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9" r:id="rId4"/>
    <p:sldId id="260" r:id="rId5"/>
    <p:sldId id="261" r:id="rId6"/>
    <p:sldId id="262" r:id="rId7"/>
    <p:sldId id="263" r:id="rId8"/>
    <p:sldId id="264" r:id="rId9"/>
    <p:sldId id="265" r:id="rId10"/>
    <p:sldId id="269" r:id="rId11"/>
    <p:sldId id="270" r:id="rId12"/>
    <p:sldId id="274"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7" r:id="rId50"/>
    <p:sldId id="330" r:id="rId51"/>
    <p:sldId id="335" r:id="rId52"/>
    <p:sldId id="338" r:id="rId53"/>
    <p:sldId id="340" r:id="rId54"/>
    <p:sldId id="345" r:id="rId55"/>
    <p:sldId id="347"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70" r:id="rId74"/>
    <p:sldId id="371" r:id="rId75"/>
    <p:sldId id="373" r:id="rId76"/>
    <p:sldId id="375" r:id="rId77"/>
  </p:sldIdLst>
  <p:sldSz cx="9906000" cy="6858000" type="A4"/>
  <p:notesSz cx="9906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22" d="100"/>
          <a:sy n="122" d="100"/>
        </p:scale>
        <p:origin x="990" y="10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0" Type="http://schemas.openxmlformats.org/officeDocument/2006/relationships/tableStyles" Target="tableStyles.xml"/><Relationship Id="rId8" Type="http://schemas.openxmlformats.org/officeDocument/2006/relationships/slide" Target="slides/slide6.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50036" y="2403348"/>
            <a:ext cx="2516124" cy="1819656"/>
          </a:xfrm>
          <a:custGeom>
            <a:avLst/>
            <a:gdLst/>
            <a:ahLst/>
            <a:cxnLst/>
            <a:rect l="l" t="t" r="r" b="b"/>
            <a:pathLst>
              <a:path w="2516124" h="1819655">
                <a:moveTo>
                  <a:pt x="0" y="1819656"/>
                </a:moveTo>
                <a:lnTo>
                  <a:pt x="2516124" y="1819656"/>
                </a:lnTo>
                <a:lnTo>
                  <a:pt x="2516124" y="0"/>
                </a:lnTo>
                <a:lnTo>
                  <a:pt x="0" y="0"/>
                </a:lnTo>
                <a:lnTo>
                  <a:pt x="0" y="1819656"/>
                </a:lnTo>
                <a:close/>
              </a:path>
            </a:pathLst>
          </a:custGeom>
          <a:solidFill>
            <a:srgbClr val="CC6600"/>
          </a:solidFill>
        </p:spPr>
        <p:txBody>
          <a:bodyPr wrap="square" lIns="0" tIns="0" rIns="0" bIns="0" rtlCol="0">
            <a:spAutoFit/>
          </a:bodyPr>
          <a:lstStyle/>
          <a:p/>
        </p:txBody>
      </p:sp>
      <p:sp>
        <p:nvSpPr>
          <p:cNvPr id="2" name="Holder 2"/>
          <p:cNvSpPr>
            <a:spLocks noGrp="1"/>
          </p:cNvSpPr>
          <p:nvPr>
            <p:ph type="ctrTitle"/>
          </p:nvPr>
        </p:nvSpPr>
        <p:spPr>
          <a:xfrm>
            <a:off x="742950" y="2125980"/>
            <a:ext cx="8420100" cy="1440179"/>
          </a:xfrm>
          <a:prstGeom prst="rect">
            <a:avLst/>
          </a:prstGeom>
        </p:spPr>
        <p:txBody>
          <a:bodyPr wrap="square" lIns="0" tIns="0" rIns="0" bIns="0">
            <a:spAutoFit/>
          </a:bodyPr>
          <a:lstStyle/>
          <a:p/>
        </p:txBody>
      </p:sp>
      <p:sp>
        <p:nvSpPr>
          <p:cNvPr id="3" name="Holder 3"/>
          <p:cNvSpPr>
            <a:spLocks noGrp="1"/>
          </p:cNvSpPr>
          <p:nvPr>
            <p:ph type="subTitle" idx="4"/>
          </p:nvPr>
        </p:nvSpPr>
        <p:spPr>
          <a:xfrm>
            <a:off x="1485900" y="3840480"/>
            <a:ext cx="6934199" cy="1714500"/>
          </a:xfrm>
          <a:prstGeom prst="rect">
            <a:avLst/>
          </a:prstGeom>
        </p:spPr>
        <p:txBody>
          <a:bodyPr wrap="square" lIns="0" tIns="0" rIns="0" bIns="0">
            <a:spAutoFit/>
          </a:body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p:txBody>
      </p:sp>
      <p:sp>
        <p:nvSpPr>
          <p:cNvPr id="3" name="Holder 3"/>
          <p:cNvSpPr>
            <a:spLocks noGrp="1"/>
          </p:cNvSpPr>
          <p:nvPr>
            <p:ph type="body" idx="1"/>
          </p:nvPr>
        </p:nvSpPr>
        <p:spPr/>
        <p:txBody>
          <a:bodyPr lIns="0" tIns="0" rIns="0" bIns="0"/>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p/>
        </p:txBody>
      </p:sp>
      <p:sp>
        <p:nvSpPr>
          <p:cNvPr id="4" name="Holder 4"/>
          <p:cNvSpPr>
            <a:spLocks noGrp="1"/>
          </p:cNvSpPr>
          <p:nvPr>
            <p:ph sz="half" idx="3"/>
          </p:nvPr>
        </p:nvSpPr>
        <p:spPr>
          <a:xfrm>
            <a:off x="5101589" y="1577340"/>
            <a:ext cx="4309110" cy="4526280"/>
          </a:xfrm>
          <a:prstGeom prst="rect">
            <a:avLst/>
          </a:prstGeom>
        </p:spPr>
        <p:txBody>
          <a:bodyPr wrap="square" lIns="0" tIns="0" rIns="0" bIns="0">
            <a:spAutoFit/>
          </a:body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8645" y="2718053"/>
            <a:ext cx="8468709" cy="499849"/>
          </a:xfrm>
          <a:prstGeom prst="rect">
            <a:avLst/>
          </a:prstGeom>
        </p:spPr>
        <p:txBody>
          <a:bodyPr wrap="square" lIns="0" tIns="0" rIns="0" bIns="0">
            <a:spAutoFit/>
          </a:bodyPr>
          <a:lstStyle/>
          <a:p/>
        </p:txBody>
      </p:sp>
      <p:sp>
        <p:nvSpPr>
          <p:cNvPr id="3" name="Holder 3"/>
          <p:cNvSpPr>
            <a:spLocks noGrp="1"/>
          </p:cNvSpPr>
          <p:nvPr>
            <p:ph type="body" idx="1"/>
          </p:nvPr>
        </p:nvSpPr>
        <p:spPr>
          <a:xfrm>
            <a:off x="1014046" y="1556130"/>
            <a:ext cx="7877906" cy="2409505"/>
          </a:xfrm>
          <a:prstGeom prst="rect">
            <a:avLst/>
          </a:prstGeom>
        </p:spPr>
        <p:txBody>
          <a:bodyPr wrap="square" lIns="0" tIns="0" rIns="0" bIns="0">
            <a:spAutoFit/>
          </a:bodyPr>
          <a:lstStyle/>
          <a:p/>
        </p:txBody>
      </p:sp>
      <p:sp>
        <p:nvSpPr>
          <p:cNvPr id="4" name="Holder 4"/>
          <p:cNvSpPr>
            <a:spLocks noGrp="1"/>
          </p:cNvSpPr>
          <p:nvPr>
            <p:ph type="ftr" sz="quarter" idx="5"/>
          </p:nvPr>
        </p:nvSpPr>
        <p:spPr>
          <a:xfrm>
            <a:off x="3368040" y="6377940"/>
            <a:ext cx="3169919"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microsoft.com/sqlserver" TargetMode="Externa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9" Type="http://schemas.openxmlformats.org/officeDocument/2006/relationships/image" Target="../media/image33.jpeg"/><Relationship Id="rId8" Type="http://schemas.openxmlformats.org/officeDocument/2006/relationships/image" Target="../media/image32.jpeg"/><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1" Type="http://schemas.openxmlformats.org/officeDocument/2006/relationships/slideLayout" Target="../slideLayouts/slideLayout5.xml"/><Relationship Id="rId10" Type="http://schemas.openxmlformats.org/officeDocument/2006/relationships/image" Target="../media/image34.jpeg"/><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0.jpeg"/><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42.jpe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0.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55.jpeg"/><Relationship Id="rId4" Type="http://schemas.openxmlformats.org/officeDocument/2006/relationships/image" Target="../media/image54.jpeg"/><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9.jpe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jpeg"/><Relationship Id="rId1"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jpeg"/><Relationship Id="rId1" Type="http://schemas.openxmlformats.org/officeDocument/2006/relationships/image" Target="../media/image52.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65.jpeg"/><Relationship Id="rId4" Type="http://schemas.openxmlformats.org/officeDocument/2006/relationships/image" Target="../media/image64.jpeg"/><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5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8.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9.jpeg"/><Relationship Id="rId1"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1.jpeg"/><Relationship Id="rId1" Type="http://schemas.openxmlformats.org/officeDocument/2006/relationships/image" Target="../media/image70.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image" Target="../media/image7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6.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2.jpeg"/><Relationship Id="rId1" Type="http://schemas.openxmlformats.org/officeDocument/2006/relationships/image" Target="../media/image7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0.jpeg"/><Relationship Id="rId1" Type="http://schemas.openxmlformats.org/officeDocument/2006/relationships/image" Target="../media/image79.jpe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84.jpeg"/><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image" Target="../media/image81.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5.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8.jpeg"/><Relationship Id="rId1" Type="http://schemas.openxmlformats.org/officeDocument/2006/relationships/image" Target="../media/image87.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8.jpeg"/><Relationship Id="rId1" Type="http://schemas.openxmlformats.org/officeDocument/2006/relationships/image" Target="../media/image8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8.jpeg"/><Relationship Id="rId1" Type="http://schemas.openxmlformats.org/officeDocument/2006/relationships/image" Target="../media/image8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8.jpeg"/><Relationship Id="rId1" Type="http://schemas.openxmlformats.org/officeDocument/2006/relationships/image" Target="../media/image87.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8.jpeg"/><Relationship Id="rId1" Type="http://schemas.openxmlformats.org/officeDocument/2006/relationships/image" Target="../media/image87.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8.jpeg"/><Relationship Id="rId1" Type="http://schemas.openxmlformats.org/officeDocument/2006/relationships/image" Target="../media/image89.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8.jpeg"/><Relationship Id="rId1" Type="http://schemas.openxmlformats.org/officeDocument/2006/relationships/image" Target="../media/image89.jpe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8.jpeg"/><Relationship Id="rId1" Type="http://schemas.openxmlformats.org/officeDocument/2006/relationships/image" Target="../media/image89.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8.jpeg"/><Relationship Id="rId1" Type="http://schemas.openxmlformats.org/officeDocument/2006/relationships/image" Target="../media/image89.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8.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9.jpeg"/><Relationship Id="rId1" Type="http://schemas.openxmlformats.org/officeDocument/2006/relationships/image" Target="../media/image8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9.jpeg"/><Relationship Id="rId1" Type="http://schemas.openxmlformats.org/officeDocument/2006/relationships/image" Target="../media/image88.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503680" y="2769870"/>
            <a:ext cx="647700" cy="678180"/>
          </a:xfrm>
          <a:prstGeom prst="rect">
            <a:avLst/>
          </a:prstGeom>
        </p:spPr>
        <p:txBody>
          <a:bodyPr vert="horz" wrap="square" lIns="0" tIns="0" rIns="0" bIns="0" rtlCol="0">
            <a:spAutoFit/>
          </a:bodyPr>
          <a:lstStyle/>
          <a:p>
            <a:pPr marL="12700">
              <a:lnSpc>
                <a:spcPct val="100000"/>
              </a:lnSpc>
            </a:pPr>
            <a:r>
              <a:rPr sz="4400" spc="-5" dirty="0">
                <a:solidFill>
                  <a:srgbClr val="FFFFFF"/>
                </a:solidFill>
                <a:latin typeface="Arial" panose="020B0604020202020204"/>
                <a:cs typeface="Arial" panose="020B0604020202020204"/>
              </a:rPr>
              <a:t>01</a:t>
            </a:r>
            <a:endParaRPr sz="4400">
              <a:latin typeface="Arial" panose="020B0604020202020204"/>
              <a:cs typeface="Arial" panose="020B0604020202020204"/>
            </a:endParaRPr>
          </a:p>
        </p:txBody>
      </p:sp>
      <p:sp>
        <p:nvSpPr>
          <p:cNvPr id="6" name="object 6"/>
          <p:cNvSpPr txBox="1"/>
          <p:nvPr/>
        </p:nvSpPr>
        <p:spPr>
          <a:xfrm>
            <a:off x="3839717" y="2763773"/>
            <a:ext cx="1477010" cy="682625"/>
          </a:xfrm>
          <a:prstGeom prst="rect">
            <a:avLst/>
          </a:prstGeom>
        </p:spPr>
        <p:txBody>
          <a:bodyPr vert="horz" wrap="square" lIns="0" tIns="0" rIns="0" bIns="0" rtlCol="0">
            <a:spAutoFit/>
          </a:bodyPr>
          <a:lstStyle/>
          <a:p>
            <a:pPr marL="12700">
              <a:lnSpc>
                <a:spcPct val="100000"/>
              </a:lnSpc>
              <a:tabLst>
                <a:tab pos="904240" algn="l"/>
              </a:tabLst>
            </a:pPr>
            <a:r>
              <a:rPr sz="4400" b="1" dirty="0">
                <a:solidFill>
                  <a:srgbClr val="FFFFFF"/>
                </a:solidFill>
                <a:latin typeface="微软雅黑" panose="020B0503020204020204" charset="-122"/>
                <a:cs typeface="微软雅黑" panose="020B0503020204020204" charset="-122"/>
              </a:rPr>
              <a:t>总	则</a:t>
            </a:r>
            <a:endParaRPr sz="4400">
              <a:latin typeface="微软雅黑" panose="020B0503020204020204" charset="-122"/>
              <a:cs typeface="微软雅黑" panose="020B0503020204020204" charset="-122"/>
            </a:endParaRPr>
          </a:p>
        </p:txBody>
      </p:sp>
      <p:pic>
        <p:nvPicPr>
          <p:cNvPr id="8" name="Picture 4" descr="2010081014354993902"/>
          <p:cNvPicPr>
            <a:picLocks noChangeAspect="1" noChangeArrowheads="1"/>
          </p:cNvPicPr>
          <p:nvPr/>
        </p:nvPicPr>
        <p:blipFill>
          <a:blip r:embed="rId1">
            <a:lum bright="38000" contrast="-10000"/>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344488" y="2530902"/>
            <a:ext cx="868680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6000" b="1" dirty="0">
                <a:latin typeface="华文新魏" panose="02010800040101010101" pitchFamily="2" charset="-122"/>
                <a:ea typeface="华文新魏" panose="02010800040101010101" pitchFamily="2" charset="-122"/>
              </a:rPr>
              <a:t>《</a:t>
            </a:r>
            <a:r>
              <a:rPr lang="zh-CN" altLang="zh-CN" sz="6000" b="1" dirty="0">
                <a:latin typeface="华文新魏" panose="02010800040101010101" pitchFamily="2" charset="-122"/>
                <a:ea typeface="华文新魏" panose="02010800040101010101" pitchFamily="2" charset="-122"/>
              </a:rPr>
              <a:t>安全生产法</a:t>
            </a:r>
            <a:r>
              <a:rPr lang="en-US" altLang="zh-CN" sz="6000" b="1" dirty="0">
                <a:latin typeface="华文新魏" panose="02010800040101010101" pitchFamily="2" charset="-122"/>
                <a:ea typeface="华文新魏" panose="02010800040101010101" pitchFamily="2" charset="-122"/>
              </a:rPr>
              <a:t>》</a:t>
            </a:r>
            <a:r>
              <a:rPr lang="zh-CN" altLang="en-US" sz="6000" b="1" dirty="0">
                <a:latin typeface="华文新魏" panose="02010800040101010101" pitchFamily="2" charset="-122"/>
                <a:ea typeface="华文新魏" panose="02010800040101010101" pitchFamily="2" charset="-122"/>
              </a:rPr>
              <a:t>专项培训</a:t>
            </a:r>
            <a:endParaRPr lang="zh-CN" altLang="en-US" sz="6000" b="1" dirty="0">
              <a:latin typeface="华文新魏" panose="02010800040101010101" pitchFamily="2" charset="-122"/>
              <a:ea typeface="华文新魏" panose="020108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37247" y="3425951"/>
            <a:ext cx="2942844" cy="3432046"/>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528015" y="1161415"/>
            <a:ext cx="2511425" cy="438784"/>
          </a:xfrm>
          <a:prstGeom prst="rect">
            <a:avLst/>
          </a:prstGeom>
        </p:spPr>
        <p:txBody>
          <a:bodyPr vert="horz" wrap="square" lIns="0" tIns="0" rIns="0" bIns="0" rtlCol="0">
            <a:spAutoFit/>
          </a:bodyPr>
          <a:lstStyle/>
          <a:p>
            <a:pPr marL="12700">
              <a:lnSpc>
                <a:spcPct val="100000"/>
              </a:lnSpc>
            </a:pPr>
            <a:r>
              <a:rPr sz="2800" b="1" spc="-30" dirty="0">
                <a:solidFill>
                  <a:srgbClr val="585858"/>
                </a:solidFill>
                <a:latin typeface="微软雅黑" panose="020B0503020204020204" charset="-122"/>
                <a:cs typeface="微软雅黑" panose="020B0503020204020204" charset="-122"/>
              </a:rPr>
              <a:t>国务院有关部门</a:t>
            </a:r>
            <a:endParaRPr sz="2800">
              <a:latin typeface="微软雅黑" panose="020B0503020204020204" charset="-122"/>
              <a:cs typeface="微软雅黑" panose="020B0503020204020204" charset="-122"/>
            </a:endParaRPr>
          </a:p>
        </p:txBody>
      </p:sp>
      <p:sp>
        <p:nvSpPr>
          <p:cNvPr id="4" name="object 4"/>
          <p:cNvSpPr/>
          <p:nvPr/>
        </p:nvSpPr>
        <p:spPr>
          <a:xfrm>
            <a:off x="344424" y="1138427"/>
            <a:ext cx="0" cy="504063"/>
          </a:xfrm>
          <a:custGeom>
            <a:avLst/>
            <a:gdLst/>
            <a:ahLst/>
            <a:cxnLst/>
            <a:rect l="l" t="t" r="r" b="b"/>
            <a:pathLst>
              <a:path h="504063">
                <a:moveTo>
                  <a:pt x="0" y="0"/>
                </a:moveTo>
                <a:lnTo>
                  <a:pt x="0" y="504063"/>
                </a:lnTo>
              </a:path>
            </a:pathLst>
          </a:custGeom>
          <a:ln w="76200">
            <a:solidFill>
              <a:srgbClr val="E70009"/>
            </a:solidFill>
          </a:ln>
        </p:spPr>
        <p:txBody>
          <a:bodyPr wrap="square" lIns="0" tIns="0" rIns="0" bIns="0" rtlCol="0">
            <a:spAutoFit/>
          </a:bodyPr>
          <a:lstStyle/>
          <a:p/>
        </p:txBody>
      </p:sp>
      <p:sp>
        <p:nvSpPr>
          <p:cNvPr id="5" name="object 5"/>
          <p:cNvSpPr/>
          <p:nvPr/>
        </p:nvSpPr>
        <p:spPr>
          <a:xfrm>
            <a:off x="434340" y="2183892"/>
            <a:ext cx="2348484" cy="923544"/>
          </a:xfrm>
          <a:custGeom>
            <a:avLst/>
            <a:gdLst/>
            <a:ahLst/>
            <a:cxnLst/>
            <a:rect l="l" t="t" r="r" b="b"/>
            <a:pathLst>
              <a:path w="2348484" h="923544">
                <a:moveTo>
                  <a:pt x="2250948" y="0"/>
                </a:moveTo>
                <a:lnTo>
                  <a:pt x="84925" y="802"/>
                </a:lnTo>
                <a:lnTo>
                  <a:pt x="45456" y="15044"/>
                </a:lnTo>
                <a:lnTo>
                  <a:pt x="16097" y="43838"/>
                </a:lnTo>
                <a:lnTo>
                  <a:pt x="1084" y="82943"/>
                </a:lnTo>
                <a:lnTo>
                  <a:pt x="0" y="97536"/>
                </a:lnTo>
                <a:lnTo>
                  <a:pt x="801" y="838570"/>
                </a:lnTo>
                <a:lnTo>
                  <a:pt x="15032" y="878057"/>
                </a:lnTo>
                <a:lnTo>
                  <a:pt x="43809" y="907434"/>
                </a:lnTo>
                <a:lnTo>
                  <a:pt x="82896" y="922458"/>
                </a:lnTo>
                <a:lnTo>
                  <a:pt x="97485" y="923544"/>
                </a:lnTo>
                <a:lnTo>
                  <a:pt x="2263548" y="922736"/>
                </a:lnTo>
                <a:lnTo>
                  <a:pt x="2303018" y="908486"/>
                </a:lnTo>
                <a:lnTo>
                  <a:pt x="2332382" y="879693"/>
                </a:lnTo>
                <a:lnTo>
                  <a:pt x="2347399" y="840596"/>
                </a:lnTo>
                <a:lnTo>
                  <a:pt x="2348484" y="826008"/>
                </a:lnTo>
                <a:lnTo>
                  <a:pt x="2347676" y="84935"/>
                </a:lnTo>
                <a:lnTo>
                  <a:pt x="2333426" y="45465"/>
                </a:lnTo>
                <a:lnTo>
                  <a:pt x="2304633" y="16101"/>
                </a:lnTo>
                <a:lnTo>
                  <a:pt x="2265536" y="1084"/>
                </a:lnTo>
                <a:lnTo>
                  <a:pt x="2250948" y="0"/>
                </a:lnTo>
                <a:close/>
              </a:path>
            </a:pathLst>
          </a:custGeom>
          <a:solidFill>
            <a:srgbClr val="2C9CB9"/>
          </a:solidFill>
        </p:spPr>
        <p:txBody>
          <a:bodyPr wrap="square" lIns="0" tIns="0" rIns="0" bIns="0" rtlCol="0">
            <a:spAutoFit/>
          </a:bodyPr>
          <a:lstStyle/>
          <a:p/>
        </p:txBody>
      </p:sp>
      <p:sp>
        <p:nvSpPr>
          <p:cNvPr id="6" name="object 6"/>
          <p:cNvSpPr txBox="1"/>
          <p:nvPr/>
        </p:nvSpPr>
        <p:spPr>
          <a:xfrm>
            <a:off x="796239" y="2198877"/>
            <a:ext cx="1626235" cy="835660"/>
          </a:xfrm>
          <a:prstGeom prst="rect">
            <a:avLst/>
          </a:prstGeom>
        </p:spPr>
        <p:txBody>
          <a:bodyPr vert="horz" wrap="square" lIns="0" tIns="0" rIns="0" bIns="0" rtlCol="0">
            <a:spAutoFit/>
          </a:bodyPr>
          <a:lstStyle/>
          <a:p>
            <a:pPr marL="12700" marR="6350" indent="114300">
              <a:lnSpc>
                <a:spcPct val="150000"/>
              </a:lnSpc>
            </a:pPr>
            <a:r>
              <a:rPr sz="1800" b="1" dirty="0">
                <a:solidFill>
                  <a:srgbClr val="FFFFFF"/>
                </a:solidFill>
                <a:latin typeface="微软雅黑" panose="020B0503020204020204" charset="-122"/>
                <a:cs typeface="微软雅黑" panose="020B0503020204020204" charset="-122"/>
              </a:rPr>
              <a:t>应急按照保障 安全生产的要求</a:t>
            </a:r>
            <a:endParaRPr sz="1800">
              <a:latin typeface="微软雅黑" panose="020B0503020204020204" charset="-122"/>
              <a:cs typeface="微软雅黑" panose="020B0503020204020204" charset="-122"/>
            </a:endParaRPr>
          </a:p>
        </p:txBody>
      </p:sp>
      <p:sp>
        <p:nvSpPr>
          <p:cNvPr id="7" name="object 7"/>
          <p:cNvSpPr/>
          <p:nvPr/>
        </p:nvSpPr>
        <p:spPr>
          <a:xfrm>
            <a:off x="3966971" y="2212848"/>
            <a:ext cx="1872995" cy="885443"/>
          </a:xfrm>
          <a:custGeom>
            <a:avLst/>
            <a:gdLst/>
            <a:ahLst/>
            <a:cxnLst/>
            <a:rect l="l" t="t" r="r" b="b"/>
            <a:pathLst>
              <a:path w="1872995" h="885443">
                <a:moveTo>
                  <a:pt x="1779524" y="0"/>
                </a:moveTo>
                <a:lnTo>
                  <a:pt x="87446" y="191"/>
                </a:lnTo>
                <a:lnTo>
                  <a:pt x="47053" y="12350"/>
                </a:lnTo>
                <a:lnTo>
                  <a:pt x="16737" y="40133"/>
                </a:lnTo>
                <a:lnTo>
                  <a:pt x="1131" y="78906"/>
                </a:lnTo>
                <a:lnTo>
                  <a:pt x="0" y="93472"/>
                </a:lnTo>
                <a:lnTo>
                  <a:pt x="191" y="797997"/>
                </a:lnTo>
                <a:lnTo>
                  <a:pt x="12350" y="838390"/>
                </a:lnTo>
                <a:lnTo>
                  <a:pt x="40133" y="868706"/>
                </a:lnTo>
                <a:lnTo>
                  <a:pt x="78906" y="884312"/>
                </a:lnTo>
                <a:lnTo>
                  <a:pt x="93472" y="885443"/>
                </a:lnTo>
                <a:lnTo>
                  <a:pt x="1785549" y="885252"/>
                </a:lnTo>
                <a:lnTo>
                  <a:pt x="1825942" y="873093"/>
                </a:lnTo>
                <a:lnTo>
                  <a:pt x="1856258" y="845310"/>
                </a:lnTo>
                <a:lnTo>
                  <a:pt x="1871864" y="806537"/>
                </a:lnTo>
                <a:lnTo>
                  <a:pt x="1872995" y="791972"/>
                </a:lnTo>
                <a:lnTo>
                  <a:pt x="1872804" y="87446"/>
                </a:lnTo>
                <a:lnTo>
                  <a:pt x="1860645" y="47053"/>
                </a:lnTo>
                <a:lnTo>
                  <a:pt x="1832862" y="16737"/>
                </a:lnTo>
                <a:lnTo>
                  <a:pt x="1794089" y="1131"/>
                </a:lnTo>
                <a:lnTo>
                  <a:pt x="1779524" y="0"/>
                </a:lnTo>
                <a:close/>
              </a:path>
            </a:pathLst>
          </a:custGeom>
          <a:solidFill>
            <a:srgbClr val="8F4293"/>
          </a:solidFill>
        </p:spPr>
        <p:txBody>
          <a:bodyPr wrap="square" lIns="0" tIns="0" rIns="0" bIns="0" rtlCol="0">
            <a:spAutoFit/>
          </a:bodyPr>
          <a:lstStyle/>
          <a:p/>
        </p:txBody>
      </p:sp>
      <p:sp>
        <p:nvSpPr>
          <p:cNvPr id="8" name="object 8"/>
          <p:cNvSpPr/>
          <p:nvPr/>
        </p:nvSpPr>
        <p:spPr>
          <a:xfrm>
            <a:off x="2955035" y="2558795"/>
            <a:ext cx="828039" cy="173736"/>
          </a:xfrm>
          <a:custGeom>
            <a:avLst/>
            <a:gdLst/>
            <a:ahLst/>
            <a:cxnLst/>
            <a:rect l="l" t="t" r="r" b="b"/>
            <a:pathLst>
              <a:path w="828039" h="173736">
                <a:moveTo>
                  <a:pt x="654303" y="0"/>
                </a:moveTo>
                <a:lnTo>
                  <a:pt x="654303" y="173736"/>
                </a:lnTo>
                <a:lnTo>
                  <a:pt x="770127" y="115824"/>
                </a:lnTo>
                <a:lnTo>
                  <a:pt x="683260" y="115824"/>
                </a:lnTo>
                <a:lnTo>
                  <a:pt x="683260" y="57912"/>
                </a:lnTo>
                <a:lnTo>
                  <a:pt x="770128" y="57912"/>
                </a:lnTo>
                <a:lnTo>
                  <a:pt x="654303" y="0"/>
                </a:lnTo>
                <a:close/>
              </a:path>
              <a:path w="828039" h="173736">
                <a:moveTo>
                  <a:pt x="654303" y="57912"/>
                </a:moveTo>
                <a:lnTo>
                  <a:pt x="0" y="57912"/>
                </a:lnTo>
                <a:lnTo>
                  <a:pt x="0" y="115824"/>
                </a:lnTo>
                <a:lnTo>
                  <a:pt x="654303" y="115824"/>
                </a:lnTo>
                <a:lnTo>
                  <a:pt x="654303" y="57912"/>
                </a:lnTo>
                <a:close/>
              </a:path>
              <a:path w="828039" h="173736">
                <a:moveTo>
                  <a:pt x="770128" y="57912"/>
                </a:moveTo>
                <a:lnTo>
                  <a:pt x="683260" y="57912"/>
                </a:lnTo>
                <a:lnTo>
                  <a:pt x="683260" y="115824"/>
                </a:lnTo>
                <a:lnTo>
                  <a:pt x="770127" y="115824"/>
                </a:lnTo>
                <a:lnTo>
                  <a:pt x="828039" y="86867"/>
                </a:lnTo>
                <a:lnTo>
                  <a:pt x="770128" y="57912"/>
                </a:lnTo>
                <a:close/>
              </a:path>
            </a:pathLst>
          </a:custGeom>
          <a:solidFill>
            <a:srgbClr val="F05A23"/>
          </a:solidFill>
        </p:spPr>
        <p:txBody>
          <a:bodyPr wrap="square" lIns="0" tIns="0" rIns="0" bIns="0" rtlCol="0">
            <a:spAutoFit/>
          </a:bodyPr>
          <a:lstStyle/>
          <a:p/>
        </p:txBody>
      </p:sp>
      <p:sp>
        <p:nvSpPr>
          <p:cNvPr id="9" name="object 9"/>
          <p:cNvSpPr txBox="1"/>
          <p:nvPr/>
        </p:nvSpPr>
        <p:spPr>
          <a:xfrm>
            <a:off x="3097529" y="2265426"/>
            <a:ext cx="431165"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制度</a:t>
            </a:r>
            <a:endParaRPr sz="1600">
              <a:latin typeface="微软雅黑" panose="020B0503020204020204" charset="-122"/>
              <a:cs typeface="微软雅黑" panose="020B0503020204020204" charset="-122"/>
            </a:endParaRPr>
          </a:p>
        </p:txBody>
      </p:sp>
      <p:sp>
        <p:nvSpPr>
          <p:cNvPr id="10" name="object 10"/>
          <p:cNvSpPr txBox="1"/>
          <p:nvPr/>
        </p:nvSpPr>
        <p:spPr>
          <a:xfrm>
            <a:off x="3097529" y="2753359"/>
            <a:ext cx="431165"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修改</a:t>
            </a:r>
            <a:endParaRPr sz="1600">
              <a:latin typeface="微软雅黑" panose="020B0503020204020204" charset="-122"/>
              <a:cs typeface="微软雅黑" panose="020B0503020204020204" charset="-122"/>
            </a:endParaRPr>
          </a:p>
        </p:txBody>
      </p:sp>
      <p:sp>
        <p:nvSpPr>
          <p:cNvPr id="11" name="object 11"/>
          <p:cNvSpPr txBox="1"/>
          <p:nvPr/>
        </p:nvSpPr>
        <p:spPr>
          <a:xfrm>
            <a:off x="4456303" y="2183256"/>
            <a:ext cx="941069" cy="835660"/>
          </a:xfrm>
          <a:prstGeom prst="rect">
            <a:avLst/>
          </a:prstGeom>
        </p:spPr>
        <p:txBody>
          <a:bodyPr vert="horz" wrap="square" lIns="0" tIns="0" rIns="0" bIns="0" rtlCol="0">
            <a:spAutoFit/>
          </a:bodyPr>
          <a:lstStyle/>
          <a:p>
            <a:pPr marL="12700" marR="6350">
              <a:lnSpc>
                <a:spcPct val="150000"/>
              </a:lnSpc>
            </a:pPr>
            <a:r>
              <a:rPr sz="1800" b="1" dirty="0">
                <a:solidFill>
                  <a:srgbClr val="FFFFFF"/>
                </a:solidFill>
                <a:latin typeface="微软雅黑" panose="020B0503020204020204" charset="-122"/>
                <a:cs typeface="微软雅黑" panose="020B0503020204020204" charset="-122"/>
              </a:rPr>
              <a:t>国家标准 行业标准</a:t>
            </a:r>
            <a:endParaRPr sz="1800">
              <a:latin typeface="微软雅黑" panose="020B0503020204020204" charset="-122"/>
              <a:cs typeface="微软雅黑" panose="020B0503020204020204" charset="-122"/>
            </a:endParaRPr>
          </a:p>
        </p:txBody>
      </p:sp>
      <p:sp>
        <p:nvSpPr>
          <p:cNvPr id="12" name="object 12"/>
          <p:cNvSpPr/>
          <p:nvPr/>
        </p:nvSpPr>
        <p:spPr>
          <a:xfrm>
            <a:off x="6968490" y="1878329"/>
            <a:ext cx="1784603" cy="1537716"/>
          </a:xfrm>
          <a:custGeom>
            <a:avLst/>
            <a:gdLst/>
            <a:ahLst/>
            <a:cxnLst/>
            <a:rect l="l" t="t" r="r" b="b"/>
            <a:pathLst>
              <a:path w="1784603" h="1537716">
                <a:moveTo>
                  <a:pt x="1784603" y="768858"/>
                </a:moveTo>
                <a:lnTo>
                  <a:pt x="1400175" y="1537716"/>
                </a:lnTo>
                <a:lnTo>
                  <a:pt x="384428" y="1537716"/>
                </a:lnTo>
                <a:lnTo>
                  <a:pt x="0" y="768858"/>
                </a:lnTo>
                <a:lnTo>
                  <a:pt x="384428" y="0"/>
                </a:lnTo>
                <a:lnTo>
                  <a:pt x="1400175" y="0"/>
                </a:lnTo>
                <a:lnTo>
                  <a:pt x="1784603" y="768858"/>
                </a:lnTo>
                <a:close/>
              </a:path>
            </a:pathLst>
          </a:custGeom>
          <a:ln w="28956">
            <a:solidFill>
              <a:srgbClr val="008BD6"/>
            </a:solidFill>
          </a:ln>
        </p:spPr>
        <p:txBody>
          <a:bodyPr wrap="square" lIns="0" tIns="0" rIns="0" bIns="0" rtlCol="0">
            <a:spAutoFit/>
          </a:bodyPr>
          <a:lstStyle/>
          <a:p/>
        </p:txBody>
      </p:sp>
      <p:sp>
        <p:nvSpPr>
          <p:cNvPr id="13" name="object 13"/>
          <p:cNvSpPr txBox="1"/>
          <p:nvPr/>
        </p:nvSpPr>
        <p:spPr>
          <a:xfrm>
            <a:off x="7162292" y="2519171"/>
            <a:ext cx="1397000" cy="287020"/>
          </a:xfrm>
          <a:prstGeom prst="rect">
            <a:avLst/>
          </a:prstGeom>
        </p:spPr>
        <p:txBody>
          <a:bodyPr vert="horz" wrap="square" lIns="0" tIns="0" rIns="0" bIns="0" rtlCol="0">
            <a:spAutoFit/>
          </a:bodyPr>
          <a:lstStyle/>
          <a:p>
            <a:pPr marL="12700">
              <a:lnSpc>
                <a:spcPct val="100000"/>
              </a:lnSpc>
            </a:pPr>
            <a:r>
              <a:rPr sz="1800" b="1" dirty="0">
                <a:latin typeface="微软雅黑" panose="020B0503020204020204" charset="-122"/>
                <a:cs typeface="微软雅黑" panose="020B0503020204020204" charset="-122"/>
              </a:rPr>
              <a:t>生产经营单位</a:t>
            </a:r>
            <a:endParaRPr sz="1800">
              <a:latin typeface="微软雅黑" panose="020B0503020204020204" charset="-122"/>
              <a:cs typeface="微软雅黑" panose="020B0503020204020204" charset="-122"/>
            </a:endParaRPr>
          </a:p>
        </p:txBody>
      </p:sp>
      <p:sp>
        <p:nvSpPr>
          <p:cNvPr id="14" name="object 14"/>
          <p:cNvSpPr txBox="1"/>
          <p:nvPr/>
        </p:nvSpPr>
        <p:spPr>
          <a:xfrm>
            <a:off x="6291198" y="2274442"/>
            <a:ext cx="482600" cy="287020"/>
          </a:xfrm>
          <a:prstGeom prst="rect">
            <a:avLst/>
          </a:prstGeom>
        </p:spPr>
        <p:txBody>
          <a:bodyPr vert="horz" wrap="square" lIns="0" tIns="0" rIns="0" bIns="0" rtlCol="0">
            <a:spAutoFit/>
          </a:bodyPr>
          <a:lstStyle/>
          <a:p>
            <a:pPr marL="12700">
              <a:lnSpc>
                <a:spcPct val="100000"/>
              </a:lnSpc>
            </a:pPr>
            <a:r>
              <a:rPr sz="1800" b="1" dirty="0">
                <a:latin typeface="微软雅黑" panose="020B0503020204020204" charset="-122"/>
                <a:cs typeface="微软雅黑" panose="020B0503020204020204" charset="-122"/>
              </a:rPr>
              <a:t>执行</a:t>
            </a:r>
            <a:endParaRPr sz="1800">
              <a:latin typeface="微软雅黑" panose="020B0503020204020204" charset="-122"/>
              <a:cs typeface="微软雅黑" panose="020B0503020204020204" charset="-122"/>
            </a:endParaRPr>
          </a:p>
        </p:txBody>
      </p:sp>
      <p:sp>
        <p:nvSpPr>
          <p:cNvPr id="15" name="object 15"/>
          <p:cNvSpPr/>
          <p:nvPr/>
        </p:nvSpPr>
        <p:spPr>
          <a:xfrm>
            <a:off x="6006084" y="2567939"/>
            <a:ext cx="828039" cy="173736"/>
          </a:xfrm>
          <a:custGeom>
            <a:avLst/>
            <a:gdLst/>
            <a:ahLst/>
            <a:cxnLst/>
            <a:rect l="l" t="t" r="r" b="b"/>
            <a:pathLst>
              <a:path w="828040" h="173736">
                <a:moveTo>
                  <a:pt x="173736" y="0"/>
                </a:moveTo>
                <a:lnTo>
                  <a:pt x="0" y="86868"/>
                </a:lnTo>
                <a:lnTo>
                  <a:pt x="173736" y="173736"/>
                </a:lnTo>
                <a:lnTo>
                  <a:pt x="173736" y="115824"/>
                </a:lnTo>
                <a:lnTo>
                  <a:pt x="144779" y="115824"/>
                </a:lnTo>
                <a:lnTo>
                  <a:pt x="144779" y="57912"/>
                </a:lnTo>
                <a:lnTo>
                  <a:pt x="173736" y="57912"/>
                </a:lnTo>
                <a:lnTo>
                  <a:pt x="173736" y="0"/>
                </a:lnTo>
                <a:close/>
              </a:path>
              <a:path w="828040" h="173736">
                <a:moveTo>
                  <a:pt x="173736" y="57912"/>
                </a:moveTo>
                <a:lnTo>
                  <a:pt x="144779" y="57912"/>
                </a:lnTo>
                <a:lnTo>
                  <a:pt x="144779" y="115824"/>
                </a:lnTo>
                <a:lnTo>
                  <a:pt x="173736" y="115824"/>
                </a:lnTo>
                <a:lnTo>
                  <a:pt x="173736" y="57912"/>
                </a:lnTo>
                <a:close/>
              </a:path>
              <a:path w="828040" h="173736">
                <a:moveTo>
                  <a:pt x="828039" y="57912"/>
                </a:moveTo>
                <a:lnTo>
                  <a:pt x="173736" y="57912"/>
                </a:lnTo>
                <a:lnTo>
                  <a:pt x="173736" y="115824"/>
                </a:lnTo>
                <a:lnTo>
                  <a:pt x="828039" y="115824"/>
                </a:lnTo>
                <a:lnTo>
                  <a:pt x="828039" y="57912"/>
                </a:lnTo>
                <a:close/>
              </a:path>
            </a:pathLst>
          </a:custGeom>
          <a:solidFill>
            <a:srgbClr val="F05A23"/>
          </a:solidFill>
        </p:spPr>
        <p:txBody>
          <a:bodyPr wrap="square" lIns="0" tIns="0" rIns="0" bIns="0" rtlCol="0">
            <a:spAutoFit/>
          </a:bodyPr>
          <a:lstStyle/>
          <a:p/>
        </p:txBody>
      </p:sp>
      <p:sp>
        <p:nvSpPr>
          <p:cNvPr id="16" name="object 16"/>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7" name="object 17"/>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10</a:t>
            </a:r>
            <a:endParaRPr sz="2800">
              <a:latin typeface="Calibri" panose="020F0502020204030204"/>
              <a:cs typeface="Calibri" panose="020F0502020204030204"/>
            </a:endParaRPr>
          </a:p>
        </p:txBody>
      </p:sp>
      <p:sp>
        <p:nvSpPr>
          <p:cNvPr id="18" name="矩形 17"/>
          <p:cNvSpPr/>
          <p:nvPr/>
        </p:nvSpPr>
        <p:spPr>
          <a:xfrm>
            <a:off x="434341" y="3581400"/>
            <a:ext cx="6399782" cy="26776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第十条</a:t>
            </a:r>
            <a:r>
              <a:rPr lang="en-US" altLang="zh-CN" sz="2800" dirty="0">
                <a:solidFill>
                  <a:srgbClr val="FF0000"/>
                </a:solidFill>
              </a:rPr>
              <a:t> </a:t>
            </a:r>
            <a:r>
              <a:rPr lang="zh-CN" altLang="zh-CN" sz="2800" dirty="0">
                <a:solidFill>
                  <a:srgbClr val="FF0000"/>
                </a:solidFill>
              </a:rPr>
              <a:t>国务院有关部门应当按照保障安全生产的要求，依法及时制定有关的国家标准或者行业标准，并根据科技进步和经济发展适时修订。</a:t>
            </a:r>
            <a:endParaRPr lang="zh-CN" altLang="zh-CN" sz="2800" dirty="0">
              <a:solidFill>
                <a:srgbClr val="FF0000"/>
              </a:solidFill>
            </a:endParaRPr>
          </a:p>
          <a:p>
            <a:pPr fontAlgn="base"/>
            <a:r>
              <a:rPr lang="en-US" altLang="zh-CN" sz="2800" dirty="0">
                <a:solidFill>
                  <a:srgbClr val="FF0000"/>
                </a:solidFill>
              </a:rPr>
              <a:t> </a:t>
            </a:r>
            <a:r>
              <a:rPr lang="zh-CN" altLang="zh-CN" sz="2800" dirty="0">
                <a:solidFill>
                  <a:srgbClr val="FF0000"/>
                </a:solidFill>
              </a:rPr>
              <a:t>生产经营单位必须执行依法制定的保障安全生产的国家标准或者行业标准。</a:t>
            </a:r>
            <a:endParaRPr lang="zh-CN" altLang="zh-CN" sz="2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35781" y="2887979"/>
            <a:ext cx="288036" cy="143256"/>
          </a:xfrm>
          <a:custGeom>
            <a:avLst/>
            <a:gdLst/>
            <a:ahLst/>
            <a:cxnLst/>
            <a:rect l="l" t="t" r="r" b="b"/>
            <a:pathLst>
              <a:path w="288036" h="143256">
                <a:moveTo>
                  <a:pt x="288036" y="0"/>
                </a:moveTo>
                <a:lnTo>
                  <a:pt x="0" y="0"/>
                </a:lnTo>
                <a:lnTo>
                  <a:pt x="0" y="143256"/>
                </a:lnTo>
                <a:lnTo>
                  <a:pt x="288036" y="0"/>
                </a:lnTo>
                <a:close/>
              </a:path>
            </a:pathLst>
          </a:custGeom>
          <a:solidFill>
            <a:srgbClr val="168499"/>
          </a:solidFill>
        </p:spPr>
        <p:txBody>
          <a:bodyPr wrap="square" lIns="0" tIns="0" rIns="0" bIns="0" rtlCol="0">
            <a:spAutoFit/>
          </a:bodyPr>
          <a:lstStyle/>
          <a:p/>
        </p:txBody>
      </p:sp>
      <p:sp>
        <p:nvSpPr>
          <p:cNvPr id="3" name="object 3"/>
          <p:cNvSpPr/>
          <p:nvPr/>
        </p:nvSpPr>
        <p:spPr>
          <a:xfrm>
            <a:off x="4735781" y="2887979"/>
            <a:ext cx="288036" cy="143256"/>
          </a:xfrm>
          <a:custGeom>
            <a:avLst/>
            <a:gdLst/>
            <a:ahLst/>
            <a:cxnLst/>
            <a:rect l="l" t="t" r="r" b="b"/>
            <a:pathLst>
              <a:path w="288036" h="143256">
                <a:moveTo>
                  <a:pt x="0" y="0"/>
                </a:moveTo>
                <a:lnTo>
                  <a:pt x="0" y="143256"/>
                </a:lnTo>
                <a:lnTo>
                  <a:pt x="288036" y="0"/>
                </a:lnTo>
                <a:lnTo>
                  <a:pt x="0" y="0"/>
                </a:lnTo>
                <a:close/>
              </a:path>
            </a:pathLst>
          </a:custGeom>
          <a:ln w="12192">
            <a:solidFill>
              <a:srgbClr val="41709C"/>
            </a:solidFill>
          </a:ln>
        </p:spPr>
        <p:txBody>
          <a:bodyPr wrap="square" lIns="0" tIns="0" rIns="0" bIns="0" rtlCol="0">
            <a:spAutoFit/>
          </a:bodyPr>
          <a:lstStyle/>
          <a:p/>
        </p:txBody>
      </p:sp>
      <p:sp>
        <p:nvSpPr>
          <p:cNvPr id="4" name="object 4"/>
          <p:cNvSpPr/>
          <p:nvPr/>
        </p:nvSpPr>
        <p:spPr>
          <a:xfrm>
            <a:off x="1192481" y="2891027"/>
            <a:ext cx="288036" cy="144780"/>
          </a:xfrm>
          <a:custGeom>
            <a:avLst/>
            <a:gdLst/>
            <a:ahLst/>
            <a:cxnLst/>
            <a:rect l="l" t="t" r="r" b="b"/>
            <a:pathLst>
              <a:path w="288036" h="144780">
                <a:moveTo>
                  <a:pt x="288036" y="0"/>
                </a:moveTo>
                <a:lnTo>
                  <a:pt x="0" y="0"/>
                </a:lnTo>
                <a:lnTo>
                  <a:pt x="288036" y="144780"/>
                </a:lnTo>
                <a:lnTo>
                  <a:pt x="288036" y="0"/>
                </a:lnTo>
                <a:close/>
              </a:path>
            </a:pathLst>
          </a:custGeom>
          <a:solidFill>
            <a:srgbClr val="168499"/>
          </a:solidFill>
        </p:spPr>
        <p:txBody>
          <a:bodyPr wrap="square" lIns="0" tIns="0" rIns="0" bIns="0" rtlCol="0">
            <a:spAutoFit/>
          </a:bodyPr>
          <a:lstStyle/>
          <a:p/>
        </p:txBody>
      </p:sp>
      <p:sp>
        <p:nvSpPr>
          <p:cNvPr id="5" name="object 5"/>
          <p:cNvSpPr/>
          <p:nvPr/>
        </p:nvSpPr>
        <p:spPr>
          <a:xfrm>
            <a:off x="1192481" y="2891027"/>
            <a:ext cx="288036" cy="144780"/>
          </a:xfrm>
          <a:custGeom>
            <a:avLst/>
            <a:gdLst/>
            <a:ahLst/>
            <a:cxnLst/>
            <a:rect l="l" t="t" r="r" b="b"/>
            <a:pathLst>
              <a:path w="288036" h="144780">
                <a:moveTo>
                  <a:pt x="288036" y="0"/>
                </a:moveTo>
                <a:lnTo>
                  <a:pt x="288036" y="144780"/>
                </a:lnTo>
                <a:lnTo>
                  <a:pt x="0" y="0"/>
                </a:lnTo>
                <a:lnTo>
                  <a:pt x="288036" y="0"/>
                </a:lnTo>
                <a:close/>
              </a:path>
            </a:pathLst>
          </a:custGeom>
          <a:ln w="12192">
            <a:solidFill>
              <a:srgbClr val="41709C"/>
            </a:solidFill>
          </a:ln>
        </p:spPr>
        <p:txBody>
          <a:bodyPr wrap="square" lIns="0" tIns="0" rIns="0" bIns="0" rtlCol="0">
            <a:spAutoFit/>
          </a:bodyPr>
          <a:lstStyle/>
          <a:p/>
        </p:txBody>
      </p:sp>
      <p:sp>
        <p:nvSpPr>
          <p:cNvPr id="6" name="object 6"/>
          <p:cNvSpPr/>
          <p:nvPr/>
        </p:nvSpPr>
        <p:spPr>
          <a:xfrm>
            <a:off x="1803606" y="3361944"/>
            <a:ext cx="73152" cy="647700"/>
          </a:xfrm>
          <a:custGeom>
            <a:avLst/>
            <a:gdLst/>
            <a:ahLst/>
            <a:cxnLst/>
            <a:rect l="l" t="t" r="r" b="b"/>
            <a:pathLst>
              <a:path w="73152" h="647700">
                <a:moveTo>
                  <a:pt x="0" y="647700"/>
                </a:moveTo>
                <a:lnTo>
                  <a:pt x="73152" y="647700"/>
                </a:lnTo>
                <a:lnTo>
                  <a:pt x="73152" y="0"/>
                </a:lnTo>
                <a:lnTo>
                  <a:pt x="0" y="0"/>
                </a:lnTo>
                <a:lnTo>
                  <a:pt x="0" y="647700"/>
                </a:lnTo>
                <a:close/>
              </a:path>
            </a:pathLst>
          </a:custGeom>
          <a:solidFill>
            <a:srgbClr val="E75A47"/>
          </a:solidFill>
        </p:spPr>
        <p:txBody>
          <a:bodyPr wrap="square" lIns="0" tIns="0" rIns="0" bIns="0" rtlCol="0">
            <a:spAutoFit/>
          </a:bodyPr>
          <a:lstStyle/>
          <a:p/>
        </p:txBody>
      </p:sp>
      <p:sp>
        <p:nvSpPr>
          <p:cNvPr id="7" name="object 7"/>
          <p:cNvSpPr/>
          <p:nvPr/>
        </p:nvSpPr>
        <p:spPr>
          <a:xfrm>
            <a:off x="1803606" y="4503420"/>
            <a:ext cx="73152" cy="647700"/>
          </a:xfrm>
          <a:custGeom>
            <a:avLst/>
            <a:gdLst/>
            <a:ahLst/>
            <a:cxnLst/>
            <a:rect l="l" t="t" r="r" b="b"/>
            <a:pathLst>
              <a:path w="73152" h="647700">
                <a:moveTo>
                  <a:pt x="0" y="647699"/>
                </a:moveTo>
                <a:lnTo>
                  <a:pt x="73152" y="647699"/>
                </a:lnTo>
                <a:lnTo>
                  <a:pt x="73152" y="0"/>
                </a:lnTo>
                <a:lnTo>
                  <a:pt x="0" y="0"/>
                </a:lnTo>
                <a:lnTo>
                  <a:pt x="0" y="647699"/>
                </a:lnTo>
                <a:close/>
              </a:path>
            </a:pathLst>
          </a:custGeom>
          <a:solidFill>
            <a:srgbClr val="38BCDE"/>
          </a:solidFill>
        </p:spPr>
        <p:txBody>
          <a:bodyPr wrap="square" lIns="0" tIns="0" rIns="0" bIns="0" rtlCol="0">
            <a:spAutoFit/>
          </a:bodyPr>
          <a:lstStyle/>
          <a:p/>
        </p:txBody>
      </p:sp>
      <p:sp>
        <p:nvSpPr>
          <p:cNvPr id="9" name="object 9"/>
          <p:cNvSpPr/>
          <p:nvPr/>
        </p:nvSpPr>
        <p:spPr>
          <a:xfrm>
            <a:off x="5715000" y="2180353"/>
            <a:ext cx="3343655" cy="3378708"/>
          </a:xfrm>
          <a:prstGeom prst="rect">
            <a:avLst/>
          </a:prstGeom>
          <a:blipFill>
            <a:blip r:embed="rId1" cstate="print"/>
            <a:stretch>
              <a:fillRect/>
            </a:stretch>
          </a:blipFill>
        </p:spPr>
        <p:txBody>
          <a:bodyPr wrap="square" lIns="0" tIns="0" rIns="0" bIns="0" rtlCol="0">
            <a:spAutoFit/>
          </a:bodyPr>
          <a:lstStyle/>
          <a:p/>
        </p:txBody>
      </p:sp>
      <p:sp>
        <p:nvSpPr>
          <p:cNvPr id="10" name="object 10"/>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1" name="object 11"/>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14</a:t>
            </a:r>
            <a:endParaRPr sz="2800">
              <a:latin typeface="Calibri" panose="020F0502020204030204"/>
              <a:cs typeface="Calibri" panose="020F0502020204030204"/>
            </a:endParaRPr>
          </a:p>
        </p:txBody>
      </p:sp>
      <p:graphicFrame>
        <p:nvGraphicFramePr>
          <p:cNvPr id="8" name="object 8"/>
          <p:cNvGraphicFramePr>
            <a:graphicFrameLocks noGrp="1"/>
          </p:cNvGraphicFramePr>
          <p:nvPr/>
        </p:nvGraphicFramePr>
        <p:xfrm>
          <a:off x="1157430" y="1752600"/>
          <a:ext cx="3887724" cy="4690871"/>
        </p:xfrm>
        <a:graphic>
          <a:graphicData uri="http://schemas.openxmlformats.org/drawingml/2006/table">
            <a:tbl>
              <a:tblPr firstRow="1" bandRow="1">
                <a:tableStyleId>{2D5ABB26-0587-4C30-8999-92F81FD0307C}</a:tableStyleId>
              </a:tblPr>
              <a:tblGrid>
                <a:gridCol w="323088"/>
                <a:gridCol w="3240024"/>
                <a:gridCol w="324612"/>
              </a:tblGrid>
              <a:tr h="416051">
                <a:tc>
                  <a:txBody>
                    <a:bodyPr/>
                    <a:lstStyle/>
                    <a:p>
                      <a:endParaRPr sz="2800" dirty="0">
                        <a:latin typeface="Calibri" panose="020F0502020204030204"/>
                        <a:cs typeface="Calibri" panose="020F0502020204030204"/>
                      </a:endParaRPr>
                    </a:p>
                  </a:txBody>
                  <a:tcPr marL="0" marR="0" marT="0" marB="0">
                    <a:lnR w="12192">
                      <a:solidFill>
                        <a:srgbClr val="41709C"/>
                      </a:solidFill>
                      <a:prstDash val="solid"/>
                    </a:lnR>
                  </a:tcPr>
                </a:tc>
                <a:tc>
                  <a:txBody>
                    <a:bodyPr/>
                    <a:lstStyle/>
                    <a:p>
                      <a:endParaRPr sz="2800" dirty="0">
                        <a:latin typeface="Calibri" panose="020F0502020204030204"/>
                        <a:cs typeface="Calibri" panose="020F0502020204030204"/>
                      </a:endParaRPr>
                    </a:p>
                  </a:txBody>
                  <a:tcPr marL="0" marR="0" marT="0" marB="0">
                    <a:lnL w="12192">
                      <a:solidFill>
                        <a:srgbClr val="41709C"/>
                      </a:solidFill>
                      <a:prstDash val="solid"/>
                    </a:lnL>
                    <a:lnR w="12192">
                      <a:solidFill>
                        <a:srgbClr val="41709C"/>
                      </a:solidFill>
                      <a:prstDash val="solid"/>
                    </a:lnR>
                    <a:lnT w="12192">
                      <a:solidFill>
                        <a:srgbClr val="41709C"/>
                      </a:solidFill>
                      <a:prstDash val="solid"/>
                    </a:lnT>
                  </a:tcPr>
                </a:tc>
                <a:tc>
                  <a:txBody>
                    <a:bodyPr/>
                    <a:lstStyle/>
                    <a:p>
                      <a:endParaRPr sz="2800">
                        <a:latin typeface="Calibri" panose="020F0502020204030204"/>
                        <a:cs typeface="Calibri" panose="020F0502020204030204"/>
                      </a:endParaRPr>
                    </a:p>
                  </a:txBody>
                  <a:tcPr marL="0" marR="0" marT="0" marB="0">
                    <a:lnL w="12192">
                      <a:solidFill>
                        <a:srgbClr val="41709C"/>
                      </a:solidFill>
                      <a:prstDash val="solid"/>
                    </a:lnL>
                  </a:tcPr>
                </a:tc>
              </a:tr>
              <a:tr h="720851">
                <a:tc>
                  <a:txBody>
                    <a:bodyPr/>
                    <a:lstStyle/>
                    <a:p>
                      <a:pPr marL="118110">
                        <a:lnSpc>
                          <a:spcPct val="100000"/>
                        </a:lnSpc>
                      </a:pPr>
                      <a:r>
                        <a:rPr sz="1800" b="1" dirty="0">
                          <a:solidFill>
                            <a:srgbClr val="FFFFFF"/>
                          </a:solidFill>
                          <a:latin typeface="微软雅黑" panose="020B0503020204020204" charset="-122"/>
                          <a:cs typeface="微软雅黑" panose="020B0503020204020204" charset="-122"/>
                        </a:rPr>
                        <a:t>国</a:t>
                      </a:r>
                      <a:endParaRPr sz="1800">
                        <a:latin typeface="微软雅黑" panose="020B0503020204020204" charset="-122"/>
                        <a:cs typeface="微软雅黑" panose="020B0503020204020204" charset="-122"/>
                      </a:endParaRPr>
                    </a:p>
                  </a:txBody>
                  <a:tcPr marL="0" marR="0" marT="0" marB="0">
                    <a:lnR w="12192">
                      <a:solidFill>
                        <a:srgbClr val="41709C"/>
                      </a:solidFill>
                      <a:prstDash val="solid"/>
                    </a:lnR>
                    <a:solidFill>
                      <a:srgbClr val="38BCDE"/>
                    </a:solidFill>
                  </a:tcPr>
                </a:tc>
                <a:tc>
                  <a:txBody>
                    <a:bodyPr/>
                    <a:lstStyle/>
                    <a:p>
                      <a:pPr marL="17780">
                        <a:lnSpc>
                          <a:spcPct val="100000"/>
                        </a:lnSpc>
                      </a:pPr>
                      <a:r>
                        <a:rPr sz="1800" b="1" dirty="0">
                          <a:solidFill>
                            <a:srgbClr val="FFFFFF"/>
                          </a:solidFill>
                          <a:latin typeface="微软雅黑" panose="020B0503020204020204" charset="-122"/>
                          <a:cs typeface="微软雅黑" panose="020B0503020204020204" charset="-122"/>
                        </a:rPr>
                        <a:t>家实行生产安全事故责任追究制</a:t>
                      </a:r>
                      <a:endParaRPr sz="1800" dirty="0">
                        <a:latin typeface="微软雅黑" panose="020B0503020204020204" charset="-122"/>
                        <a:cs typeface="微软雅黑" panose="020B0503020204020204" charset="-122"/>
                      </a:endParaRPr>
                    </a:p>
                  </a:txBody>
                  <a:tcPr marL="0" marR="0" marT="0" marB="0">
                    <a:lnL w="12192">
                      <a:solidFill>
                        <a:srgbClr val="41709C"/>
                      </a:solidFill>
                      <a:prstDash val="solid"/>
                    </a:lnL>
                    <a:lnR w="12192">
                      <a:solidFill>
                        <a:srgbClr val="41709C"/>
                      </a:solidFill>
                      <a:prstDash val="solid"/>
                    </a:lnR>
                    <a:solidFill>
                      <a:srgbClr val="38BCDE"/>
                    </a:solidFill>
                  </a:tcPr>
                </a:tc>
                <a:tc>
                  <a:txBody>
                    <a:bodyPr/>
                    <a:lstStyle/>
                    <a:p>
                      <a:pPr>
                        <a:lnSpc>
                          <a:spcPct val="100000"/>
                        </a:lnSpc>
                      </a:pPr>
                      <a:r>
                        <a:rPr sz="1800" b="1" dirty="0">
                          <a:solidFill>
                            <a:srgbClr val="FFFFFF"/>
                          </a:solidFill>
                          <a:latin typeface="微软雅黑" panose="020B0503020204020204" charset="-122"/>
                          <a:cs typeface="微软雅黑" panose="020B0503020204020204" charset="-122"/>
                        </a:rPr>
                        <a:t>度</a:t>
                      </a:r>
                      <a:endParaRPr sz="1800">
                        <a:latin typeface="微软雅黑" panose="020B0503020204020204" charset="-122"/>
                        <a:cs typeface="微软雅黑" panose="020B0503020204020204" charset="-122"/>
                      </a:endParaRPr>
                    </a:p>
                  </a:txBody>
                  <a:tcPr marL="0" marR="0" marT="0" marB="0">
                    <a:lnL w="12192">
                      <a:solidFill>
                        <a:srgbClr val="41709C"/>
                      </a:solidFill>
                      <a:prstDash val="solid"/>
                    </a:lnL>
                    <a:solidFill>
                      <a:srgbClr val="38BCDE"/>
                    </a:solidFill>
                  </a:tcPr>
                </a:tc>
              </a:tr>
              <a:tr h="3543300">
                <a:tc>
                  <a:txBody>
                    <a:bodyPr/>
                    <a:lstStyle/>
                    <a:p>
                      <a:endParaRPr sz="1800">
                        <a:latin typeface="微软雅黑" panose="020B0503020204020204" charset="-122"/>
                        <a:cs typeface="微软雅黑" panose="020B0503020204020204" charset="-122"/>
                      </a:endParaRPr>
                    </a:p>
                  </a:txBody>
                  <a:tcPr marL="0" marR="0" marT="0" marB="0">
                    <a:lnR w="12192">
                      <a:solidFill>
                        <a:srgbClr val="41709C"/>
                      </a:solidFill>
                      <a:prstDash val="solid"/>
                    </a:lnR>
                  </a:tcPr>
                </a:tc>
                <a:tc>
                  <a:txBody>
                    <a:bodyPr/>
                    <a:lstStyle/>
                    <a:p>
                      <a:pPr marL="560705" marR="144780">
                        <a:lnSpc>
                          <a:spcPct val="135000"/>
                        </a:lnSpc>
                      </a:pPr>
                      <a:r>
                        <a:rPr sz="1800" b="1" dirty="0">
                          <a:solidFill>
                            <a:srgbClr val="404040"/>
                          </a:solidFill>
                          <a:latin typeface="微软雅黑" panose="020B0503020204020204" charset="-122"/>
                          <a:cs typeface="微软雅黑" panose="020B0503020204020204" charset="-122"/>
                        </a:rPr>
                        <a:t>依照本法 和有关法律、法规的规定</a:t>
                      </a:r>
                      <a:endParaRPr sz="1800" dirty="0">
                        <a:latin typeface="微软雅黑" panose="020B0503020204020204" charset="-122"/>
                        <a:cs typeface="微软雅黑" panose="020B0503020204020204" charset="-122"/>
                      </a:endParaRPr>
                    </a:p>
                    <a:p>
                      <a:pPr>
                        <a:lnSpc>
                          <a:spcPts val="1800"/>
                        </a:lnSpc>
                      </a:pPr>
                      <a:endParaRPr sz="1800" dirty="0"/>
                    </a:p>
                    <a:p>
                      <a:pPr>
                        <a:lnSpc>
                          <a:spcPts val="2100"/>
                        </a:lnSpc>
                        <a:spcBef>
                          <a:spcPts val="10"/>
                        </a:spcBef>
                      </a:pPr>
                      <a:endParaRPr sz="2100" dirty="0"/>
                    </a:p>
                    <a:p>
                      <a:pPr marL="560705">
                        <a:lnSpc>
                          <a:spcPct val="100000"/>
                        </a:lnSpc>
                      </a:pPr>
                      <a:r>
                        <a:rPr sz="1800" b="1" dirty="0">
                          <a:solidFill>
                            <a:srgbClr val="404040"/>
                          </a:solidFill>
                          <a:latin typeface="微软雅黑" panose="020B0503020204020204" charset="-122"/>
                          <a:cs typeface="微软雅黑" panose="020B0503020204020204" charset="-122"/>
                        </a:rPr>
                        <a:t>追究生产安全事故</a:t>
                      </a:r>
                      <a:endParaRPr sz="1800" dirty="0">
                        <a:latin typeface="微软雅黑" panose="020B0503020204020204" charset="-122"/>
                        <a:cs typeface="微软雅黑" panose="020B0503020204020204" charset="-122"/>
                      </a:endParaRPr>
                    </a:p>
                    <a:p>
                      <a:pPr marL="560705">
                        <a:lnSpc>
                          <a:spcPct val="100000"/>
                        </a:lnSpc>
                        <a:spcBef>
                          <a:spcPts val="755"/>
                        </a:spcBef>
                      </a:pPr>
                      <a:r>
                        <a:rPr sz="1800" b="1" spc="-5" dirty="0">
                          <a:solidFill>
                            <a:srgbClr val="404040"/>
                          </a:solidFill>
                          <a:latin typeface="微软雅黑" panose="020B0503020204020204" charset="-122"/>
                          <a:cs typeface="微软雅黑" panose="020B0503020204020204" charset="-122"/>
                        </a:rPr>
                        <a:t>责</a:t>
                      </a:r>
                      <a:r>
                        <a:rPr sz="1800" b="1" spc="0" dirty="0">
                          <a:solidFill>
                            <a:srgbClr val="404040"/>
                          </a:solidFill>
                          <a:latin typeface="微软雅黑" panose="020B0503020204020204" charset="-122"/>
                          <a:cs typeface="微软雅黑" panose="020B0503020204020204" charset="-122"/>
                        </a:rPr>
                        <a:t>任</a:t>
                      </a:r>
                      <a:r>
                        <a:rPr sz="1800" b="1" spc="-5" dirty="0">
                          <a:solidFill>
                            <a:srgbClr val="404040"/>
                          </a:solidFill>
                          <a:latin typeface="微软雅黑" panose="020B0503020204020204" charset="-122"/>
                          <a:cs typeface="微软雅黑" panose="020B0503020204020204" charset="-122"/>
                        </a:rPr>
                        <a:t>人员的法律责任</a:t>
                      </a:r>
                      <a:endParaRPr sz="1800" dirty="0">
                        <a:latin typeface="微软雅黑" panose="020B0503020204020204" charset="-122"/>
                        <a:cs typeface="微软雅黑" panose="020B0503020204020204" charset="-122"/>
                      </a:endParaRPr>
                    </a:p>
                  </a:txBody>
                  <a:tcPr marL="0" marR="0" marT="0" marB="0">
                    <a:lnL w="12192">
                      <a:solidFill>
                        <a:srgbClr val="41709C"/>
                      </a:solidFill>
                      <a:prstDash val="solid"/>
                    </a:lnL>
                    <a:lnR w="12192">
                      <a:solidFill>
                        <a:srgbClr val="41709C"/>
                      </a:solidFill>
                      <a:prstDash val="solid"/>
                    </a:lnR>
                    <a:lnB w="12192">
                      <a:solidFill>
                        <a:srgbClr val="41709C"/>
                      </a:solidFill>
                      <a:prstDash val="solid"/>
                    </a:lnB>
                  </a:tcPr>
                </a:tc>
                <a:tc>
                  <a:txBody>
                    <a:bodyPr/>
                    <a:lstStyle/>
                    <a:p>
                      <a:endParaRPr sz="1800" dirty="0">
                        <a:latin typeface="微软雅黑" panose="020B0503020204020204" charset="-122"/>
                        <a:cs typeface="微软雅黑" panose="020B0503020204020204" charset="-122"/>
                      </a:endParaRPr>
                    </a:p>
                  </a:txBody>
                  <a:tcPr marL="0" marR="0" marT="0" marB="0">
                    <a:lnL w="12192">
                      <a:solidFill>
                        <a:srgbClr val="41709C"/>
                      </a:solidFill>
                      <a:prstDash val="solid"/>
                    </a:lnL>
                  </a:tcPr>
                </a:tc>
              </a:tr>
            </a:tbl>
          </a:graphicData>
        </a:graphic>
      </p:graphicFrame>
      <p:sp>
        <p:nvSpPr>
          <p:cNvPr id="13" name="矩形 12"/>
          <p:cNvSpPr/>
          <p:nvPr/>
        </p:nvSpPr>
        <p:spPr>
          <a:xfrm>
            <a:off x="827762" y="264667"/>
            <a:ext cx="7772400"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第十四条</a:t>
            </a:r>
            <a:r>
              <a:rPr lang="en-US" altLang="zh-CN" sz="2800" dirty="0">
                <a:solidFill>
                  <a:srgbClr val="FF0000"/>
                </a:solidFill>
              </a:rPr>
              <a:t> </a:t>
            </a:r>
            <a:r>
              <a:rPr lang="zh-CN" altLang="zh-CN" sz="2800" dirty="0">
                <a:solidFill>
                  <a:srgbClr val="FF0000"/>
                </a:solidFill>
              </a:rPr>
              <a:t>国家实行生产安全事故责任追究制度，依照本法和有关法律、法规的规定，追究生产安全事故责任人员的法律责任。</a:t>
            </a:r>
            <a:endParaRPr lang="zh-CN" altLang="zh-CN" sz="28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78478" y="2421635"/>
            <a:ext cx="5794121" cy="1115567"/>
          </a:xfrm>
          <a:custGeom>
            <a:avLst/>
            <a:gdLst/>
            <a:ahLst/>
            <a:cxnLst/>
            <a:rect l="l" t="t" r="r" b="b"/>
            <a:pathLst>
              <a:path w="5794121" h="1115567">
                <a:moveTo>
                  <a:pt x="5794121" y="0"/>
                </a:moveTo>
                <a:lnTo>
                  <a:pt x="0" y="0"/>
                </a:lnTo>
                <a:lnTo>
                  <a:pt x="0" y="1115567"/>
                </a:lnTo>
                <a:lnTo>
                  <a:pt x="5794121" y="1115567"/>
                </a:lnTo>
                <a:lnTo>
                  <a:pt x="5794121" y="0"/>
                </a:lnTo>
                <a:close/>
              </a:path>
            </a:pathLst>
          </a:custGeom>
          <a:solidFill>
            <a:srgbClr val="DC3B00"/>
          </a:solidFill>
        </p:spPr>
        <p:txBody>
          <a:bodyPr wrap="square" lIns="0" tIns="0" rIns="0" bIns="0" rtlCol="0">
            <a:spAutoFit/>
          </a:bodyPr>
          <a:lstStyle/>
          <a:p/>
        </p:txBody>
      </p:sp>
      <p:sp>
        <p:nvSpPr>
          <p:cNvPr id="3" name="object 3"/>
          <p:cNvSpPr/>
          <p:nvPr/>
        </p:nvSpPr>
        <p:spPr>
          <a:xfrm>
            <a:off x="1345819" y="2421635"/>
            <a:ext cx="1063117" cy="1115567"/>
          </a:xfrm>
          <a:custGeom>
            <a:avLst/>
            <a:gdLst/>
            <a:ahLst/>
            <a:cxnLst/>
            <a:rect l="l" t="t" r="r" b="b"/>
            <a:pathLst>
              <a:path w="1063117" h="1115567">
                <a:moveTo>
                  <a:pt x="1063117" y="0"/>
                </a:moveTo>
                <a:lnTo>
                  <a:pt x="0" y="0"/>
                </a:lnTo>
                <a:lnTo>
                  <a:pt x="0" y="1115567"/>
                </a:lnTo>
                <a:lnTo>
                  <a:pt x="1063117" y="1115567"/>
                </a:lnTo>
                <a:lnTo>
                  <a:pt x="1063117" y="0"/>
                </a:lnTo>
                <a:close/>
              </a:path>
            </a:pathLst>
          </a:custGeom>
          <a:solidFill>
            <a:srgbClr val="DC3B00"/>
          </a:solidFill>
        </p:spPr>
        <p:txBody>
          <a:bodyPr wrap="square" lIns="0" tIns="0" rIns="0" bIns="0" rtlCol="0">
            <a:spAutoFit/>
          </a:bodyPr>
          <a:lstStyle/>
          <a:p/>
        </p:txBody>
      </p:sp>
      <p:sp>
        <p:nvSpPr>
          <p:cNvPr id="4" name="object 4"/>
          <p:cNvSpPr/>
          <p:nvPr/>
        </p:nvSpPr>
        <p:spPr>
          <a:xfrm>
            <a:off x="920496" y="2421635"/>
            <a:ext cx="212648" cy="1115567"/>
          </a:xfrm>
          <a:custGeom>
            <a:avLst/>
            <a:gdLst/>
            <a:ahLst/>
            <a:cxnLst/>
            <a:rect l="l" t="t" r="r" b="b"/>
            <a:pathLst>
              <a:path w="212648" h="1115567">
                <a:moveTo>
                  <a:pt x="212648" y="0"/>
                </a:moveTo>
                <a:lnTo>
                  <a:pt x="0" y="0"/>
                </a:lnTo>
                <a:lnTo>
                  <a:pt x="0" y="1115567"/>
                </a:lnTo>
                <a:lnTo>
                  <a:pt x="212648" y="1115567"/>
                </a:lnTo>
                <a:lnTo>
                  <a:pt x="212648" y="0"/>
                </a:lnTo>
                <a:close/>
              </a:path>
            </a:pathLst>
          </a:custGeom>
          <a:solidFill>
            <a:srgbClr val="DC3B00"/>
          </a:solidFill>
        </p:spPr>
        <p:txBody>
          <a:bodyPr wrap="square" lIns="0" tIns="0" rIns="0" bIns="0" rtlCol="0">
            <a:spAutoFit/>
          </a:bodyPr>
          <a:lstStyle/>
          <a:p/>
        </p:txBody>
      </p:sp>
      <p:sp>
        <p:nvSpPr>
          <p:cNvPr id="5" name="object 5"/>
          <p:cNvSpPr txBox="1"/>
          <p:nvPr/>
        </p:nvSpPr>
        <p:spPr>
          <a:xfrm>
            <a:off x="1575561" y="2625725"/>
            <a:ext cx="647700" cy="678180"/>
          </a:xfrm>
          <a:prstGeom prst="rect">
            <a:avLst/>
          </a:prstGeom>
        </p:spPr>
        <p:txBody>
          <a:bodyPr vert="horz" wrap="square" lIns="0" tIns="0" rIns="0" bIns="0" rtlCol="0">
            <a:spAutoFit/>
          </a:bodyPr>
          <a:lstStyle/>
          <a:p>
            <a:pPr marL="12700">
              <a:lnSpc>
                <a:spcPct val="100000"/>
              </a:lnSpc>
            </a:pPr>
            <a:r>
              <a:rPr sz="4400" spc="-5" dirty="0">
                <a:solidFill>
                  <a:srgbClr val="FFFFFF"/>
                </a:solidFill>
                <a:latin typeface="Arial" panose="020B0604020202020204"/>
                <a:cs typeface="Arial" panose="020B0604020202020204"/>
              </a:rPr>
              <a:t>02</a:t>
            </a:r>
            <a:endParaRPr sz="4400">
              <a:latin typeface="Arial" panose="020B0604020202020204"/>
              <a:cs typeface="Arial" panose="020B0604020202020204"/>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3163570">
              <a:lnSpc>
                <a:spcPct val="100000"/>
              </a:lnSpc>
            </a:pPr>
            <a:r>
              <a:rPr sz="3200" b="1" dirty="0">
                <a:solidFill>
                  <a:srgbClr val="FFFFFF"/>
                </a:solidFill>
                <a:latin typeface="微软雅黑" panose="020B0503020204020204" charset="-122"/>
                <a:cs typeface="微软雅黑" panose="020B0503020204020204" charset="-122"/>
              </a:rPr>
              <a:t>生产经营单位的安全生</a:t>
            </a:r>
            <a:r>
              <a:rPr sz="3200" b="1" spc="-15" dirty="0">
                <a:solidFill>
                  <a:srgbClr val="FFFFFF"/>
                </a:solidFill>
                <a:latin typeface="微软雅黑" panose="020B0503020204020204" charset="-122"/>
                <a:cs typeface="微软雅黑" panose="020B0503020204020204" charset="-122"/>
              </a:rPr>
              <a:t>产</a:t>
            </a:r>
            <a:r>
              <a:rPr sz="3200" b="1" spc="0" dirty="0">
                <a:solidFill>
                  <a:srgbClr val="FFFFFF"/>
                </a:solidFill>
                <a:latin typeface="微软雅黑" panose="020B0503020204020204" charset="-122"/>
                <a:cs typeface="微软雅黑" panose="020B0503020204020204" charset="-122"/>
              </a:rPr>
              <a:t>保障</a:t>
            </a:r>
            <a:endParaRPr sz="3200">
              <a:latin typeface="微软雅黑" panose="020B0503020204020204" charset="-122"/>
              <a:cs typeface="微软雅黑" panose="020B0503020204020204" charset="-122"/>
            </a:endParaRPr>
          </a:p>
        </p:txBody>
      </p:sp>
      <p:sp>
        <p:nvSpPr>
          <p:cNvPr id="7" name="object 7"/>
          <p:cNvSpPr/>
          <p:nvPr/>
        </p:nvSpPr>
        <p:spPr>
          <a:xfrm>
            <a:off x="2750842" y="2749374"/>
            <a:ext cx="399265" cy="498099"/>
          </a:xfrm>
          <a:custGeom>
            <a:avLst/>
            <a:gdLst/>
            <a:ahLst/>
            <a:cxnLst/>
            <a:rect l="l" t="t" r="r" b="b"/>
            <a:pathLst>
              <a:path w="399265" h="498099">
                <a:moveTo>
                  <a:pt x="199506" y="0"/>
                </a:moveTo>
                <a:lnTo>
                  <a:pt x="186919" y="1487"/>
                </a:lnTo>
                <a:lnTo>
                  <a:pt x="175295" y="6105"/>
                </a:lnTo>
                <a:lnTo>
                  <a:pt x="164168" y="13032"/>
                </a:lnTo>
                <a:lnTo>
                  <a:pt x="151358" y="20042"/>
                </a:lnTo>
                <a:lnTo>
                  <a:pt x="107251" y="40512"/>
                </a:lnTo>
                <a:lnTo>
                  <a:pt x="63893" y="57885"/>
                </a:lnTo>
                <a:lnTo>
                  <a:pt x="27850" y="71235"/>
                </a:lnTo>
                <a:lnTo>
                  <a:pt x="16103" y="78275"/>
                </a:lnTo>
                <a:lnTo>
                  <a:pt x="467" y="116779"/>
                </a:lnTo>
                <a:lnTo>
                  <a:pt x="10" y="181808"/>
                </a:lnTo>
                <a:lnTo>
                  <a:pt x="0" y="207634"/>
                </a:lnTo>
                <a:lnTo>
                  <a:pt x="443" y="223685"/>
                </a:lnTo>
                <a:lnTo>
                  <a:pt x="6819" y="270956"/>
                </a:lnTo>
                <a:lnTo>
                  <a:pt x="19102" y="313145"/>
                </a:lnTo>
                <a:lnTo>
                  <a:pt x="35281" y="349931"/>
                </a:lnTo>
                <a:lnTo>
                  <a:pt x="59432" y="390020"/>
                </a:lnTo>
                <a:lnTo>
                  <a:pt x="90254" y="427880"/>
                </a:lnTo>
                <a:lnTo>
                  <a:pt x="128474" y="463443"/>
                </a:lnTo>
                <a:lnTo>
                  <a:pt x="161654" y="486065"/>
                </a:lnTo>
                <a:lnTo>
                  <a:pt x="193290" y="498099"/>
                </a:lnTo>
                <a:lnTo>
                  <a:pt x="199870" y="497278"/>
                </a:lnTo>
                <a:lnTo>
                  <a:pt x="241325" y="477778"/>
                </a:lnTo>
                <a:lnTo>
                  <a:pt x="282025" y="447331"/>
                </a:lnTo>
                <a:lnTo>
                  <a:pt x="310368" y="420143"/>
                </a:lnTo>
                <a:lnTo>
                  <a:pt x="337583" y="387844"/>
                </a:lnTo>
                <a:lnTo>
                  <a:pt x="352155" y="366697"/>
                </a:lnTo>
                <a:lnTo>
                  <a:pt x="195176" y="366697"/>
                </a:lnTo>
                <a:lnTo>
                  <a:pt x="182827" y="364611"/>
                </a:lnTo>
                <a:lnTo>
                  <a:pt x="74295" y="263977"/>
                </a:lnTo>
                <a:lnTo>
                  <a:pt x="62636" y="230135"/>
                </a:lnTo>
                <a:lnTo>
                  <a:pt x="66179" y="218524"/>
                </a:lnTo>
                <a:lnTo>
                  <a:pt x="77867" y="207634"/>
                </a:lnTo>
                <a:lnTo>
                  <a:pt x="89556" y="200815"/>
                </a:lnTo>
                <a:lnTo>
                  <a:pt x="100941" y="197754"/>
                </a:lnTo>
                <a:lnTo>
                  <a:pt x="246583" y="197754"/>
                </a:lnTo>
                <a:lnTo>
                  <a:pt x="342709" y="76047"/>
                </a:lnTo>
                <a:lnTo>
                  <a:pt x="344782" y="73073"/>
                </a:lnTo>
                <a:lnTo>
                  <a:pt x="347703" y="70152"/>
                </a:lnTo>
                <a:lnTo>
                  <a:pt x="351767" y="68120"/>
                </a:lnTo>
                <a:lnTo>
                  <a:pt x="342138" y="64487"/>
                </a:lnTo>
                <a:lnTo>
                  <a:pt x="295169" y="45296"/>
                </a:lnTo>
                <a:lnTo>
                  <a:pt x="257829" y="27686"/>
                </a:lnTo>
                <a:lnTo>
                  <a:pt x="220691" y="6796"/>
                </a:lnTo>
                <a:lnTo>
                  <a:pt x="209180" y="1898"/>
                </a:lnTo>
                <a:lnTo>
                  <a:pt x="199506" y="0"/>
                </a:lnTo>
                <a:close/>
              </a:path>
              <a:path w="399265" h="498099">
                <a:moveTo>
                  <a:pt x="399265" y="132412"/>
                </a:moveTo>
                <a:lnTo>
                  <a:pt x="226948" y="351938"/>
                </a:lnTo>
                <a:lnTo>
                  <a:pt x="217142" y="360589"/>
                </a:lnTo>
                <a:lnTo>
                  <a:pt x="205142" y="365552"/>
                </a:lnTo>
                <a:lnTo>
                  <a:pt x="198097" y="366697"/>
                </a:lnTo>
                <a:lnTo>
                  <a:pt x="352155" y="366697"/>
                </a:lnTo>
                <a:lnTo>
                  <a:pt x="372365" y="330567"/>
                </a:lnTo>
                <a:lnTo>
                  <a:pt x="388908" y="286997"/>
                </a:lnTo>
                <a:lnTo>
                  <a:pt x="398040" y="239520"/>
                </a:lnTo>
                <a:lnTo>
                  <a:pt x="399265" y="214424"/>
                </a:lnTo>
                <a:lnTo>
                  <a:pt x="399265" y="132412"/>
                </a:lnTo>
                <a:close/>
              </a:path>
              <a:path w="399265" h="498099">
                <a:moveTo>
                  <a:pt x="246583" y="197754"/>
                </a:moveTo>
                <a:lnTo>
                  <a:pt x="100941" y="197754"/>
                </a:lnTo>
                <a:lnTo>
                  <a:pt x="111718" y="198139"/>
                </a:lnTo>
                <a:lnTo>
                  <a:pt x="121578" y="201655"/>
                </a:lnTo>
                <a:lnTo>
                  <a:pt x="191210" y="267863"/>
                </a:lnTo>
                <a:lnTo>
                  <a:pt x="246583" y="197754"/>
                </a:lnTo>
                <a:close/>
              </a:path>
            </a:pathLst>
          </a:custGeom>
          <a:solidFill>
            <a:srgbClr val="DC3B00"/>
          </a:solidFill>
        </p:spPr>
        <p:txBody>
          <a:bodyPr wrap="square" lIns="0" tIns="0" rIns="0" bIns="0" rtlCol="0">
            <a:spAutoFit/>
          </a:bodyPr>
          <a:lstStyle/>
          <a:p/>
        </p:txBody>
      </p:sp>
      <p:sp>
        <p:nvSpPr>
          <p:cNvPr id="8" name="object 8"/>
          <p:cNvSpPr/>
          <p:nvPr/>
        </p:nvSpPr>
        <p:spPr>
          <a:xfrm>
            <a:off x="2648711" y="2625204"/>
            <a:ext cx="601979" cy="738263"/>
          </a:xfrm>
          <a:custGeom>
            <a:avLst/>
            <a:gdLst/>
            <a:ahLst/>
            <a:cxnLst/>
            <a:rect l="l" t="t" r="r" b="b"/>
            <a:pathLst>
              <a:path w="601979" h="738263">
                <a:moveTo>
                  <a:pt x="295087" y="0"/>
                </a:moveTo>
                <a:lnTo>
                  <a:pt x="248514" y="15403"/>
                </a:lnTo>
                <a:lnTo>
                  <a:pt x="238717" y="22131"/>
                </a:lnTo>
                <a:lnTo>
                  <a:pt x="227350" y="29091"/>
                </a:lnTo>
                <a:lnTo>
                  <a:pt x="186342" y="50646"/>
                </a:lnTo>
                <a:lnTo>
                  <a:pt x="140242" y="71698"/>
                </a:lnTo>
                <a:lnTo>
                  <a:pt x="95824" y="90299"/>
                </a:lnTo>
                <a:lnTo>
                  <a:pt x="45249" y="110046"/>
                </a:lnTo>
                <a:lnTo>
                  <a:pt x="36777" y="113222"/>
                </a:lnTo>
                <a:lnTo>
                  <a:pt x="25512" y="119564"/>
                </a:lnTo>
                <a:lnTo>
                  <a:pt x="2248" y="152394"/>
                </a:lnTo>
                <a:lnTo>
                  <a:pt x="0" y="321023"/>
                </a:lnTo>
                <a:lnTo>
                  <a:pt x="1579" y="356393"/>
                </a:lnTo>
                <a:lnTo>
                  <a:pt x="13424" y="424053"/>
                </a:lnTo>
                <a:lnTo>
                  <a:pt x="35083" y="487016"/>
                </a:lnTo>
                <a:lnTo>
                  <a:pt x="64439" y="544577"/>
                </a:lnTo>
                <a:lnTo>
                  <a:pt x="99372" y="596028"/>
                </a:lnTo>
                <a:lnTo>
                  <a:pt x="137765" y="640665"/>
                </a:lnTo>
                <a:lnTo>
                  <a:pt x="177499" y="677781"/>
                </a:lnTo>
                <a:lnTo>
                  <a:pt x="216455" y="706669"/>
                </a:lnTo>
                <a:lnTo>
                  <a:pt x="252516" y="726624"/>
                </a:lnTo>
                <a:lnTo>
                  <a:pt x="296544" y="738263"/>
                </a:lnTo>
                <a:lnTo>
                  <a:pt x="307321" y="737005"/>
                </a:lnTo>
                <a:lnTo>
                  <a:pt x="352596" y="718710"/>
                </a:lnTo>
                <a:lnTo>
                  <a:pt x="390410" y="695143"/>
                </a:lnTo>
                <a:lnTo>
                  <a:pt x="431380" y="663160"/>
                </a:lnTo>
                <a:lnTo>
                  <a:pt x="437062" y="657999"/>
                </a:lnTo>
                <a:lnTo>
                  <a:pt x="297560" y="657999"/>
                </a:lnTo>
                <a:lnTo>
                  <a:pt x="288974" y="657357"/>
                </a:lnTo>
                <a:lnTo>
                  <a:pt x="248992" y="642896"/>
                </a:lnTo>
                <a:lnTo>
                  <a:pt x="215467" y="621180"/>
                </a:lnTo>
                <a:lnTo>
                  <a:pt x="181459" y="591873"/>
                </a:lnTo>
                <a:lnTo>
                  <a:pt x="153898" y="561996"/>
                </a:lnTo>
                <a:lnTo>
                  <a:pt x="129109" y="528733"/>
                </a:lnTo>
                <a:lnTo>
                  <a:pt x="104271" y="486834"/>
                </a:lnTo>
                <a:lnTo>
                  <a:pt x="87855" y="450122"/>
                </a:lnTo>
                <a:lnTo>
                  <a:pt x="75085" y="409174"/>
                </a:lnTo>
                <a:lnTo>
                  <a:pt x="67536" y="364254"/>
                </a:lnTo>
                <a:lnTo>
                  <a:pt x="66298" y="321023"/>
                </a:lnTo>
                <a:lnTo>
                  <a:pt x="66171" y="245083"/>
                </a:lnTo>
                <a:lnTo>
                  <a:pt x="66167" y="231329"/>
                </a:lnTo>
                <a:lnTo>
                  <a:pt x="67564" y="218062"/>
                </a:lnTo>
                <a:lnTo>
                  <a:pt x="86004" y="182281"/>
                </a:lnTo>
                <a:lnTo>
                  <a:pt x="154332" y="147900"/>
                </a:lnTo>
                <a:lnTo>
                  <a:pt x="167963" y="142575"/>
                </a:lnTo>
                <a:lnTo>
                  <a:pt x="207965" y="125900"/>
                </a:lnTo>
                <a:lnTo>
                  <a:pt x="247052" y="105360"/>
                </a:lnTo>
                <a:lnTo>
                  <a:pt x="259374" y="98024"/>
                </a:lnTo>
                <a:lnTo>
                  <a:pt x="271429" y="92615"/>
                </a:lnTo>
                <a:lnTo>
                  <a:pt x="283311" y="89139"/>
                </a:lnTo>
                <a:lnTo>
                  <a:pt x="295114" y="87599"/>
                </a:lnTo>
                <a:lnTo>
                  <a:pt x="481000" y="87599"/>
                </a:lnTo>
                <a:lnTo>
                  <a:pt x="475157" y="85094"/>
                </a:lnTo>
                <a:lnTo>
                  <a:pt x="429784" y="64054"/>
                </a:lnTo>
                <a:lnTo>
                  <a:pt x="385024" y="39947"/>
                </a:lnTo>
                <a:lnTo>
                  <a:pt x="358081" y="22670"/>
                </a:lnTo>
                <a:lnTo>
                  <a:pt x="347949" y="16006"/>
                </a:lnTo>
                <a:lnTo>
                  <a:pt x="337707" y="10330"/>
                </a:lnTo>
                <a:lnTo>
                  <a:pt x="327327" y="5768"/>
                </a:lnTo>
                <a:lnTo>
                  <a:pt x="316782" y="2443"/>
                </a:lnTo>
                <a:lnTo>
                  <a:pt x="306045" y="479"/>
                </a:lnTo>
                <a:lnTo>
                  <a:pt x="295087" y="0"/>
                </a:lnTo>
                <a:close/>
              </a:path>
              <a:path w="601979" h="738263">
                <a:moveTo>
                  <a:pt x="481000" y="87599"/>
                </a:moveTo>
                <a:lnTo>
                  <a:pt x="295114" y="87599"/>
                </a:lnTo>
                <a:lnTo>
                  <a:pt x="310703" y="88871"/>
                </a:lnTo>
                <a:lnTo>
                  <a:pt x="324226" y="92283"/>
                </a:lnTo>
                <a:lnTo>
                  <a:pt x="335776" y="97063"/>
                </a:lnTo>
                <a:lnTo>
                  <a:pt x="345443" y="102437"/>
                </a:lnTo>
                <a:lnTo>
                  <a:pt x="358142" y="110046"/>
                </a:lnTo>
                <a:lnTo>
                  <a:pt x="372098" y="117578"/>
                </a:lnTo>
                <a:lnTo>
                  <a:pt x="417570" y="138868"/>
                </a:lnTo>
                <a:lnTo>
                  <a:pt x="458815" y="155677"/>
                </a:lnTo>
                <a:lnTo>
                  <a:pt x="486202" y="165730"/>
                </a:lnTo>
                <a:lnTo>
                  <a:pt x="498161" y="171473"/>
                </a:lnTo>
                <a:lnTo>
                  <a:pt x="526154" y="200791"/>
                </a:lnTo>
                <a:lnTo>
                  <a:pt x="535812" y="338086"/>
                </a:lnTo>
                <a:lnTo>
                  <a:pt x="534493" y="365747"/>
                </a:lnTo>
                <a:lnTo>
                  <a:pt x="524625" y="418384"/>
                </a:lnTo>
                <a:lnTo>
                  <a:pt x="506640" y="467047"/>
                </a:lnTo>
                <a:lnTo>
                  <a:pt x="482367" y="511267"/>
                </a:lnTo>
                <a:lnTo>
                  <a:pt x="453634" y="550576"/>
                </a:lnTo>
                <a:lnTo>
                  <a:pt x="422268" y="584504"/>
                </a:lnTo>
                <a:lnTo>
                  <a:pt x="390098" y="612580"/>
                </a:lnTo>
                <a:lnTo>
                  <a:pt x="344333" y="642699"/>
                </a:lnTo>
                <a:lnTo>
                  <a:pt x="307042" y="657013"/>
                </a:lnTo>
                <a:lnTo>
                  <a:pt x="297560" y="657999"/>
                </a:lnTo>
                <a:lnTo>
                  <a:pt x="437062" y="657999"/>
                </a:lnTo>
                <a:lnTo>
                  <a:pt x="472979" y="623344"/>
                </a:lnTo>
                <a:lnTo>
                  <a:pt x="512681" y="576277"/>
                </a:lnTo>
                <a:lnTo>
                  <a:pt x="547959" y="522543"/>
                </a:lnTo>
                <a:lnTo>
                  <a:pt x="576286" y="462724"/>
                </a:lnTo>
                <a:lnTo>
                  <a:pt x="595135" y="397403"/>
                </a:lnTo>
                <a:lnTo>
                  <a:pt x="601979" y="327164"/>
                </a:lnTo>
                <a:lnTo>
                  <a:pt x="601979" y="172803"/>
                </a:lnTo>
                <a:lnTo>
                  <a:pt x="587130" y="135974"/>
                </a:lnTo>
                <a:lnTo>
                  <a:pt x="554344" y="116607"/>
                </a:lnTo>
                <a:lnTo>
                  <a:pt x="538087" y="110612"/>
                </a:lnTo>
                <a:lnTo>
                  <a:pt x="515969" y="102061"/>
                </a:lnTo>
                <a:lnTo>
                  <a:pt x="503191" y="96920"/>
                </a:lnTo>
                <a:lnTo>
                  <a:pt x="489523" y="91252"/>
                </a:lnTo>
                <a:lnTo>
                  <a:pt x="481000" y="87599"/>
                </a:lnTo>
                <a:close/>
              </a:path>
            </a:pathLst>
          </a:custGeom>
          <a:solidFill>
            <a:srgbClr val="DC3B00"/>
          </a:solidFill>
        </p:spPr>
        <p:txBody>
          <a:bodyPr wrap="square" lIns="0" tIns="0" rIns="0" bIns="0" rtlCol="0">
            <a:spAutoFit/>
          </a:bodyPr>
          <a:lstStyl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1040" y="2175441"/>
            <a:ext cx="2938272" cy="2880360"/>
          </a:xfrm>
          <a:custGeom>
            <a:avLst/>
            <a:gdLst/>
            <a:ahLst/>
            <a:cxnLst/>
            <a:rect l="l" t="t" r="r" b="b"/>
            <a:pathLst>
              <a:path w="2938272" h="2880360">
                <a:moveTo>
                  <a:pt x="0" y="2880360"/>
                </a:moveTo>
                <a:lnTo>
                  <a:pt x="2938272" y="2880360"/>
                </a:lnTo>
                <a:lnTo>
                  <a:pt x="2938272" y="0"/>
                </a:lnTo>
                <a:lnTo>
                  <a:pt x="0" y="0"/>
                </a:lnTo>
                <a:lnTo>
                  <a:pt x="0" y="2880360"/>
                </a:lnTo>
                <a:close/>
              </a:path>
            </a:pathLst>
          </a:custGeom>
          <a:solidFill>
            <a:srgbClr val="6FAC46"/>
          </a:solidFill>
        </p:spPr>
        <p:txBody>
          <a:bodyPr wrap="square" lIns="0" tIns="0" rIns="0" bIns="0" rtlCol="0">
            <a:spAutoFit/>
          </a:bodyPr>
          <a:lstStyle/>
          <a:p/>
        </p:txBody>
      </p:sp>
      <p:sp>
        <p:nvSpPr>
          <p:cNvPr id="3" name="object 3"/>
          <p:cNvSpPr/>
          <p:nvPr/>
        </p:nvSpPr>
        <p:spPr>
          <a:xfrm>
            <a:off x="1136903" y="2320222"/>
            <a:ext cx="2065020" cy="1863851"/>
          </a:xfrm>
          <a:prstGeom prst="rect">
            <a:avLst/>
          </a:prstGeom>
          <a:blipFill>
            <a:blip r:embed="rId1" cstate="print"/>
            <a:stretch>
              <a:fillRect/>
            </a:stretch>
          </a:blipFill>
        </p:spPr>
        <p:txBody>
          <a:bodyPr wrap="square" lIns="0" tIns="0" rIns="0" bIns="0" rtlCol="0">
            <a:spAutoFit/>
          </a:bodyPr>
          <a:lstStyle/>
          <a:p/>
        </p:txBody>
      </p:sp>
      <p:sp>
        <p:nvSpPr>
          <p:cNvPr id="4" name="object 4"/>
          <p:cNvSpPr txBox="1"/>
          <p:nvPr/>
        </p:nvSpPr>
        <p:spPr>
          <a:xfrm>
            <a:off x="1379347" y="4272719"/>
            <a:ext cx="13970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生产经营单位</a:t>
            </a:r>
            <a:endParaRPr sz="1800" dirty="0">
              <a:latin typeface="微软雅黑" panose="020B0503020204020204" charset="-122"/>
              <a:cs typeface="微软雅黑" panose="020B0503020204020204" charset="-122"/>
            </a:endParaRPr>
          </a:p>
        </p:txBody>
      </p:sp>
      <p:sp>
        <p:nvSpPr>
          <p:cNvPr id="5" name="object 5"/>
          <p:cNvSpPr/>
          <p:nvPr/>
        </p:nvSpPr>
        <p:spPr>
          <a:xfrm>
            <a:off x="5292852" y="2175441"/>
            <a:ext cx="2938272" cy="2880360"/>
          </a:xfrm>
          <a:custGeom>
            <a:avLst/>
            <a:gdLst/>
            <a:ahLst/>
            <a:cxnLst/>
            <a:rect l="l" t="t" r="r" b="b"/>
            <a:pathLst>
              <a:path w="2938272" h="2880360">
                <a:moveTo>
                  <a:pt x="0" y="2880360"/>
                </a:moveTo>
                <a:lnTo>
                  <a:pt x="2938272" y="2880360"/>
                </a:lnTo>
                <a:lnTo>
                  <a:pt x="2938272" y="0"/>
                </a:lnTo>
                <a:lnTo>
                  <a:pt x="0" y="0"/>
                </a:lnTo>
                <a:lnTo>
                  <a:pt x="0" y="2880360"/>
                </a:lnTo>
                <a:close/>
              </a:path>
            </a:pathLst>
          </a:custGeom>
          <a:solidFill>
            <a:srgbClr val="4471C4"/>
          </a:solidFill>
        </p:spPr>
        <p:txBody>
          <a:bodyPr wrap="square" lIns="0" tIns="0" rIns="0" bIns="0" rtlCol="0">
            <a:spAutoFit/>
          </a:bodyPr>
          <a:lstStyle/>
          <a:p/>
        </p:txBody>
      </p:sp>
      <p:sp>
        <p:nvSpPr>
          <p:cNvPr id="6" name="object 6"/>
          <p:cNvSpPr/>
          <p:nvPr/>
        </p:nvSpPr>
        <p:spPr>
          <a:xfrm>
            <a:off x="6414515" y="2512246"/>
            <a:ext cx="694943" cy="697991"/>
          </a:xfrm>
          <a:custGeom>
            <a:avLst/>
            <a:gdLst/>
            <a:ahLst/>
            <a:cxnLst/>
            <a:rect l="l" t="t" r="r" b="b"/>
            <a:pathLst>
              <a:path w="694944" h="697991">
                <a:moveTo>
                  <a:pt x="644471" y="539030"/>
                </a:moveTo>
                <a:lnTo>
                  <a:pt x="178304" y="539030"/>
                </a:lnTo>
                <a:lnTo>
                  <a:pt x="187964" y="548232"/>
                </a:lnTo>
                <a:lnTo>
                  <a:pt x="197455" y="556206"/>
                </a:lnTo>
                <a:lnTo>
                  <a:pt x="187971" y="655198"/>
                </a:lnTo>
                <a:lnTo>
                  <a:pt x="185674" y="664717"/>
                </a:lnTo>
                <a:lnTo>
                  <a:pt x="190373" y="671829"/>
                </a:lnTo>
                <a:lnTo>
                  <a:pt x="197486" y="674243"/>
                </a:lnTo>
                <a:lnTo>
                  <a:pt x="259461" y="695578"/>
                </a:lnTo>
                <a:lnTo>
                  <a:pt x="266573" y="697991"/>
                </a:lnTo>
                <a:lnTo>
                  <a:pt x="276098" y="695578"/>
                </a:lnTo>
                <a:lnTo>
                  <a:pt x="280797" y="690879"/>
                </a:lnTo>
                <a:lnTo>
                  <a:pt x="333171" y="605533"/>
                </a:lnTo>
                <a:lnTo>
                  <a:pt x="337947" y="605409"/>
                </a:lnTo>
                <a:lnTo>
                  <a:pt x="500867" y="605409"/>
                </a:lnTo>
                <a:lnTo>
                  <a:pt x="495055" y="557992"/>
                </a:lnTo>
                <a:lnTo>
                  <a:pt x="504513" y="549472"/>
                </a:lnTo>
                <a:lnTo>
                  <a:pt x="514043" y="541328"/>
                </a:lnTo>
                <a:lnTo>
                  <a:pt x="643127" y="541328"/>
                </a:lnTo>
                <a:lnTo>
                  <a:pt x="644471" y="539030"/>
                </a:lnTo>
                <a:close/>
              </a:path>
              <a:path w="694944" h="697991">
                <a:moveTo>
                  <a:pt x="500867" y="605409"/>
                </a:moveTo>
                <a:lnTo>
                  <a:pt x="361695" y="605409"/>
                </a:lnTo>
                <a:lnTo>
                  <a:pt x="414070" y="690755"/>
                </a:lnTo>
                <a:lnTo>
                  <a:pt x="418845" y="695578"/>
                </a:lnTo>
                <a:lnTo>
                  <a:pt x="428370" y="697991"/>
                </a:lnTo>
                <a:lnTo>
                  <a:pt x="435484" y="695578"/>
                </a:lnTo>
                <a:lnTo>
                  <a:pt x="497459" y="674242"/>
                </a:lnTo>
                <a:lnTo>
                  <a:pt x="504570" y="671829"/>
                </a:lnTo>
                <a:lnTo>
                  <a:pt x="509269" y="664717"/>
                </a:lnTo>
                <a:lnTo>
                  <a:pt x="506984" y="655320"/>
                </a:lnTo>
                <a:lnTo>
                  <a:pt x="500867" y="605409"/>
                </a:lnTo>
                <a:close/>
              </a:path>
              <a:path w="694944" h="697991">
                <a:moveTo>
                  <a:pt x="356997" y="605409"/>
                </a:moveTo>
                <a:lnTo>
                  <a:pt x="337947" y="605409"/>
                </a:lnTo>
                <a:lnTo>
                  <a:pt x="342773" y="607822"/>
                </a:lnTo>
                <a:lnTo>
                  <a:pt x="352170" y="607822"/>
                </a:lnTo>
                <a:lnTo>
                  <a:pt x="356997" y="605409"/>
                </a:lnTo>
                <a:close/>
              </a:path>
              <a:path w="694944" h="697991">
                <a:moveTo>
                  <a:pt x="164211" y="68834"/>
                </a:moveTo>
                <a:lnTo>
                  <a:pt x="154686" y="68834"/>
                </a:lnTo>
                <a:lnTo>
                  <a:pt x="149887" y="73744"/>
                </a:lnTo>
                <a:lnTo>
                  <a:pt x="99951" y="116330"/>
                </a:lnTo>
                <a:lnTo>
                  <a:pt x="92837" y="121031"/>
                </a:lnTo>
                <a:lnTo>
                  <a:pt x="92837" y="130556"/>
                </a:lnTo>
                <a:lnTo>
                  <a:pt x="95250" y="137667"/>
                </a:lnTo>
                <a:lnTo>
                  <a:pt x="140416" y="225462"/>
                </a:lnTo>
                <a:lnTo>
                  <a:pt x="133896" y="236334"/>
                </a:lnTo>
                <a:lnTo>
                  <a:pt x="127358" y="247407"/>
                </a:lnTo>
                <a:lnTo>
                  <a:pt x="29782" y="253919"/>
                </a:lnTo>
                <a:lnTo>
                  <a:pt x="19050" y="254000"/>
                </a:lnTo>
                <a:lnTo>
                  <a:pt x="14224" y="261112"/>
                </a:lnTo>
                <a:lnTo>
                  <a:pt x="11937" y="268225"/>
                </a:lnTo>
                <a:lnTo>
                  <a:pt x="0" y="332357"/>
                </a:lnTo>
                <a:lnTo>
                  <a:pt x="0" y="339471"/>
                </a:lnTo>
                <a:lnTo>
                  <a:pt x="2412" y="348996"/>
                </a:lnTo>
                <a:lnTo>
                  <a:pt x="9525" y="351409"/>
                </a:lnTo>
                <a:lnTo>
                  <a:pt x="102225" y="389326"/>
                </a:lnTo>
                <a:lnTo>
                  <a:pt x="104519" y="401872"/>
                </a:lnTo>
                <a:lnTo>
                  <a:pt x="106320" y="414364"/>
                </a:lnTo>
                <a:lnTo>
                  <a:pt x="33168" y="484488"/>
                </a:lnTo>
                <a:lnTo>
                  <a:pt x="28575" y="489076"/>
                </a:lnTo>
                <a:lnTo>
                  <a:pt x="26162" y="498601"/>
                </a:lnTo>
                <a:lnTo>
                  <a:pt x="30989" y="505716"/>
                </a:lnTo>
                <a:lnTo>
                  <a:pt x="64261" y="562610"/>
                </a:lnTo>
                <a:lnTo>
                  <a:pt x="66675" y="567436"/>
                </a:lnTo>
                <a:lnTo>
                  <a:pt x="76200" y="572135"/>
                </a:lnTo>
                <a:lnTo>
                  <a:pt x="83312" y="569848"/>
                </a:lnTo>
                <a:lnTo>
                  <a:pt x="178304" y="539030"/>
                </a:lnTo>
                <a:lnTo>
                  <a:pt x="644471" y="539030"/>
                </a:lnTo>
                <a:lnTo>
                  <a:pt x="663956" y="505713"/>
                </a:lnTo>
                <a:lnTo>
                  <a:pt x="668782" y="498601"/>
                </a:lnTo>
                <a:lnTo>
                  <a:pt x="668722" y="498367"/>
                </a:lnTo>
                <a:lnTo>
                  <a:pt x="355277" y="498367"/>
                </a:lnTo>
                <a:lnTo>
                  <a:pt x="340258" y="497819"/>
                </a:lnTo>
                <a:lnTo>
                  <a:pt x="300481" y="489326"/>
                </a:lnTo>
                <a:lnTo>
                  <a:pt x="258012" y="465124"/>
                </a:lnTo>
                <a:lnTo>
                  <a:pt x="231360" y="432075"/>
                </a:lnTo>
                <a:lnTo>
                  <a:pt x="211990" y="386097"/>
                </a:lnTo>
                <a:lnTo>
                  <a:pt x="209425" y="361579"/>
                </a:lnTo>
                <a:lnTo>
                  <a:pt x="210123" y="347817"/>
                </a:lnTo>
                <a:lnTo>
                  <a:pt x="219834" y="309061"/>
                </a:lnTo>
                <a:lnTo>
                  <a:pt x="238937" y="275966"/>
                </a:lnTo>
                <a:lnTo>
                  <a:pt x="267899" y="248674"/>
                </a:lnTo>
                <a:lnTo>
                  <a:pt x="301943" y="230733"/>
                </a:lnTo>
                <a:lnTo>
                  <a:pt x="339275" y="223362"/>
                </a:lnTo>
                <a:lnTo>
                  <a:pt x="557718" y="223362"/>
                </a:lnTo>
                <a:lnTo>
                  <a:pt x="599634" y="137789"/>
                </a:lnTo>
                <a:lnTo>
                  <a:pt x="600117" y="135298"/>
                </a:lnTo>
                <a:lnTo>
                  <a:pt x="445114" y="135298"/>
                </a:lnTo>
                <a:lnTo>
                  <a:pt x="444978" y="135229"/>
                </a:lnTo>
                <a:lnTo>
                  <a:pt x="250162" y="135229"/>
                </a:lnTo>
                <a:lnTo>
                  <a:pt x="171306" y="73660"/>
                </a:lnTo>
                <a:lnTo>
                  <a:pt x="164211" y="68834"/>
                </a:lnTo>
                <a:close/>
              </a:path>
              <a:path w="694944" h="697991">
                <a:moveTo>
                  <a:pt x="643127" y="541328"/>
                </a:moveTo>
                <a:lnTo>
                  <a:pt x="514043" y="541328"/>
                </a:lnTo>
                <a:lnTo>
                  <a:pt x="611631" y="569849"/>
                </a:lnTo>
                <a:lnTo>
                  <a:pt x="618743" y="572135"/>
                </a:lnTo>
                <a:lnTo>
                  <a:pt x="628268" y="567436"/>
                </a:lnTo>
                <a:lnTo>
                  <a:pt x="630683" y="562607"/>
                </a:lnTo>
                <a:lnTo>
                  <a:pt x="643127" y="541328"/>
                </a:lnTo>
                <a:close/>
              </a:path>
              <a:path w="694944" h="697991">
                <a:moveTo>
                  <a:pt x="557718" y="223362"/>
                </a:moveTo>
                <a:lnTo>
                  <a:pt x="339275" y="223362"/>
                </a:lnTo>
                <a:lnTo>
                  <a:pt x="354366" y="223828"/>
                </a:lnTo>
                <a:lnTo>
                  <a:pt x="368524" y="225363"/>
                </a:lnTo>
                <a:lnTo>
                  <a:pt x="405904" y="236167"/>
                </a:lnTo>
                <a:lnTo>
                  <a:pt x="446723" y="266320"/>
                </a:lnTo>
                <a:lnTo>
                  <a:pt x="469991" y="299451"/>
                </a:lnTo>
                <a:lnTo>
                  <a:pt x="484774" y="346965"/>
                </a:lnTo>
                <a:lnTo>
                  <a:pt x="485512" y="359351"/>
                </a:lnTo>
                <a:lnTo>
                  <a:pt x="485480" y="361579"/>
                </a:lnTo>
                <a:lnTo>
                  <a:pt x="479454" y="400052"/>
                </a:lnTo>
                <a:lnTo>
                  <a:pt x="463023" y="434846"/>
                </a:lnTo>
                <a:lnTo>
                  <a:pt x="437392" y="464183"/>
                </a:lnTo>
                <a:lnTo>
                  <a:pt x="404474" y="485352"/>
                </a:lnTo>
                <a:lnTo>
                  <a:pt x="368154" y="496930"/>
                </a:lnTo>
                <a:lnTo>
                  <a:pt x="355277" y="498367"/>
                </a:lnTo>
                <a:lnTo>
                  <a:pt x="668722" y="498367"/>
                </a:lnTo>
                <a:lnTo>
                  <a:pt x="666368" y="489076"/>
                </a:lnTo>
                <a:lnTo>
                  <a:pt x="661669" y="484377"/>
                </a:lnTo>
                <a:lnTo>
                  <a:pt x="587969" y="417907"/>
                </a:lnTo>
                <a:lnTo>
                  <a:pt x="589986" y="405336"/>
                </a:lnTo>
                <a:lnTo>
                  <a:pt x="591803" y="392834"/>
                </a:lnTo>
                <a:lnTo>
                  <a:pt x="685419" y="351409"/>
                </a:lnTo>
                <a:lnTo>
                  <a:pt x="692531" y="348996"/>
                </a:lnTo>
                <a:lnTo>
                  <a:pt x="694943" y="341884"/>
                </a:lnTo>
                <a:lnTo>
                  <a:pt x="683005" y="268224"/>
                </a:lnTo>
                <a:lnTo>
                  <a:pt x="568903" y="249304"/>
                </a:lnTo>
                <a:lnTo>
                  <a:pt x="562282" y="238498"/>
                </a:lnTo>
                <a:lnTo>
                  <a:pt x="555723" y="227435"/>
                </a:lnTo>
                <a:lnTo>
                  <a:pt x="557718" y="223362"/>
                </a:lnTo>
                <a:close/>
              </a:path>
              <a:path w="694944" h="697991">
                <a:moveTo>
                  <a:pt x="540258" y="68834"/>
                </a:moveTo>
                <a:lnTo>
                  <a:pt x="530733" y="68834"/>
                </a:lnTo>
                <a:lnTo>
                  <a:pt x="523512" y="73744"/>
                </a:lnTo>
                <a:lnTo>
                  <a:pt x="445114" y="135298"/>
                </a:lnTo>
                <a:lnTo>
                  <a:pt x="600117" y="135298"/>
                </a:lnTo>
                <a:lnTo>
                  <a:pt x="601858" y="126311"/>
                </a:lnTo>
                <a:lnTo>
                  <a:pt x="595360" y="116580"/>
                </a:lnTo>
                <a:lnTo>
                  <a:pt x="544957" y="75946"/>
                </a:lnTo>
                <a:lnTo>
                  <a:pt x="540258" y="68834"/>
                </a:lnTo>
                <a:close/>
              </a:path>
              <a:path w="694944" h="697991">
                <a:moveTo>
                  <a:pt x="387985" y="0"/>
                </a:moveTo>
                <a:lnTo>
                  <a:pt x="306959" y="0"/>
                </a:lnTo>
                <a:lnTo>
                  <a:pt x="299847" y="7112"/>
                </a:lnTo>
                <a:lnTo>
                  <a:pt x="297434" y="14224"/>
                </a:lnTo>
                <a:lnTo>
                  <a:pt x="273716" y="125709"/>
                </a:lnTo>
                <a:lnTo>
                  <a:pt x="261032" y="129600"/>
                </a:lnTo>
                <a:lnTo>
                  <a:pt x="250162" y="135229"/>
                </a:lnTo>
                <a:lnTo>
                  <a:pt x="444978" y="135229"/>
                </a:lnTo>
                <a:lnTo>
                  <a:pt x="434167" y="129700"/>
                </a:lnTo>
                <a:lnTo>
                  <a:pt x="421543" y="125925"/>
                </a:lnTo>
                <a:lnTo>
                  <a:pt x="397542" y="14375"/>
                </a:lnTo>
                <a:lnTo>
                  <a:pt x="395097" y="7112"/>
                </a:lnTo>
                <a:lnTo>
                  <a:pt x="387985" y="0"/>
                </a:lnTo>
                <a:close/>
              </a:path>
            </a:pathLst>
          </a:custGeom>
          <a:solidFill>
            <a:srgbClr val="FFFFFF"/>
          </a:solidFill>
        </p:spPr>
        <p:txBody>
          <a:bodyPr wrap="square" lIns="0" tIns="0" rIns="0" bIns="0" rtlCol="0">
            <a:spAutoFit/>
          </a:bodyPr>
          <a:lstStyle/>
          <a:p/>
        </p:txBody>
      </p:sp>
      <p:sp>
        <p:nvSpPr>
          <p:cNvPr id="7" name="object 7"/>
          <p:cNvSpPr/>
          <p:nvPr/>
        </p:nvSpPr>
        <p:spPr>
          <a:xfrm>
            <a:off x="7085076" y="2384230"/>
            <a:ext cx="337179" cy="377951"/>
          </a:xfrm>
          <a:custGeom>
            <a:avLst/>
            <a:gdLst/>
            <a:ahLst/>
            <a:cxnLst/>
            <a:rect l="l" t="t" r="r" b="b"/>
            <a:pathLst>
              <a:path w="337179" h="377951">
                <a:moveTo>
                  <a:pt x="337152" y="290576"/>
                </a:moveTo>
                <a:lnTo>
                  <a:pt x="88009" y="290576"/>
                </a:lnTo>
                <a:lnTo>
                  <a:pt x="97779" y="297839"/>
                </a:lnTo>
                <a:lnTo>
                  <a:pt x="108568" y="304673"/>
                </a:lnTo>
                <a:lnTo>
                  <a:pt x="120148" y="310435"/>
                </a:lnTo>
                <a:lnTo>
                  <a:pt x="142734" y="366140"/>
                </a:lnTo>
                <a:lnTo>
                  <a:pt x="145160" y="373252"/>
                </a:lnTo>
                <a:lnTo>
                  <a:pt x="149859" y="377951"/>
                </a:lnTo>
                <a:lnTo>
                  <a:pt x="199771" y="377951"/>
                </a:lnTo>
                <a:lnTo>
                  <a:pt x="206882" y="373252"/>
                </a:lnTo>
                <a:lnTo>
                  <a:pt x="209296" y="366140"/>
                </a:lnTo>
                <a:lnTo>
                  <a:pt x="218678" y="317227"/>
                </a:lnTo>
                <a:lnTo>
                  <a:pt x="230438" y="311663"/>
                </a:lnTo>
                <a:lnTo>
                  <a:pt x="241544" y="305865"/>
                </a:lnTo>
                <a:lnTo>
                  <a:pt x="252189" y="299385"/>
                </a:lnTo>
                <a:lnTo>
                  <a:pt x="262567" y="291775"/>
                </a:lnTo>
                <a:lnTo>
                  <a:pt x="336451" y="291775"/>
                </a:lnTo>
                <a:lnTo>
                  <a:pt x="337152" y="290576"/>
                </a:lnTo>
                <a:close/>
              </a:path>
              <a:path w="337179" h="377951">
                <a:moveTo>
                  <a:pt x="28575" y="73278"/>
                </a:moveTo>
                <a:lnTo>
                  <a:pt x="21463" y="75564"/>
                </a:lnTo>
                <a:lnTo>
                  <a:pt x="18849" y="80606"/>
                </a:lnTo>
                <a:lnTo>
                  <a:pt x="2613" y="108369"/>
                </a:lnTo>
                <a:lnTo>
                  <a:pt x="0" y="110998"/>
                </a:lnTo>
                <a:lnTo>
                  <a:pt x="0" y="122808"/>
                </a:lnTo>
                <a:lnTo>
                  <a:pt x="2413" y="127507"/>
                </a:lnTo>
                <a:lnTo>
                  <a:pt x="4699" y="129921"/>
                </a:lnTo>
                <a:lnTo>
                  <a:pt x="45202" y="165353"/>
                </a:lnTo>
                <a:lnTo>
                  <a:pt x="42799" y="172465"/>
                </a:lnTo>
                <a:lnTo>
                  <a:pt x="40385" y="181863"/>
                </a:lnTo>
                <a:lnTo>
                  <a:pt x="40385" y="188975"/>
                </a:lnTo>
                <a:lnTo>
                  <a:pt x="41785" y="201439"/>
                </a:lnTo>
                <a:lnTo>
                  <a:pt x="44917" y="213858"/>
                </a:lnTo>
                <a:lnTo>
                  <a:pt x="4700" y="250443"/>
                </a:lnTo>
                <a:lnTo>
                  <a:pt x="2413" y="252729"/>
                </a:lnTo>
                <a:lnTo>
                  <a:pt x="0" y="257428"/>
                </a:lnTo>
                <a:lnTo>
                  <a:pt x="0" y="266953"/>
                </a:lnTo>
                <a:lnTo>
                  <a:pt x="2413" y="269239"/>
                </a:lnTo>
                <a:lnTo>
                  <a:pt x="18849" y="297345"/>
                </a:lnTo>
                <a:lnTo>
                  <a:pt x="21463" y="304673"/>
                </a:lnTo>
                <a:lnTo>
                  <a:pt x="28575" y="307086"/>
                </a:lnTo>
                <a:lnTo>
                  <a:pt x="38100" y="307085"/>
                </a:lnTo>
                <a:lnTo>
                  <a:pt x="88009" y="290576"/>
                </a:lnTo>
                <a:lnTo>
                  <a:pt x="337152" y="290576"/>
                </a:lnTo>
                <a:lnTo>
                  <a:pt x="349430" y="269582"/>
                </a:lnTo>
                <a:lnTo>
                  <a:pt x="349630" y="266953"/>
                </a:lnTo>
                <a:lnTo>
                  <a:pt x="352044" y="264540"/>
                </a:lnTo>
                <a:lnTo>
                  <a:pt x="349630" y="262254"/>
                </a:lnTo>
                <a:lnTo>
                  <a:pt x="352044" y="257428"/>
                </a:lnTo>
                <a:lnTo>
                  <a:pt x="349630" y="252729"/>
                </a:lnTo>
                <a:lnTo>
                  <a:pt x="344920" y="250433"/>
                </a:lnTo>
                <a:lnTo>
                  <a:pt x="333277" y="239605"/>
                </a:lnTo>
                <a:lnTo>
                  <a:pt x="187585" y="239605"/>
                </a:lnTo>
                <a:lnTo>
                  <a:pt x="143450" y="227658"/>
                </a:lnTo>
                <a:lnTo>
                  <a:pt x="124194" y="195988"/>
                </a:lnTo>
                <a:lnTo>
                  <a:pt x="125747" y="179935"/>
                </a:lnTo>
                <a:lnTo>
                  <a:pt x="148063" y="145579"/>
                </a:lnTo>
                <a:lnTo>
                  <a:pt x="172841" y="137131"/>
                </a:lnTo>
                <a:lnTo>
                  <a:pt x="337179" y="137131"/>
                </a:lnTo>
                <a:lnTo>
                  <a:pt x="344932" y="129920"/>
                </a:lnTo>
                <a:lnTo>
                  <a:pt x="349630" y="127507"/>
                </a:lnTo>
                <a:lnTo>
                  <a:pt x="349630" y="108712"/>
                </a:lnTo>
                <a:lnTo>
                  <a:pt x="337049" y="87197"/>
                </a:lnTo>
                <a:lnTo>
                  <a:pt x="264634" y="87197"/>
                </a:lnTo>
                <a:lnTo>
                  <a:pt x="255854" y="81732"/>
                </a:lnTo>
                <a:lnTo>
                  <a:pt x="96981" y="81732"/>
                </a:lnTo>
                <a:lnTo>
                  <a:pt x="38283" y="73305"/>
                </a:lnTo>
                <a:lnTo>
                  <a:pt x="28575" y="73278"/>
                </a:lnTo>
                <a:close/>
              </a:path>
              <a:path w="337179" h="377951">
                <a:moveTo>
                  <a:pt x="336451" y="291775"/>
                </a:moveTo>
                <a:lnTo>
                  <a:pt x="262567" y="291775"/>
                </a:lnTo>
                <a:lnTo>
                  <a:pt x="311657" y="307085"/>
                </a:lnTo>
                <a:lnTo>
                  <a:pt x="323469" y="307085"/>
                </a:lnTo>
                <a:lnTo>
                  <a:pt x="328295" y="304673"/>
                </a:lnTo>
                <a:lnTo>
                  <a:pt x="332994" y="297688"/>
                </a:lnTo>
                <a:lnTo>
                  <a:pt x="336451" y="291775"/>
                </a:lnTo>
                <a:close/>
              </a:path>
              <a:path w="337179" h="377951">
                <a:moveTo>
                  <a:pt x="337179" y="137131"/>
                </a:moveTo>
                <a:lnTo>
                  <a:pt x="172841" y="137131"/>
                </a:lnTo>
                <a:lnTo>
                  <a:pt x="188000" y="138976"/>
                </a:lnTo>
                <a:lnTo>
                  <a:pt x="201381" y="144255"/>
                </a:lnTo>
                <a:lnTo>
                  <a:pt x="212546" y="152438"/>
                </a:lnTo>
                <a:lnTo>
                  <a:pt x="221054" y="162995"/>
                </a:lnTo>
                <a:lnTo>
                  <a:pt x="226467" y="175393"/>
                </a:lnTo>
                <a:lnTo>
                  <a:pt x="228346" y="188975"/>
                </a:lnTo>
                <a:lnTo>
                  <a:pt x="226328" y="203096"/>
                </a:lnTo>
                <a:lnTo>
                  <a:pt x="220663" y="215799"/>
                </a:lnTo>
                <a:lnTo>
                  <a:pt x="211931" y="226505"/>
                </a:lnTo>
                <a:lnTo>
                  <a:pt x="200711" y="234634"/>
                </a:lnTo>
                <a:lnTo>
                  <a:pt x="187585" y="239605"/>
                </a:lnTo>
                <a:lnTo>
                  <a:pt x="333277" y="239605"/>
                </a:lnTo>
                <a:lnTo>
                  <a:pt x="306831" y="215011"/>
                </a:lnTo>
                <a:lnTo>
                  <a:pt x="310037" y="203392"/>
                </a:lnTo>
                <a:lnTo>
                  <a:pt x="311646" y="190124"/>
                </a:lnTo>
                <a:lnTo>
                  <a:pt x="311657" y="181863"/>
                </a:lnTo>
                <a:lnTo>
                  <a:pt x="309245" y="172465"/>
                </a:lnTo>
                <a:lnTo>
                  <a:pt x="306838" y="165347"/>
                </a:lnTo>
                <a:lnTo>
                  <a:pt x="337179" y="137131"/>
                </a:lnTo>
                <a:close/>
              </a:path>
              <a:path w="337179" h="377951">
                <a:moveTo>
                  <a:pt x="323469" y="73278"/>
                </a:moveTo>
                <a:lnTo>
                  <a:pt x="311657" y="73278"/>
                </a:lnTo>
                <a:lnTo>
                  <a:pt x="264634" y="87197"/>
                </a:lnTo>
                <a:lnTo>
                  <a:pt x="337049" y="87197"/>
                </a:lnTo>
                <a:lnTo>
                  <a:pt x="333194" y="80606"/>
                </a:lnTo>
                <a:lnTo>
                  <a:pt x="328295" y="75564"/>
                </a:lnTo>
                <a:lnTo>
                  <a:pt x="323469" y="73278"/>
                </a:lnTo>
                <a:close/>
              </a:path>
              <a:path w="337179" h="377951">
                <a:moveTo>
                  <a:pt x="199771" y="0"/>
                </a:moveTo>
                <a:lnTo>
                  <a:pt x="149859" y="0"/>
                </a:lnTo>
                <a:lnTo>
                  <a:pt x="145160" y="7112"/>
                </a:lnTo>
                <a:lnTo>
                  <a:pt x="142748" y="14224"/>
                </a:lnTo>
                <a:lnTo>
                  <a:pt x="130810" y="63753"/>
                </a:lnTo>
                <a:lnTo>
                  <a:pt x="118619" y="68216"/>
                </a:lnTo>
                <a:lnTo>
                  <a:pt x="107348" y="74292"/>
                </a:lnTo>
                <a:lnTo>
                  <a:pt x="96981" y="81732"/>
                </a:lnTo>
                <a:lnTo>
                  <a:pt x="255854" y="81732"/>
                </a:lnTo>
                <a:lnTo>
                  <a:pt x="253704" y="80393"/>
                </a:lnTo>
                <a:lnTo>
                  <a:pt x="242697" y="73940"/>
                </a:lnTo>
                <a:lnTo>
                  <a:pt x="231367" y="68300"/>
                </a:lnTo>
                <a:lnTo>
                  <a:pt x="219463" y="63938"/>
                </a:lnTo>
                <a:lnTo>
                  <a:pt x="209453" y="14992"/>
                </a:lnTo>
                <a:lnTo>
                  <a:pt x="206882" y="7112"/>
                </a:lnTo>
                <a:lnTo>
                  <a:pt x="199771" y="0"/>
                </a:lnTo>
                <a:close/>
              </a:path>
            </a:pathLst>
          </a:custGeom>
          <a:solidFill>
            <a:srgbClr val="FFFFFF"/>
          </a:solidFill>
        </p:spPr>
        <p:txBody>
          <a:bodyPr wrap="square" lIns="0" tIns="0" rIns="0" bIns="0" rtlCol="0">
            <a:spAutoFit/>
          </a:bodyPr>
          <a:lstStyle/>
          <a:p/>
        </p:txBody>
      </p:sp>
      <p:sp>
        <p:nvSpPr>
          <p:cNvPr id="8" name="object 8"/>
          <p:cNvSpPr txBox="1"/>
          <p:nvPr/>
        </p:nvSpPr>
        <p:spPr>
          <a:xfrm>
            <a:off x="5680964" y="4047675"/>
            <a:ext cx="2164080" cy="652780"/>
          </a:xfrm>
          <a:prstGeom prst="rect">
            <a:avLst/>
          </a:prstGeom>
        </p:spPr>
        <p:txBody>
          <a:bodyPr vert="horz" wrap="square" lIns="0" tIns="0" rIns="0" bIns="0" rtlCol="0">
            <a:spAutoFit/>
          </a:bodyPr>
          <a:lstStyle/>
          <a:p>
            <a:pPr marL="100965" marR="6350" indent="-88900">
              <a:lnSpc>
                <a:spcPct val="150000"/>
              </a:lnSpc>
            </a:pPr>
            <a:r>
              <a:rPr sz="1400" b="1" dirty="0">
                <a:solidFill>
                  <a:srgbClr val="FFFFFF"/>
                </a:solidFill>
                <a:latin typeface="微软雅黑" panose="020B0503020204020204" charset="-122"/>
                <a:cs typeface="微软雅黑" panose="020B0503020204020204" charset="-122"/>
              </a:rPr>
              <a:t>本法和有关法律、行政</a:t>
            </a:r>
            <a:r>
              <a:rPr sz="1400" b="1" spc="-15" dirty="0">
                <a:solidFill>
                  <a:srgbClr val="FFFFFF"/>
                </a:solidFill>
                <a:latin typeface="微软雅黑" panose="020B0503020204020204" charset="-122"/>
                <a:cs typeface="微软雅黑" panose="020B0503020204020204" charset="-122"/>
              </a:rPr>
              <a:t>法</a:t>
            </a:r>
            <a:r>
              <a:rPr sz="1400" b="1" spc="0" dirty="0">
                <a:solidFill>
                  <a:srgbClr val="FFFFFF"/>
                </a:solidFill>
                <a:latin typeface="微软雅黑" panose="020B0503020204020204" charset="-122"/>
                <a:cs typeface="微软雅黑" panose="020B0503020204020204" charset="-122"/>
              </a:rPr>
              <a:t>规 国家标准或行业标准规定</a:t>
            </a:r>
            <a:endParaRPr sz="1400">
              <a:latin typeface="微软雅黑" panose="020B0503020204020204" charset="-122"/>
              <a:cs typeface="微软雅黑" panose="020B0503020204020204" charset="-122"/>
            </a:endParaRPr>
          </a:p>
        </p:txBody>
      </p:sp>
      <p:sp>
        <p:nvSpPr>
          <p:cNvPr id="9" name="object 9"/>
          <p:cNvSpPr/>
          <p:nvPr/>
        </p:nvSpPr>
        <p:spPr>
          <a:xfrm>
            <a:off x="5454396" y="4031673"/>
            <a:ext cx="2616580" cy="0"/>
          </a:xfrm>
          <a:custGeom>
            <a:avLst/>
            <a:gdLst/>
            <a:ahLst/>
            <a:cxnLst/>
            <a:rect l="l" t="t" r="r" b="b"/>
            <a:pathLst>
              <a:path w="2616580">
                <a:moveTo>
                  <a:pt x="0" y="0"/>
                </a:moveTo>
                <a:lnTo>
                  <a:pt x="2616580" y="0"/>
                </a:lnTo>
              </a:path>
            </a:pathLst>
          </a:custGeom>
          <a:ln w="6096">
            <a:solidFill>
              <a:srgbClr val="FFFFFF"/>
            </a:solidFill>
          </a:ln>
        </p:spPr>
        <p:txBody>
          <a:bodyPr wrap="square" lIns="0" tIns="0" rIns="0" bIns="0" rtlCol="0">
            <a:spAutoFit/>
          </a:bodyPr>
          <a:lstStyle/>
          <a:p/>
        </p:txBody>
      </p:sp>
      <p:sp>
        <p:nvSpPr>
          <p:cNvPr id="10" name="object 10"/>
          <p:cNvSpPr txBox="1"/>
          <p:nvPr/>
        </p:nvSpPr>
        <p:spPr>
          <a:xfrm>
            <a:off x="6056757" y="3441631"/>
            <a:ext cx="13970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安全生产条件</a:t>
            </a:r>
            <a:endParaRPr sz="1800">
              <a:latin typeface="微软雅黑" panose="020B0503020204020204" charset="-122"/>
              <a:cs typeface="微软雅黑" panose="020B0503020204020204" charset="-122"/>
            </a:endParaRPr>
          </a:p>
        </p:txBody>
      </p:sp>
      <p:sp>
        <p:nvSpPr>
          <p:cNvPr id="11" name="object 11"/>
          <p:cNvSpPr/>
          <p:nvPr/>
        </p:nvSpPr>
        <p:spPr>
          <a:xfrm>
            <a:off x="3736847" y="2923725"/>
            <a:ext cx="1431036" cy="1303020"/>
          </a:xfrm>
          <a:custGeom>
            <a:avLst/>
            <a:gdLst/>
            <a:ahLst/>
            <a:cxnLst/>
            <a:rect l="l" t="t" r="r" b="b"/>
            <a:pathLst>
              <a:path w="1431036" h="1303020">
                <a:moveTo>
                  <a:pt x="657605" y="0"/>
                </a:moveTo>
                <a:lnTo>
                  <a:pt x="657605" y="325755"/>
                </a:lnTo>
                <a:lnTo>
                  <a:pt x="0" y="325755"/>
                </a:lnTo>
                <a:lnTo>
                  <a:pt x="0" y="977265"/>
                </a:lnTo>
                <a:lnTo>
                  <a:pt x="657605" y="977265"/>
                </a:lnTo>
                <a:lnTo>
                  <a:pt x="657605" y="1303020"/>
                </a:lnTo>
                <a:lnTo>
                  <a:pt x="1431036" y="651510"/>
                </a:lnTo>
                <a:lnTo>
                  <a:pt x="657605" y="0"/>
                </a:lnTo>
                <a:close/>
              </a:path>
            </a:pathLst>
          </a:custGeom>
          <a:solidFill>
            <a:srgbClr val="DC3B00"/>
          </a:solidFill>
        </p:spPr>
        <p:txBody>
          <a:bodyPr wrap="square" lIns="0" tIns="0" rIns="0" bIns="0" rtlCol="0">
            <a:spAutoFit/>
          </a:bodyPr>
          <a:lstStyle/>
          <a:p/>
        </p:txBody>
      </p:sp>
      <p:sp>
        <p:nvSpPr>
          <p:cNvPr id="12" name="object 12"/>
          <p:cNvSpPr/>
          <p:nvPr/>
        </p:nvSpPr>
        <p:spPr>
          <a:xfrm>
            <a:off x="4701540" y="3463222"/>
            <a:ext cx="219456" cy="224027"/>
          </a:xfrm>
          <a:custGeom>
            <a:avLst/>
            <a:gdLst/>
            <a:ahLst/>
            <a:cxnLst/>
            <a:rect l="l" t="t" r="r" b="b"/>
            <a:pathLst>
              <a:path w="219456" h="224027">
                <a:moveTo>
                  <a:pt x="2791" y="114594"/>
                </a:moveTo>
                <a:lnTo>
                  <a:pt x="60579" y="224027"/>
                </a:lnTo>
                <a:lnTo>
                  <a:pt x="62737" y="224027"/>
                </a:lnTo>
                <a:lnTo>
                  <a:pt x="70297" y="221869"/>
                </a:lnTo>
                <a:lnTo>
                  <a:pt x="64770" y="221869"/>
                </a:lnTo>
                <a:lnTo>
                  <a:pt x="60579" y="219710"/>
                </a:lnTo>
                <a:lnTo>
                  <a:pt x="63236" y="218961"/>
                </a:lnTo>
                <a:lnTo>
                  <a:pt x="9464" y="117017"/>
                </a:lnTo>
                <a:lnTo>
                  <a:pt x="4190" y="115315"/>
                </a:lnTo>
                <a:lnTo>
                  <a:pt x="2791" y="114594"/>
                </a:lnTo>
                <a:close/>
              </a:path>
              <a:path w="219456" h="224027">
                <a:moveTo>
                  <a:pt x="64684" y="218553"/>
                </a:moveTo>
                <a:lnTo>
                  <a:pt x="63236" y="218961"/>
                </a:lnTo>
                <a:lnTo>
                  <a:pt x="64770" y="221869"/>
                </a:lnTo>
                <a:lnTo>
                  <a:pt x="70297" y="221869"/>
                </a:lnTo>
                <a:lnTo>
                  <a:pt x="77857" y="219710"/>
                </a:lnTo>
                <a:lnTo>
                  <a:pt x="66929" y="219710"/>
                </a:lnTo>
                <a:lnTo>
                  <a:pt x="64684" y="218553"/>
                </a:lnTo>
                <a:close/>
              </a:path>
              <a:path w="219456" h="224027">
                <a:moveTo>
                  <a:pt x="203250" y="179532"/>
                </a:moveTo>
                <a:lnTo>
                  <a:pt x="67943" y="217636"/>
                </a:lnTo>
                <a:lnTo>
                  <a:pt x="66929" y="219710"/>
                </a:lnTo>
                <a:lnTo>
                  <a:pt x="77857" y="219710"/>
                </a:lnTo>
                <a:lnTo>
                  <a:pt x="210428" y="181848"/>
                </a:lnTo>
                <a:lnTo>
                  <a:pt x="203250" y="179532"/>
                </a:lnTo>
                <a:close/>
              </a:path>
              <a:path w="219456" h="224027">
                <a:moveTo>
                  <a:pt x="98519" y="145746"/>
                </a:moveTo>
                <a:lnTo>
                  <a:pt x="62737" y="217550"/>
                </a:lnTo>
                <a:lnTo>
                  <a:pt x="64684" y="218553"/>
                </a:lnTo>
                <a:lnTo>
                  <a:pt x="67943" y="217636"/>
                </a:lnTo>
                <a:lnTo>
                  <a:pt x="102472" y="147021"/>
                </a:lnTo>
                <a:lnTo>
                  <a:pt x="98519" y="145746"/>
                </a:lnTo>
                <a:close/>
              </a:path>
              <a:path w="219456" h="224027">
                <a:moveTo>
                  <a:pt x="215264" y="180466"/>
                </a:moveTo>
                <a:lnTo>
                  <a:pt x="211688" y="181488"/>
                </a:lnTo>
                <a:lnTo>
                  <a:pt x="211366" y="182150"/>
                </a:lnTo>
                <a:lnTo>
                  <a:pt x="213233" y="182752"/>
                </a:lnTo>
                <a:lnTo>
                  <a:pt x="217424" y="184912"/>
                </a:lnTo>
                <a:lnTo>
                  <a:pt x="215264" y="180466"/>
                </a:lnTo>
                <a:close/>
              </a:path>
              <a:path w="219456" h="224027">
                <a:moveTo>
                  <a:pt x="210783" y="181962"/>
                </a:moveTo>
                <a:lnTo>
                  <a:pt x="211074" y="182752"/>
                </a:lnTo>
                <a:lnTo>
                  <a:pt x="211366" y="182150"/>
                </a:lnTo>
                <a:lnTo>
                  <a:pt x="210783" y="181962"/>
                </a:lnTo>
                <a:close/>
              </a:path>
              <a:path w="219456" h="224027">
                <a:moveTo>
                  <a:pt x="210711" y="181767"/>
                </a:moveTo>
                <a:lnTo>
                  <a:pt x="210428" y="181848"/>
                </a:lnTo>
                <a:lnTo>
                  <a:pt x="210783" y="181962"/>
                </a:lnTo>
                <a:lnTo>
                  <a:pt x="210711" y="181767"/>
                </a:lnTo>
                <a:close/>
              </a:path>
              <a:path w="219456" h="224027">
                <a:moveTo>
                  <a:pt x="210606" y="177460"/>
                </a:moveTo>
                <a:lnTo>
                  <a:pt x="209267" y="177837"/>
                </a:lnTo>
                <a:lnTo>
                  <a:pt x="210711" y="181767"/>
                </a:lnTo>
                <a:lnTo>
                  <a:pt x="211688" y="181488"/>
                </a:lnTo>
                <a:lnTo>
                  <a:pt x="213233" y="178308"/>
                </a:lnTo>
                <a:lnTo>
                  <a:pt x="210606" y="177460"/>
                </a:lnTo>
                <a:close/>
              </a:path>
              <a:path w="219456" h="224027">
                <a:moveTo>
                  <a:pt x="215264" y="176149"/>
                </a:moveTo>
                <a:lnTo>
                  <a:pt x="214085" y="177401"/>
                </a:lnTo>
                <a:lnTo>
                  <a:pt x="215264" y="180466"/>
                </a:lnTo>
                <a:lnTo>
                  <a:pt x="219456" y="178308"/>
                </a:lnTo>
                <a:lnTo>
                  <a:pt x="215264" y="176149"/>
                </a:lnTo>
                <a:close/>
              </a:path>
              <a:path w="219456" h="224027">
                <a:moveTo>
                  <a:pt x="104350" y="143182"/>
                </a:moveTo>
                <a:lnTo>
                  <a:pt x="102472" y="147021"/>
                </a:lnTo>
                <a:lnTo>
                  <a:pt x="203250" y="179532"/>
                </a:lnTo>
                <a:lnTo>
                  <a:pt x="209267" y="177837"/>
                </a:lnTo>
                <a:lnTo>
                  <a:pt x="208930" y="176920"/>
                </a:lnTo>
                <a:lnTo>
                  <a:pt x="104350" y="143182"/>
                </a:lnTo>
                <a:close/>
              </a:path>
              <a:path w="219456" h="224027">
                <a:moveTo>
                  <a:pt x="213766" y="176571"/>
                </a:moveTo>
                <a:lnTo>
                  <a:pt x="211705" y="177151"/>
                </a:lnTo>
                <a:lnTo>
                  <a:pt x="213233" y="178308"/>
                </a:lnTo>
                <a:lnTo>
                  <a:pt x="214030" y="177460"/>
                </a:lnTo>
                <a:lnTo>
                  <a:pt x="213989" y="177151"/>
                </a:lnTo>
                <a:lnTo>
                  <a:pt x="213766" y="176571"/>
                </a:lnTo>
                <a:close/>
              </a:path>
              <a:path w="219456" h="224027">
                <a:moveTo>
                  <a:pt x="207979" y="174331"/>
                </a:moveTo>
                <a:lnTo>
                  <a:pt x="208930" y="176920"/>
                </a:lnTo>
                <a:lnTo>
                  <a:pt x="210606" y="177460"/>
                </a:lnTo>
                <a:lnTo>
                  <a:pt x="211705" y="177151"/>
                </a:lnTo>
                <a:lnTo>
                  <a:pt x="207979" y="174331"/>
                </a:lnTo>
                <a:close/>
              </a:path>
              <a:path w="219456" h="224027">
                <a:moveTo>
                  <a:pt x="212891" y="174296"/>
                </a:moveTo>
                <a:lnTo>
                  <a:pt x="213766" y="176571"/>
                </a:lnTo>
                <a:lnTo>
                  <a:pt x="215264" y="176149"/>
                </a:lnTo>
                <a:lnTo>
                  <a:pt x="212891" y="174296"/>
                </a:lnTo>
                <a:close/>
              </a:path>
              <a:path w="219456" h="224027">
                <a:moveTo>
                  <a:pt x="123317" y="104394"/>
                </a:moveTo>
                <a:lnTo>
                  <a:pt x="121231" y="108658"/>
                </a:lnTo>
                <a:lnTo>
                  <a:pt x="207979" y="174331"/>
                </a:lnTo>
                <a:lnTo>
                  <a:pt x="205987" y="168908"/>
                </a:lnTo>
                <a:lnTo>
                  <a:pt x="126083" y="106552"/>
                </a:lnTo>
                <a:lnTo>
                  <a:pt x="123317" y="106552"/>
                </a:lnTo>
                <a:lnTo>
                  <a:pt x="123317" y="104394"/>
                </a:lnTo>
                <a:close/>
              </a:path>
              <a:path w="219456" h="224027">
                <a:moveTo>
                  <a:pt x="149601" y="9766"/>
                </a:moveTo>
                <a:lnTo>
                  <a:pt x="148713" y="13035"/>
                </a:lnTo>
                <a:lnTo>
                  <a:pt x="205987" y="168908"/>
                </a:lnTo>
                <a:lnTo>
                  <a:pt x="212891" y="174296"/>
                </a:lnTo>
                <a:lnTo>
                  <a:pt x="149601" y="9766"/>
                </a:lnTo>
                <a:close/>
              </a:path>
              <a:path w="219456" h="224027">
                <a:moveTo>
                  <a:pt x="15375" y="114479"/>
                </a:moveTo>
                <a:lnTo>
                  <a:pt x="8401" y="115000"/>
                </a:lnTo>
                <a:lnTo>
                  <a:pt x="9464" y="117017"/>
                </a:lnTo>
                <a:lnTo>
                  <a:pt x="98519" y="145746"/>
                </a:lnTo>
                <a:lnTo>
                  <a:pt x="100427" y="141916"/>
                </a:lnTo>
                <a:lnTo>
                  <a:pt x="15375" y="114479"/>
                </a:lnTo>
                <a:close/>
              </a:path>
              <a:path w="219456" h="224027">
                <a:moveTo>
                  <a:pt x="119276" y="106703"/>
                </a:moveTo>
                <a:lnTo>
                  <a:pt x="117924" y="106804"/>
                </a:lnTo>
                <a:lnTo>
                  <a:pt x="100427" y="141916"/>
                </a:lnTo>
                <a:lnTo>
                  <a:pt x="104350" y="143182"/>
                </a:lnTo>
                <a:lnTo>
                  <a:pt x="121231" y="108658"/>
                </a:lnTo>
                <a:lnTo>
                  <a:pt x="119276" y="106703"/>
                </a:lnTo>
                <a:close/>
              </a:path>
              <a:path w="219456" h="224027">
                <a:moveTo>
                  <a:pt x="5207" y="113093"/>
                </a:moveTo>
                <a:lnTo>
                  <a:pt x="4190" y="115315"/>
                </a:lnTo>
                <a:lnTo>
                  <a:pt x="6155" y="115168"/>
                </a:lnTo>
                <a:lnTo>
                  <a:pt x="5207" y="113093"/>
                </a:lnTo>
                <a:close/>
              </a:path>
              <a:path w="219456" h="224027">
                <a:moveTo>
                  <a:pt x="6438" y="115147"/>
                </a:moveTo>
                <a:lnTo>
                  <a:pt x="6155" y="115168"/>
                </a:lnTo>
                <a:lnTo>
                  <a:pt x="6223" y="115315"/>
                </a:lnTo>
                <a:lnTo>
                  <a:pt x="6438" y="115147"/>
                </a:lnTo>
                <a:close/>
              </a:path>
              <a:path w="219456" h="224027">
                <a:moveTo>
                  <a:pt x="7883" y="114019"/>
                </a:moveTo>
                <a:lnTo>
                  <a:pt x="6438" y="115147"/>
                </a:lnTo>
                <a:lnTo>
                  <a:pt x="8401" y="115000"/>
                </a:lnTo>
                <a:lnTo>
                  <a:pt x="7883" y="114019"/>
                </a:lnTo>
                <a:close/>
              </a:path>
              <a:path w="219456" h="224027">
                <a:moveTo>
                  <a:pt x="2032" y="112048"/>
                </a:moveTo>
                <a:lnTo>
                  <a:pt x="0" y="113157"/>
                </a:lnTo>
                <a:lnTo>
                  <a:pt x="2791" y="114594"/>
                </a:lnTo>
                <a:lnTo>
                  <a:pt x="2032" y="113157"/>
                </a:lnTo>
                <a:lnTo>
                  <a:pt x="2032" y="112048"/>
                </a:lnTo>
                <a:close/>
              </a:path>
              <a:path w="219456" h="224027">
                <a:moveTo>
                  <a:pt x="120278" y="102309"/>
                </a:moveTo>
                <a:lnTo>
                  <a:pt x="12719" y="110242"/>
                </a:lnTo>
                <a:lnTo>
                  <a:pt x="9656" y="112634"/>
                </a:lnTo>
                <a:lnTo>
                  <a:pt x="15375" y="114479"/>
                </a:lnTo>
                <a:lnTo>
                  <a:pt x="117924" y="106804"/>
                </a:lnTo>
                <a:lnTo>
                  <a:pt x="119125" y="104394"/>
                </a:lnTo>
                <a:lnTo>
                  <a:pt x="119712" y="104394"/>
                </a:lnTo>
                <a:lnTo>
                  <a:pt x="120278" y="102309"/>
                </a:lnTo>
                <a:close/>
              </a:path>
              <a:path w="219456" h="224027">
                <a:moveTo>
                  <a:pt x="6639" y="111660"/>
                </a:moveTo>
                <a:lnTo>
                  <a:pt x="7883" y="114019"/>
                </a:lnTo>
                <a:lnTo>
                  <a:pt x="9656" y="112634"/>
                </a:lnTo>
                <a:lnTo>
                  <a:pt x="6639" y="111660"/>
                </a:lnTo>
                <a:close/>
              </a:path>
              <a:path w="219456" h="224027">
                <a:moveTo>
                  <a:pt x="4190" y="110871"/>
                </a:moveTo>
                <a:lnTo>
                  <a:pt x="5207" y="113093"/>
                </a:lnTo>
                <a:lnTo>
                  <a:pt x="5961" y="111442"/>
                </a:lnTo>
                <a:lnTo>
                  <a:pt x="4190" y="110871"/>
                </a:lnTo>
                <a:close/>
              </a:path>
              <a:path w="219456" h="224027">
                <a:moveTo>
                  <a:pt x="4190" y="110871"/>
                </a:moveTo>
                <a:lnTo>
                  <a:pt x="2032" y="110871"/>
                </a:lnTo>
                <a:lnTo>
                  <a:pt x="2032" y="112048"/>
                </a:lnTo>
                <a:lnTo>
                  <a:pt x="4190" y="110871"/>
                </a:lnTo>
                <a:close/>
              </a:path>
              <a:path w="219456" h="224027">
                <a:moveTo>
                  <a:pt x="6223" y="110871"/>
                </a:moveTo>
                <a:lnTo>
                  <a:pt x="5961" y="111442"/>
                </a:lnTo>
                <a:lnTo>
                  <a:pt x="6639" y="111660"/>
                </a:lnTo>
                <a:lnTo>
                  <a:pt x="6223" y="110871"/>
                </a:lnTo>
                <a:close/>
              </a:path>
              <a:path w="219456" h="224027">
                <a:moveTo>
                  <a:pt x="146304" y="2159"/>
                </a:moveTo>
                <a:lnTo>
                  <a:pt x="4190" y="110871"/>
                </a:lnTo>
                <a:lnTo>
                  <a:pt x="12719" y="110242"/>
                </a:lnTo>
                <a:lnTo>
                  <a:pt x="146304" y="5905"/>
                </a:lnTo>
                <a:lnTo>
                  <a:pt x="146304" y="2159"/>
                </a:lnTo>
                <a:close/>
              </a:path>
              <a:path w="219456" h="224027">
                <a:moveTo>
                  <a:pt x="119587" y="104855"/>
                </a:moveTo>
                <a:lnTo>
                  <a:pt x="119125" y="106552"/>
                </a:lnTo>
                <a:lnTo>
                  <a:pt x="119276" y="106703"/>
                </a:lnTo>
                <a:lnTo>
                  <a:pt x="121285" y="106552"/>
                </a:lnTo>
                <a:lnTo>
                  <a:pt x="119587" y="104855"/>
                </a:lnTo>
                <a:close/>
              </a:path>
              <a:path w="219456" h="224027">
                <a:moveTo>
                  <a:pt x="123800" y="104771"/>
                </a:moveTo>
                <a:lnTo>
                  <a:pt x="123317" y="106552"/>
                </a:lnTo>
                <a:lnTo>
                  <a:pt x="126083" y="106552"/>
                </a:lnTo>
                <a:lnTo>
                  <a:pt x="123800" y="104771"/>
                </a:lnTo>
                <a:close/>
              </a:path>
              <a:path w="219456" h="224027">
                <a:moveTo>
                  <a:pt x="119712" y="104394"/>
                </a:moveTo>
                <a:lnTo>
                  <a:pt x="119125" y="104394"/>
                </a:lnTo>
                <a:lnTo>
                  <a:pt x="119587" y="104855"/>
                </a:lnTo>
                <a:lnTo>
                  <a:pt x="119712" y="104394"/>
                </a:lnTo>
                <a:close/>
              </a:path>
              <a:path w="219456" h="224027">
                <a:moveTo>
                  <a:pt x="124141" y="103518"/>
                </a:moveTo>
                <a:lnTo>
                  <a:pt x="123317" y="104394"/>
                </a:lnTo>
                <a:lnTo>
                  <a:pt x="123800" y="104771"/>
                </a:lnTo>
                <a:lnTo>
                  <a:pt x="124141" y="103518"/>
                </a:lnTo>
                <a:close/>
              </a:path>
              <a:path w="219456" h="224027">
                <a:moveTo>
                  <a:pt x="125349" y="102235"/>
                </a:moveTo>
                <a:lnTo>
                  <a:pt x="124489" y="102235"/>
                </a:lnTo>
                <a:lnTo>
                  <a:pt x="124141" y="103518"/>
                </a:lnTo>
                <a:lnTo>
                  <a:pt x="125349" y="102235"/>
                </a:lnTo>
                <a:close/>
              </a:path>
              <a:path w="219456" h="224027">
                <a:moveTo>
                  <a:pt x="146304" y="6476"/>
                </a:moveTo>
                <a:lnTo>
                  <a:pt x="120278" y="102309"/>
                </a:lnTo>
                <a:lnTo>
                  <a:pt x="121285" y="102235"/>
                </a:lnTo>
                <a:lnTo>
                  <a:pt x="124489" y="102235"/>
                </a:lnTo>
                <a:lnTo>
                  <a:pt x="148713" y="13035"/>
                </a:lnTo>
                <a:lnTo>
                  <a:pt x="146304" y="6476"/>
                </a:lnTo>
                <a:close/>
              </a:path>
              <a:path w="219456" h="224027">
                <a:moveTo>
                  <a:pt x="150495" y="6476"/>
                </a:moveTo>
                <a:lnTo>
                  <a:pt x="148336" y="6476"/>
                </a:lnTo>
                <a:lnTo>
                  <a:pt x="149601" y="9766"/>
                </a:lnTo>
                <a:lnTo>
                  <a:pt x="150495" y="6476"/>
                </a:lnTo>
                <a:close/>
              </a:path>
              <a:path w="219456" h="224027">
                <a:moveTo>
                  <a:pt x="147791" y="4742"/>
                </a:moveTo>
                <a:lnTo>
                  <a:pt x="146304" y="5905"/>
                </a:lnTo>
                <a:lnTo>
                  <a:pt x="146304" y="6476"/>
                </a:lnTo>
                <a:lnTo>
                  <a:pt x="148336" y="6476"/>
                </a:lnTo>
                <a:lnTo>
                  <a:pt x="147791" y="4742"/>
                </a:lnTo>
                <a:close/>
              </a:path>
              <a:path w="219456" h="224027">
                <a:moveTo>
                  <a:pt x="147320" y="3238"/>
                </a:moveTo>
                <a:lnTo>
                  <a:pt x="147791" y="4742"/>
                </a:lnTo>
                <a:lnTo>
                  <a:pt x="148336" y="4318"/>
                </a:lnTo>
                <a:lnTo>
                  <a:pt x="147320" y="3238"/>
                </a:lnTo>
                <a:close/>
              </a:path>
              <a:path w="219456" h="224027">
                <a:moveTo>
                  <a:pt x="146304" y="0"/>
                </a:moveTo>
                <a:lnTo>
                  <a:pt x="146304" y="2159"/>
                </a:lnTo>
                <a:lnTo>
                  <a:pt x="147320" y="3238"/>
                </a:lnTo>
                <a:lnTo>
                  <a:pt x="146304" y="0"/>
                </a:lnTo>
                <a:close/>
              </a:path>
            </a:pathLst>
          </a:custGeom>
          <a:solidFill>
            <a:srgbClr val="7B7B7B"/>
          </a:solidFill>
        </p:spPr>
        <p:txBody>
          <a:bodyPr wrap="square" lIns="0" tIns="0" rIns="0" bIns="0" rtlCol="0">
            <a:spAutoFit/>
          </a:bodyPr>
          <a:lstStyle/>
          <a:p/>
        </p:txBody>
      </p:sp>
      <p:sp>
        <p:nvSpPr>
          <p:cNvPr id="13" name="object 13"/>
          <p:cNvSpPr txBox="1">
            <a:spLocks noGrp="1"/>
          </p:cNvSpPr>
          <p:nvPr>
            <p:ph type="title"/>
          </p:nvPr>
        </p:nvSpPr>
        <p:spPr>
          <a:prstGeom prst="rect">
            <a:avLst/>
          </a:prstGeom>
        </p:spPr>
        <p:txBody>
          <a:bodyPr vert="horz" wrap="square" lIns="0" tIns="219329" rIns="0" bIns="0" rtlCol="0">
            <a:spAutoFit/>
          </a:bodyPr>
          <a:lstStyle/>
          <a:p>
            <a:pPr marL="3202305">
              <a:lnSpc>
                <a:spcPct val="100000"/>
              </a:lnSpc>
            </a:pPr>
            <a:r>
              <a:rPr sz="1800" b="1" dirty="0">
                <a:solidFill>
                  <a:srgbClr val="FFFFFF"/>
                </a:solidFill>
                <a:latin typeface="微软雅黑" panose="020B0503020204020204" charset="-122"/>
                <a:cs typeface="微软雅黑" panose="020B0503020204020204" charset="-122"/>
              </a:rPr>
              <a:t>应当具备</a:t>
            </a:r>
            <a:endParaRPr sz="1800">
              <a:latin typeface="微软雅黑" panose="020B0503020204020204" charset="-122"/>
              <a:cs typeface="微软雅黑" panose="020B0503020204020204" charset="-122"/>
            </a:endParaRPr>
          </a:p>
        </p:txBody>
      </p:sp>
      <p:sp>
        <p:nvSpPr>
          <p:cNvPr id="14" name="object 14"/>
          <p:cNvSpPr/>
          <p:nvPr/>
        </p:nvSpPr>
        <p:spPr>
          <a:xfrm>
            <a:off x="5724144" y="6425116"/>
            <a:ext cx="1029461" cy="0"/>
          </a:xfrm>
          <a:custGeom>
            <a:avLst/>
            <a:gdLst/>
            <a:ahLst/>
            <a:cxnLst/>
            <a:rect l="l" t="t" r="r" b="b"/>
            <a:pathLst>
              <a:path w="1029461">
                <a:moveTo>
                  <a:pt x="0" y="0"/>
                </a:moveTo>
                <a:lnTo>
                  <a:pt x="1029461" y="0"/>
                </a:lnTo>
              </a:path>
            </a:pathLst>
          </a:custGeom>
          <a:ln w="28956">
            <a:solidFill>
              <a:srgbClr val="585858"/>
            </a:solidFill>
            <a:prstDash val="lgDash"/>
          </a:ln>
        </p:spPr>
        <p:txBody>
          <a:bodyPr wrap="square" lIns="0" tIns="0" rIns="0" bIns="0" rtlCol="0">
            <a:spAutoFit/>
          </a:bodyPr>
          <a:lstStyle/>
          <a:p/>
        </p:txBody>
      </p:sp>
      <p:sp>
        <p:nvSpPr>
          <p:cNvPr id="15" name="object 15"/>
          <p:cNvSpPr/>
          <p:nvPr/>
        </p:nvSpPr>
        <p:spPr>
          <a:xfrm>
            <a:off x="2181605" y="6425116"/>
            <a:ext cx="1032510" cy="0"/>
          </a:xfrm>
          <a:custGeom>
            <a:avLst/>
            <a:gdLst/>
            <a:ahLst/>
            <a:cxnLst/>
            <a:rect l="l" t="t" r="r" b="b"/>
            <a:pathLst>
              <a:path w="1032510">
                <a:moveTo>
                  <a:pt x="0" y="0"/>
                </a:moveTo>
                <a:lnTo>
                  <a:pt x="1032510" y="0"/>
                </a:lnTo>
              </a:path>
            </a:pathLst>
          </a:custGeom>
          <a:ln w="28956">
            <a:solidFill>
              <a:srgbClr val="585858"/>
            </a:solidFill>
            <a:prstDash val="lgDash"/>
          </a:ln>
        </p:spPr>
        <p:txBody>
          <a:bodyPr wrap="square" lIns="0" tIns="0" rIns="0" bIns="0" rtlCol="0">
            <a:spAutoFit/>
          </a:bodyPr>
          <a:lstStyle/>
          <a:p/>
        </p:txBody>
      </p:sp>
      <p:sp>
        <p:nvSpPr>
          <p:cNvPr id="16" name="object 16"/>
          <p:cNvSpPr/>
          <p:nvPr/>
        </p:nvSpPr>
        <p:spPr>
          <a:xfrm>
            <a:off x="6753606" y="5175436"/>
            <a:ext cx="0" cy="1249362"/>
          </a:xfrm>
          <a:custGeom>
            <a:avLst/>
            <a:gdLst/>
            <a:ahLst/>
            <a:cxnLst/>
            <a:rect l="l" t="t" r="r" b="b"/>
            <a:pathLst>
              <a:path h="1249362">
                <a:moveTo>
                  <a:pt x="0" y="1249362"/>
                </a:moveTo>
                <a:lnTo>
                  <a:pt x="0" y="0"/>
                </a:lnTo>
              </a:path>
            </a:pathLst>
          </a:custGeom>
          <a:ln w="28956">
            <a:solidFill>
              <a:srgbClr val="585858"/>
            </a:solidFill>
            <a:prstDash val="lgDash"/>
          </a:ln>
        </p:spPr>
        <p:txBody>
          <a:bodyPr wrap="square" lIns="0" tIns="0" rIns="0" bIns="0" rtlCol="0">
            <a:spAutoFit/>
          </a:bodyPr>
          <a:lstStyle/>
          <a:p/>
        </p:txBody>
      </p:sp>
      <p:sp>
        <p:nvSpPr>
          <p:cNvPr id="17" name="object 17"/>
          <p:cNvSpPr/>
          <p:nvPr/>
        </p:nvSpPr>
        <p:spPr>
          <a:xfrm>
            <a:off x="2072639" y="5175436"/>
            <a:ext cx="144780" cy="1249362"/>
          </a:xfrm>
          <a:custGeom>
            <a:avLst/>
            <a:gdLst/>
            <a:ahLst/>
            <a:cxnLst/>
            <a:rect l="l" t="t" r="r" b="b"/>
            <a:pathLst>
              <a:path w="144780" h="1249362">
                <a:moveTo>
                  <a:pt x="86868" y="1133538"/>
                </a:moveTo>
                <a:lnTo>
                  <a:pt x="57912" y="1133538"/>
                </a:lnTo>
                <a:lnTo>
                  <a:pt x="57912" y="1249362"/>
                </a:lnTo>
                <a:lnTo>
                  <a:pt x="86868" y="1249362"/>
                </a:lnTo>
                <a:lnTo>
                  <a:pt x="86868" y="1133538"/>
                </a:lnTo>
                <a:close/>
              </a:path>
              <a:path w="144780" h="1249362">
                <a:moveTo>
                  <a:pt x="86868" y="930846"/>
                </a:moveTo>
                <a:lnTo>
                  <a:pt x="57912" y="930846"/>
                </a:lnTo>
                <a:lnTo>
                  <a:pt x="57912" y="1046670"/>
                </a:lnTo>
                <a:lnTo>
                  <a:pt x="86868" y="1046670"/>
                </a:lnTo>
                <a:lnTo>
                  <a:pt x="86868" y="930846"/>
                </a:lnTo>
                <a:close/>
              </a:path>
              <a:path w="144780" h="1249362">
                <a:moveTo>
                  <a:pt x="86868" y="728218"/>
                </a:moveTo>
                <a:lnTo>
                  <a:pt x="57912" y="728218"/>
                </a:lnTo>
                <a:lnTo>
                  <a:pt x="57912" y="844042"/>
                </a:lnTo>
                <a:lnTo>
                  <a:pt x="86868" y="844042"/>
                </a:lnTo>
                <a:lnTo>
                  <a:pt x="86868" y="728218"/>
                </a:lnTo>
                <a:close/>
              </a:path>
              <a:path w="144780" h="1249362">
                <a:moveTo>
                  <a:pt x="86868" y="525526"/>
                </a:moveTo>
                <a:lnTo>
                  <a:pt x="57912" y="525526"/>
                </a:lnTo>
                <a:lnTo>
                  <a:pt x="57912" y="641350"/>
                </a:lnTo>
                <a:lnTo>
                  <a:pt x="86868" y="641350"/>
                </a:lnTo>
                <a:lnTo>
                  <a:pt x="86868" y="525526"/>
                </a:lnTo>
                <a:close/>
              </a:path>
              <a:path w="144780" h="1249362">
                <a:moveTo>
                  <a:pt x="86868" y="322834"/>
                </a:moveTo>
                <a:lnTo>
                  <a:pt x="57912" y="322834"/>
                </a:lnTo>
                <a:lnTo>
                  <a:pt x="57912" y="438658"/>
                </a:lnTo>
                <a:lnTo>
                  <a:pt x="86868" y="438658"/>
                </a:lnTo>
                <a:lnTo>
                  <a:pt x="86868" y="322834"/>
                </a:lnTo>
                <a:close/>
              </a:path>
              <a:path w="144780" h="1249362">
                <a:moveTo>
                  <a:pt x="86868" y="130302"/>
                </a:moveTo>
                <a:lnTo>
                  <a:pt x="57912" y="130302"/>
                </a:lnTo>
                <a:lnTo>
                  <a:pt x="57912" y="235966"/>
                </a:lnTo>
                <a:lnTo>
                  <a:pt x="86868" y="235966"/>
                </a:lnTo>
                <a:lnTo>
                  <a:pt x="86868" y="130302"/>
                </a:lnTo>
                <a:close/>
              </a:path>
              <a:path w="144780" h="1249362">
                <a:moveTo>
                  <a:pt x="72390" y="0"/>
                </a:moveTo>
                <a:lnTo>
                  <a:pt x="0" y="144780"/>
                </a:lnTo>
                <a:lnTo>
                  <a:pt x="57912" y="144780"/>
                </a:lnTo>
                <a:lnTo>
                  <a:pt x="57912" y="130302"/>
                </a:lnTo>
                <a:lnTo>
                  <a:pt x="137541" y="130302"/>
                </a:lnTo>
                <a:lnTo>
                  <a:pt x="72390" y="0"/>
                </a:lnTo>
                <a:close/>
              </a:path>
              <a:path w="144780" h="1249362">
                <a:moveTo>
                  <a:pt x="137541" y="130302"/>
                </a:moveTo>
                <a:lnTo>
                  <a:pt x="86868" y="130302"/>
                </a:lnTo>
                <a:lnTo>
                  <a:pt x="86868" y="144780"/>
                </a:lnTo>
                <a:lnTo>
                  <a:pt x="144780" y="144780"/>
                </a:lnTo>
                <a:lnTo>
                  <a:pt x="137541" y="130302"/>
                </a:lnTo>
                <a:close/>
              </a:path>
            </a:pathLst>
          </a:custGeom>
          <a:solidFill>
            <a:srgbClr val="585858"/>
          </a:solidFill>
        </p:spPr>
        <p:txBody>
          <a:bodyPr wrap="square" lIns="0" tIns="0" rIns="0" bIns="0" rtlCol="0">
            <a:spAutoFit/>
          </a:bodyPr>
          <a:lstStyle/>
          <a:p/>
        </p:txBody>
      </p:sp>
      <p:sp>
        <p:nvSpPr>
          <p:cNvPr id="18" name="object 18"/>
          <p:cNvSpPr/>
          <p:nvPr/>
        </p:nvSpPr>
        <p:spPr>
          <a:xfrm>
            <a:off x="3214116" y="5504688"/>
            <a:ext cx="2510028" cy="888492"/>
          </a:xfrm>
          <a:custGeom>
            <a:avLst/>
            <a:gdLst/>
            <a:ahLst/>
            <a:cxnLst/>
            <a:rect l="l" t="t" r="r" b="b"/>
            <a:pathLst>
              <a:path w="2510028" h="888492">
                <a:moveTo>
                  <a:pt x="0" y="888492"/>
                </a:moveTo>
                <a:lnTo>
                  <a:pt x="2510028" y="888492"/>
                </a:lnTo>
                <a:lnTo>
                  <a:pt x="2510028" y="0"/>
                </a:lnTo>
                <a:lnTo>
                  <a:pt x="0" y="0"/>
                </a:lnTo>
                <a:lnTo>
                  <a:pt x="0" y="888492"/>
                </a:lnTo>
                <a:close/>
              </a:path>
            </a:pathLst>
          </a:custGeom>
          <a:solidFill>
            <a:srgbClr val="DC3B00"/>
          </a:solidFill>
        </p:spPr>
        <p:txBody>
          <a:bodyPr wrap="square" lIns="0" tIns="0" rIns="0" bIns="0" rtlCol="0">
            <a:spAutoFit/>
          </a:bodyPr>
          <a:lstStyle/>
          <a:p/>
        </p:txBody>
      </p:sp>
      <p:sp>
        <p:nvSpPr>
          <p:cNvPr id="19" name="object 19"/>
          <p:cNvSpPr/>
          <p:nvPr/>
        </p:nvSpPr>
        <p:spPr>
          <a:xfrm>
            <a:off x="3256788" y="5504688"/>
            <a:ext cx="2476500" cy="874776"/>
          </a:xfrm>
          <a:custGeom>
            <a:avLst/>
            <a:gdLst/>
            <a:ahLst/>
            <a:cxnLst/>
            <a:rect l="l" t="t" r="r" b="b"/>
            <a:pathLst>
              <a:path w="2476500" h="874776">
                <a:moveTo>
                  <a:pt x="0" y="874776"/>
                </a:moveTo>
                <a:lnTo>
                  <a:pt x="2476500" y="874776"/>
                </a:lnTo>
                <a:lnTo>
                  <a:pt x="2476500" y="0"/>
                </a:lnTo>
                <a:lnTo>
                  <a:pt x="0" y="0"/>
                </a:lnTo>
                <a:lnTo>
                  <a:pt x="0" y="874776"/>
                </a:lnTo>
                <a:close/>
              </a:path>
            </a:pathLst>
          </a:custGeom>
          <a:solidFill>
            <a:srgbClr val="DC3B00"/>
          </a:solidFill>
        </p:spPr>
        <p:txBody>
          <a:bodyPr wrap="square" lIns="0" tIns="0" rIns="0" bIns="0" rtlCol="0">
            <a:spAutoFit/>
          </a:bodyPr>
          <a:lstStyle/>
          <a:p/>
        </p:txBody>
      </p:sp>
      <p:sp>
        <p:nvSpPr>
          <p:cNvPr id="20" name="object 20"/>
          <p:cNvSpPr txBox="1"/>
          <p:nvPr/>
        </p:nvSpPr>
        <p:spPr>
          <a:xfrm>
            <a:off x="3336797" y="5495544"/>
            <a:ext cx="2312035" cy="835660"/>
          </a:xfrm>
          <a:prstGeom prst="rect">
            <a:avLst/>
          </a:prstGeom>
        </p:spPr>
        <p:txBody>
          <a:bodyPr vert="horz" wrap="square" lIns="0" tIns="0" rIns="0" bIns="0" rtlCol="0">
            <a:spAutoFit/>
          </a:bodyPr>
          <a:lstStyle/>
          <a:p>
            <a:pPr marL="12700" marR="6350">
              <a:lnSpc>
                <a:spcPct val="150000"/>
              </a:lnSpc>
            </a:pPr>
            <a:r>
              <a:rPr sz="1800" b="1" dirty="0">
                <a:solidFill>
                  <a:srgbClr val="FFFFFF"/>
                </a:solidFill>
                <a:latin typeface="微软雅黑" panose="020B0503020204020204" charset="-122"/>
                <a:cs typeface="微软雅黑" panose="020B0503020204020204" charset="-122"/>
                <a:hlinkClick r:id="rId2"/>
              </a:rPr>
              <a:t>不具备安全生产条件的 不得从事生产经营活动</a:t>
            </a:r>
            <a:endParaRPr sz="1800" dirty="0">
              <a:latin typeface="微软雅黑" panose="020B0503020204020204" charset="-122"/>
              <a:cs typeface="微软雅黑" panose="020B0503020204020204" charset="-122"/>
            </a:endParaRPr>
          </a:p>
        </p:txBody>
      </p:sp>
      <p:sp>
        <p:nvSpPr>
          <p:cNvPr id="21" name="object 21"/>
          <p:cNvSpPr/>
          <p:nvPr/>
        </p:nvSpPr>
        <p:spPr>
          <a:xfrm>
            <a:off x="1632204" y="5371269"/>
            <a:ext cx="1115568" cy="966216"/>
          </a:xfrm>
          <a:custGeom>
            <a:avLst/>
            <a:gdLst/>
            <a:ahLst/>
            <a:cxnLst/>
            <a:rect l="l" t="t" r="r" b="b"/>
            <a:pathLst>
              <a:path w="1115568" h="966215">
                <a:moveTo>
                  <a:pt x="0" y="831227"/>
                </a:moveTo>
                <a:lnTo>
                  <a:pt x="41020" y="887349"/>
                </a:lnTo>
                <a:lnTo>
                  <a:pt x="82041" y="927849"/>
                </a:lnTo>
                <a:lnTo>
                  <a:pt x="123062" y="954138"/>
                </a:lnTo>
                <a:lnTo>
                  <a:pt x="162432" y="964793"/>
                </a:lnTo>
                <a:lnTo>
                  <a:pt x="173100" y="966216"/>
                </a:lnTo>
                <a:lnTo>
                  <a:pt x="187070" y="964793"/>
                </a:lnTo>
                <a:lnTo>
                  <a:pt x="231266" y="951293"/>
                </a:lnTo>
                <a:lnTo>
                  <a:pt x="281304" y="921461"/>
                </a:lnTo>
                <a:lnTo>
                  <a:pt x="300227" y="908672"/>
                </a:lnTo>
                <a:lnTo>
                  <a:pt x="317500" y="892327"/>
                </a:lnTo>
                <a:lnTo>
                  <a:pt x="337946" y="875982"/>
                </a:lnTo>
                <a:lnTo>
                  <a:pt x="356869" y="857516"/>
                </a:lnTo>
                <a:lnTo>
                  <a:pt x="377316" y="838339"/>
                </a:lnTo>
                <a:lnTo>
                  <a:pt x="37718" y="838339"/>
                </a:lnTo>
                <a:lnTo>
                  <a:pt x="27050" y="836917"/>
                </a:lnTo>
                <a:lnTo>
                  <a:pt x="13969" y="834072"/>
                </a:lnTo>
                <a:lnTo>
                  <a:pt x="0" y="831227"/>
                </a:lnTo>
                <a:close/>
              </a:path>
              <a:path w="1115568" h="966215">
                <a:moveTo>
                  <a:pt x="753839" y="675640"/>
                </a:moveTo>
                <a:lnTo>
                  <a:pt x="516000" y="675640"/>
                </a:lnTo>
                <a:lnTo>
                  <a:pt x="567689" y="728929"/>
                </a:lnTo>
                <a:lnTo>
                  <a:pt x="594740" y="758050"/>
                </a:lnTo>
                <a:lnTo>
                  <a:pt x="621791" y="783628"/>
                </a:lnTo>
                <a:lnTo>
                  <a:pt x="646429" y="807783"/>
                </a:lnTo>
                <a:lnTo>
                  <a:pt x="697229" y="851827"/>
                </a:lnTo>
                <a:lnTo>
                  <a:pt x="720978" y="869594"/>
                </a:lnTo>
                <a:lnTo>
                  <a:pt x="743965" y="887349"/>
                </a:lnTo>
                <a:lnTo>
                  <a:pt x="766190" y="902271"/>
                </a:lnTo>
                <a:lnTo>
                  <a:pt x="810387" y="927849"/>
                </a:lnTo>
                <a:lnTo>
                  <a:pt x="870331" y="952715"/>
                </a:lnTo>
                <a:lnTo>
                  <a:pt x="908050" y="959116"/>
                </a:lnTo>
                <a:lnTo>
                  <a:pt x="925321" y="960526"/>
                </a:lnTo>
                <a:lnTo>
                  <a:pt x="954785" y="957694"/>
                </a:lnTo>
                <a:lnTo>
                  <a:pt x="980185" y="952715"/>
                </a:lnTo>
                <a:lnTo>
                  <a:pt x="1004062" y="941349"/>
                </a:lnTo>
                <a:lnTo>
                  <a:pt x="1024508" y="926426"/>
                </a:lnTo>
                <a:lnTo>
                  <a:pt x="1031875" y="918616"/>
                </a:lnTo>
                <a:lnTo>
                  <a:pt x="1041781" y="908672"/>
                </a:lnTo>
                <a:lnTo>
                  <a:pt x="1049146" y="896594"/>
                </a:lnTo>
                <a:lnTo>
                  <a:pt x="1058926" y="883094"/>
                </a:lnTo>
                <a:lnTo>
                  <a:pt x="1069594" y="868172"/>
                </a:lnTo>
                <a:lnTo>
                  <a:pt x="1101597" y="810628"/>
                </a:lnTo>
                <a:lnTo>
                  <a:pt x="1110525" y="794283"/>
                </a:lnTo>
                <a:lnTo>
                  <a:pt x="1002410" y="794283"/>
                </a:lnTo>
                <a:lnTo>
                  <a:pt x="981837" y="791438"/>
                </a:lnTo>
                <a:lnTo>
                  <a:pt x="937513" y="782205"/>
                </a:lnTo>
                <a:lnTo>
                  <a:pt x="894079" y="765873"/>
                </a:lnTo>
                <a:lnTo>
                  <a:pt x="848106" y="742416"/>
                </a:lnTo>
                <a:lnTo>
                  <a:pt x="802258" y="712584"/>
                </a:lnTo>
                <a:lnTo>
                  <a:pt x="755522" y="677037"/>
                </a:lnTo>
                <a:lnTo>
                  <a:pt x="753839" y="675640"/>
                </a:lnTo>
                <a:close/>
              </a:path>
              <a:path w="1115568" h="966215">
                <a:moveTo>
                  <a:pt x="282956" y="0"/>
                </a:moveTo>
                <a:lnTo>
                  <a:pt x="229615" y="51815"/>
                </a:lnTo>
                <a:lnTo>
                  <a:pt x="193547" y="99440"/>
                </a:lnTo>
                <a:lnTo>
                  <a:pt x="169798" y="142748"/>
                </a:lnTo>
                <a:lnTo>
                  <a:pt x="163194" y="181101"/>
                </a:lnTo>
                <a:lnTo>
                  <a:pt x="163194" y="193294"/>
                </a:lnTo>
                <a:lnTo>
                  <a:pt x="166496" y="208152"/>
                </a:lnTo>
                <a:lnTo>
                  <a:pt x="171450" y="223774"/>
                </a:lnTo>
                <a:lnTo>
                  <a:pt x="176402" y="240156"/>
                </a:lnTo>
                <a:lnTo>
                  <a:pt x="183769" y="257937"/>
                </a:lnTo>
                <a:lnTo>
                  <a:pt x="193547" y="276351"/>
                </a:lnTo>
                <a:lnTo>
                  <a:pt x="204215" y="295529"/>
                </a:lnTo>
                <a:lnTo>
                  <a:pt x="219075" y="317626"/>
                </a:lnTo>
                <a:lnTo>
                  <a:pt x="232918" y="339597"/>
                </a:lnTo>
                <a:lnTo>
                  <a:pt x="248538" y="362331"/>
                </a:lnTo>
                <a:lnTo>
                  <a:pt x="267462" y="387222"/>
                </a:lnTo>
                <a:lnTo>
                  <a:pt x="286257" y="412750"/>
                </a:lnTo>
                <a:lnTo>
                  <a:pt x="308482" y="439038"/>
                </a:lnTo>
                <a:lnTo>
                  <a:pt x="355981" y="495934"/>
                </a:lnTo>
                <a:lnTo>
                  <a:pt x="413384" y="561213"/>
                </a:lnTo>
                <a:lnTo>
                  <a:pt x="371601" y="613156"/>
                </a:lnTo>
                <a:lnTo>
                  <a:pt x="325627" y="666369"/>
                </a:lnTo>
                <a:lnTo>
                  <a:pt x="282956" y="711161"/>
                </a:lnTo>
                <a:lnTo>
                  <a:pt x="240283" y="749528"/>
                </a:lnTo>
                <a:lnTo>
                  <a:pt x="198500" y="782205"/>
                </a:lnTo>
                <a:lnTo>
                  <a:pt x="159131" y="807072"/>
                </a:lnTo>
                <a:lnTo>
                  <a:pt x="119760" y="824839"/>
                </a:lnTo>
                <a:lnTo>
                  <a:pt x="64769" y="836917"/>
                </a:lnTo>
                <a:lnTo>
                  <a:pt x="47625" y="838339"/>
                </a:lnTo>
                <a:lnTo>
                  <a:pt x="377316" y="838339"/>
                </a:lnTo>
                <a:lnTo>
                  <a:pt x="399414" y="814882"/>
                </a:lnTo>
                <a:lnTo>
                  <a:pt x="419988" y="791438"/>
                </a:lnTo>
                <a:lnTo>
                  <a:pt x="443738" y="765873"/>
                </a:lnTo>
                <a:lnTo>
                  <a:pt x="465963" y="738873"/>
                </a:lnTo>
                <a:lnTo>
                  <a:pt x="489712" y="708317"/>
                </a:lnTo>
                <a:lnTo>
                  <a:pt x="516000" y="675640"/>
                </a:lnTo>
                <a:lnTo>
                  <a:pt x="753839" y="675640"/>
                </a:lnTo>
                <a:lnTo>
                  <a:pt x="731646" y="657225"/>
                </a:lnTo>
                <a:lnTo>
                  <a:pt x="706246" y="635126"/>
                </a:lnTo>
                <a:lnTo>
                  <a:pt x="682497" y="611759"/>
                </a:lnTo>
                <a:lnTo>
                  <a:pt x="625094" y="552069"/>
                </a:lnTo>
                <a:lnTo>
                  <a:pt x="670178" y="503047"/>
                </a:lnTo>
                <a:lnTo>
                  <a:pt x="721868" y="449706"/>
                </a:lnTo>
                <a:lnTo>
                  <a:pt x="735818" y="436244"/>
                </a:lnTo>
                <a:lnTo>
                  <a:pt x="516000" y="436244"/>
                </a:lnTo>
                <a:lnTo>
                  <a:pt x="490473" y="407797"/>
                </a:lnTo>
                <a:lnTo>
                  <a:pt x="452754" y="358013"/>
                </a:lnTo>
                <a:lnTo>
                  <a:pt x="418338" y="308990"/>
                </a:lnTo>
                <a:lnTo>
                  <a:pt x="387222" y="259969"/>
                </a:lnTo>
                <a:lnTo>
                  <a:pt x="360044" y="209550"/>
                </a:lnTo>
                <a:lnTo>
                  <a:pt x="335533" y="158369"/>
                </a:lnTo>
                <a:lnTo>
                  <a:pt x="314959" y="106552"/>
                </a:lnTo>
                <a:lnTo>
                  <a:pt x="297814" y="53339"/>
                </a:lnTo>
                <a:lnTo>
                  <a:pt x="282956" y="0"/>
                </a:lnTo>
                <a:close/>
              </a:path>
              <a:path w="1115568" h="966215">
                <a:moveTo>
                  <a:pt x="1115568" y="785050"/>
                </a:moveTo>
                <a:lnTo>
                  <a:pt x="1093470" y="789317"/>
                </a:lnTo>
                <a:lnTo>
                  <a:pt x="1058926" y="792860"/>
                </a:lnTo>
                <a:lnTo>
                  <a:pt x="1022857" y="794283"/>
                </a:lnTo>
                <a:lnTo>
                  <a:pt x="1110525" y="794283"/>
                </a:lnTo>
                <a:lnTo>
                  <a:pt x="1115568" y="785050"/>
                </a:lnTo>
                <a:close/>
              </a:path>
              <a:path w="1115568" h="966215">
                <a:moveTo>
                  <a:pt x="917066" y="115824"/>
                </a:moveTo>
                <a:lnTo>
                  <a:pt x="865377" y="125094"/>
                </a:lnTo>
                <a:lnTo>
                  <a:pt x="826007" y="141350"/>
                </a:lnTo>
                <a:lnTo>
                  <a:pt x="784987" y="167639"/>
                </a:lnTo>
                <a:lnTo>
                  <a:pt x="739901" y="200406"/>
                </a:lnTo>
                <a:lnTo>
                  <a:pt x="692276" y="242315"/>
                </a:lnTo>
                <a:lnTo>
                  <a:pt x="642238" y="291338"/>
                </a:lnTo>
                <a:lnTo>
                  <a:pt x="615188" y="320420"/>
                </a:lnTo>
                <a:lnTo>
                  <a:pt x="588137" y="350266"/>
                </a:lnTo>
                <a:lnTo>
                  <a:pt x="561847" y="382904"/>
                </a:lnTo>
                <a:lnTo>
                  <a:pt x="516000" y="436244"/>
                </a:lnTo>
                <a:lnTo>
                  <a:pt x="735818" y="436244"/>
                </a:lnTo>
                <a:lnTo>
                  <a:pt x="772668" y="400684"/>
                </a:lnTo>
                <a:lnTo>
                  <a:pt x="821054" y="357378"/>
                </a:lnTo>
                <a:lnTo>
                  <a:pt x="868679" y="317626"/>
                </a:lnTo>
                <a:lnTo>
                  <a:pt x="915415" y="283463"/>
                </a:lnTo>
                <a:lnTo>
                  <a:pt x="961389" y="253619"/>
                </a:lnTo>
                <a:lnTo>
                  <a:pt x="1005713" y="227330"/>
                </a:lnTo>
                <a:lnTo>
                  <a:pt x="1048257" y="207390"/>
                </a:lnTo>
                <a:lnTo>
                  <a:pt x="1035176" y="191135"/>
                </a:lnTo>
                <a:lnTo>
                  <a:pt x="1004062" y="151383"/>
                </a:lnTo>
                <a:lnTo>
                  <a:pt x="964691" y="125094"/>
                </a:lnTo>
                <a:lnTo>
                  <a:pt x="934338" y="117220"/>
                </a:lnTo>
                <a:lnTo>
                  <a:pt x="917066" y="115824"/>
                </a:lnTo>
                <a:close/>
              </a:path>
            </a:pathLst>
          </a:custGeom>
          <a:solidFill>
            <a:srgbClr val="DC3B00"/>
          </a:solidFill>
        </p:spPr>
        <p:txBody>
          <a:bodyPr wrap="square" lIns="0" tIns="0" rIns="0" bIns="0" rtlCol="0">
            <a:spAutoFit/>
          </a:bodyPr>
          <a:lstStyle/>
          <a:p/>
        </p:txBody>
      </p:sp>
      <p:sp>
        <p:nvSpPr>
          <p:cNvPr id="22" name="object 22"/>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23" name="object 23"/>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17</a:t>
            </a:r>
            <a:endParaRPr sz="2800">
              <a:latin typeface="Calibri" panose="020F0502020204030204"/>
              <a:cs typeface="Calibri" panose="020F0502020204030204"/>
            </a:endParaRPr>
          </a:p>
        </p:txBody>
      </p:sp>
      <p:sp>
        <p:nvSpPr>
          <p:cNvPr id="24" name="矩形 23"/>
          <p:cNvSpPr/>
          <p:nvPr/>
        </p:nvSpPr>
        <p:spPr>
          <a:xfrm>
            <a:off x="381000" y="707295"/>
            <a:ext cx="8583168"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第十七条</a:t>
            </a:r>
            <a:r>
              <a:rPr lang="en-US" altLang="zh-CN" sz="2800" dirty="0">
                <a:solidFill>
                  <a:srgbClr val="FF0000"/>
                </a:solidFill>
              </a:rPr>
              <a:t> </a:t>
            </a:r>
            <a:r>
              <a:rPr lang="zh-CN" altLang="zh-CN" sz="2800" dirty="0">
                <a:solidFill>
                  <a:srgbClr val="FF0000"/>
                </a:solidFill>
              </a:rPr>
              <a:t>生产经营单位应当具备本法和有关法律、行政法规和国家标准或者行业标准规定的安全生产条件</a:t>
            </a:r>
            <a:r>
              <a:rPr lang="en-US" altLang="zh-CN" sz="2800" dirty="0">
                <a:solidFill>
                  <a:srgbClr val="FF0000"/>
                </a:solidFill>
              </a:rPr>
              <a:t>;</a:t>
            </a:r>
            <a:r>
              <a:rPr lang="zh-CN" altLang="zh-CN" sz="2800" dirty="0">
                <a:solidFill>
                  <a:srgbClr val="FF0000"/>
                </a:solidFill>
              </a:rPr>
              <a:t>不具备安全生产条件的，不得从事生产经营活动。</a:t>
            </a:r>
            <a:endParaRPr lang="zh-CN" altLang="zh-CN" sz="28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3" name="object 3"/>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18</a:t>
            </a:r>
            <a:endParaRPr sz="2800">
              <a:latin typeface="Calibri" panose="020F0502020204030204"/>
              <a:cs typeface="Calibri" panose="020F0502020204030204"/>
            </a:endParaRPr>
          </a:p>
        </p:txBody>
      </p:sp>
      <p:sp>
        <p:nvSpPr>
          <p:cNvPr id="4" name="object 4"/>
          <p:cNvSpPr/>
          <p:nvPr/>
        </p:nvSpPr>
        <p:spPr>
          <a:xfrm>
            <a:off x="3878107" y="1900681"/>
            <a:ext cx="2226564" cy="2231135"/>
          </a:xfrm>
          <a:custGeom>
            <a:avLst/>
            <a:gdLst/>
            <a:ahLst/>
            <a:cxnLst/>
            <a:rect l="l" t="t" r="r" b="b"/>
            <a:pathLst>
              <a:path w="2226564" h="2231135">
                <a:moveTo>
                  <a:pt x="1113282" y="0"/>
                </a:moveTo>
                <a:lnTo>
                  <a:pt x="1021981" y="3698"/>
                </a:lnTo>
                <a:lnTo>
                  <a:pt x="932712" y="14601"/>
                </a:lnTo>
                <a:lnTo>
                  <a:pt x="845760" y="32423"/>
                </a:lnTo>
                <a:lnTo>
                  <a:pt x="761414" y="56875"/>
                </a:lnTo>
                <a:lnTo>
                  <a:pt x="679959" y="87671"/>
                </a:lnTo>
                <a:lnTo>
                  <a:pt x="601683" y="124524"/>
                </a:lnTo>
                <a:lnTo>
                  <a:pt x="526871" y="167145"/>
                </a:lnTo>
                <a:lnTo>
                  <a:pt x="455810" y="215249"/>
                </a:lnTo>
                <a:lnTo>
                  <a:pt x="388787" y="268548"/>
                </a:lnTo>
                <a:lnTo>
                  <a:pt x="326088" y="326755"/>
                </a:lnTo>
                <a:lnTo>
                  <a:pt x="268000" y="389582"/>
                </a:lnTo>
                <a:lnTo>
                  <a:pt x="214810" y="456742"/>
                </a:lnTo>
                <a:lnTo>
                  <a:pt x="166805" y="527949"/>
                </a:lnTo>
                <a:lnTo>
                  <a:pt x="124270" y="602915"/>
                </a:lnTo>
                <a:lnTo>
                  <a:pt x="87493" y="681353"/>
                </a:lnTo>
                <a:lnTo>
                  <a:pt x="56759" y="762975"/>
                </a:lnTo>
                <a:lnTo>
                  <a:pt x="32357" y="847495"/>
                </a:lnTo>
                <a:lnTo>
                  <a:pt x="14572" y="934625"/>
                </a:lnTo>
                <a:lnTo>
                  <a:pt x="3690" y="1024078"/>
                </a:lnTo>
                <a:lnTo>
                  <a:pt x="0" y="1115567"/>
                </a:lnTo>
                <a:lnTo>
                  <a:pt x="3690" y="1207057"/>
                </a:lnTo>
                <a:lnTo>
                  <a:pt x="14572" y="1296510"/>
                </a:lnTo>
                <a:lnTo>
                  <a:pt x="32357" y="1383640"/>
                </a:lnTo>
                <a:lnTo>
                  <a:pt x="56759" y="1468160"/>
                </a:lnTo>
                <a:lnTo>
                  <a:pt x="87493" y="1549782"/>
                </a:lnTo>
                <a:lnTo>
                  <a:pt x="124270" y="1628220"/>
                </a:lnTo>
                <a:lnTo>
                  <a:pt x="166805" y="1703186"/>
                </a:lnTo>
                <a:lnTo>
                  <a:pt x="214810" y="1774393"/>
                </a:lnTo>
                <a:lnTo>
                  <a:pt x="268019" y="1841574"/>
                </a:lnTo>
                <a:lnTo>
                  <a:pt x="326088" y="1904380"/>
                </a:lnTo>
                <a:lnTo>
                  <a:pt x="388787" y="1962587"/>
                </a:lnTo>
                <a:lnTo>
                  <a:pt x="455810" y="2015886"/>
                </a:lnTo>
                <a:lnTo>
                  <a:pt x="526871" y="2063990"/>
                </a:lnTo>
                <a:lnTo>
                  <a:pt x="601683" y="2106611"/>
                </a:lnTo>
                <a:lnTo>
                  <a:pt x="679959" y="2143464"/>
                </a:lnTo>
                <a:lnTo>
                  <a:pt x="761414" y="2174260"/>
                </a:lnTo>
                <a:lnTo>
                  <a:pt x="845760" y="2198712"/>
                </a:lnTo>
                <a:lnTo>
                  <a:pt x="932712" y="2216534"/>
                </a:lnTo>
                <a:lnTo>
                  <a:pt x="1021981" y="2227437"/>
                </a:lnTo>
                <a:lnTo>
                  <a:pt x="1113282" y="2231135"/>
                </a:lnTo>
                <a:lnTo>
                  <a:pt x="1204582" y="2227437"/>
                </a:lnTo>
                <a:lnTo>
                  <a:pt x="1293851" y="2216534"/>
                </a:lnTo>
                <a:lnTo>
                  <a:pt x="1380803" y="2198712"/>
                </a:lnTo>
                <a:lnTo>
                  <a:pt x="1465149" y="2174260"/>
                </a:lnTo>
                <a:lnTo>
                  <a:pt x="1546604" y="2143464"/>
                </a:lnTo>
                <a:lnTo>
                  <a:pt x="1624880" y="2106611"/>
                </a:lnTo>
                <a:lnTo>
                  <a:pt x="1686070" y="2071750"/>
                </a:lnTo>
                <a:lnTo>
                  <a:pt x="1113282" y="2071750"/>
                </a:lnTo>
                <a:lnTo>
                  <a:pt x="1035014" y="2068581"/>
                </a:lnTo>
                <a:lnTo>
                  <a:pt x="958489" y="2059235"/>
                </a:lnTo>
                <a:lnTo>
                  <a:pt x="883952" y="2043960"/>
                </a:lnTo>
                <a:lnTo>
                  <a:pt x="811649" y="2023002"/>
                </a:lnTo>
                <a:lnTo>
                  <a:pt x="741826" y="1996606"/>
                </a:lnTo>
                <a:lnTo>
                  <a:pt x="674728" y="1965019"/>
                </a:lnTo>
                <a:lnTo>
                  <a:pt x="610601" y="1928488"/>
                </a:lnTo>
                <a:lnTo>
                  <a:pt x="549690" y="1887257"/>
                </a:lnTo>
                <a:lnTo>
                  <a:pt x="492219" y="1841553"/>
                </a:lnTo>
                <a:lnTo>
                  <a:pt x="438499" y="1791684"/>
                </a:lnTo>
                <a:lnTo>
                  <a:pt x="388710" y="1737833"/>
                </a:lnTo>
                <a:lnTo>
                  <a:pt x="343119" y="1680268"/>
                </a:lnTo>
                <a:lnTo>
                  <a:pt x="301972" y="1619235"/>
                </a:lnTo>
                <a:lnTo>
                  <a:pt x="265515" y="1554980"/>
                </a:lnTo>
                <a:lnTo>
                  <a:pt x="233993" y="1487749"/>
                </a:lnTo>
                <a:lnTo>
                  <a:pt x="207652" y="1417788"/>
                </a:lnTo>
                <a:lnTo>
                  <a:pt x="186736" y="1345343"/>
                </a:lnTo>
                <a:lnTo>
                  <a:pt x="171493" y="1270661"/>
                </a:lnTo>
                <a:lnTo>
                  <a:pt x="162167" y="1193987"/>
                </a:lnTo>
                <a:lnTo>
                  <a:pt x="159004" y="1115567"/>
                </a:lnTo>
                <a:lnTo>
                  <a:pt x="162167" y="1037148"/>
                </a:lnTo>
                <a:lnTo>
                  <a:pt x="171493" y="960474"/>
                </a:lnTo>
                <a:lnTo>
                  <a:pt x="186736" y="885792"/>
                </a:lnTo>
                <a:lnTo>
                  <a:pt x="207652" y="813347"/>
                </a:lnTo>
                <a:lnTo>
                  <a:pt x="233993" y="743386"/>
                </a:lnTo>
                <a:lnTo>
                  <a:pt x="265515" y="676155"/>
                </a:lnTo>
                <a:lnTo>
                  <a:pt x="301972" y="611900"/>
                </a:lnTo>
                <a:lnTo>
                  <a:pt x="343119" y="550867"/>
                </a:lnTo>
                <a:lnTo>
                  <a:pt x="388710" y="493302"/>
                </a:lnTo>
                <a:lnTo>
                  <a:pt x="438499" y="439451"/>
                </a:lnTo>
                <a:lnTo>
                  <a:pt x="492241" y="389561"/>
                </a:lnTo>
                <a:lnTo>
                  <a:pt x="549690" y="343878"/>
                </a:lnTo>
                <a:lnTo>
                  <a:pt x="610601" y="302647"/>
                </a:lnTo>
                <a:lnTo>
                  <a:pt x="674728" y="266116"/>
                </a:lnTo>
                <a:lnTo>
                  <a:pt x="741826" y="234529"/>
                </a:lnTo>
                <a:lnTo>
                  <a:pt x="811649" y="208133"/>
                </a:lnTo>
                <a:lnTo>
                  <a:pt x="883952" y="187175"/>
                </a:lnTo>
                <a:lnTo>
                  <a:pt x="958489" y="171900"/>
                </a:lnTo>
                <a:lnTo>
                  <a:pt x="1035014" y="162554"/>
                </a:lnTo>
                <a:lnTo>
                  <a:pt x="1113282" y="159384"/>
                </a:lnTo>
                <a:lnTo>
                  <a:pt x="1686070" y="159384"/>
                </a:lnTo>
                <a:lnTo>
                  <a:pt x="1624880" y="124524"/>
                </a:lnTo>
                <a:lnTo>
                  <a:pt x="1546604" y="87671"/>
                </a:lnTo>
                <a:lnTo>
                  <a:pt x="1465149" y="56875"/>
                </a:lnTo>
                <a:lnTo>
                  <a:pt x="1380803" y="32423"/>
                </a:lnTo>
                <a:lnTo>
                  <a:pt x="1293851" y="14601"/>
                </a:lnTo>
                <a:lnTo>
                  <a:pt x="1204582" y="3698"/>
                </a:lnTo>
                <a:lnTo>
                  <a:pt x="1113282" y="0"/>
                </a:lnTo>
                <a:close/>
              </a:path>
              <a:path w="2226564" h="2231135">
                <a:moveTo>
                  <a:pt x="1686070" y="159384"/>
                </a:moveTo>
                <a:lnTo>
                  <a:pt x="1113282" y="159384"/>
                </a:lnTo>
                <a:lnTo>
                  <a:pt x="1191549" y="162554"/>
                </a:lnTo>
                <a:lnTo>
                  <a:pt x="1268074" y="171900"/>
                </a:lnTo>
                <a:lnTo>
                  <a:pt x="1342611" y="187175"/>
                </a:lnTo>
                <a:lnTo>
                  <a:pt x="1414914" y="208133"/>
                </a:lnTo>
                <a:lnTo>
                  <a:pt x="1484737" y="234529"/>
                </a:lnTo>
                <a:lnTo>
                  <a:pt x="1551835" y="266116"/>
                </a:lnTo>
                <a:lnTo>
                  <a:pt x="1615962" y="302647"/>
                </a:lnTo>
                <a:lnTo>
                  <a:pt x="1676873" y="343878"/>
                </a:lnTo>
                <a:lnTo>
                  <a:pt x="1734344" y="389582"/>
                </a:lnTo>
                <a:lnTo>
                  <a:pt x="1788064" y="439451"/>
                </a:lnTo>
                <a:lnTo>
                  <a:pt x="1837853" y="493302"/>
                </a:lnTo>
                <a:lnTo>
                  <a:pt x="1883444" y="550867"/>
                </a:lnTo>
                <a:lnTo>
                  <a:pt x="1924591" y="611900"/>
                </a:lnTo>
                <a:lnTo>
                  <a:pt x="1961048" y="676155"/>
                </a:lnTo>
                <a:lnTo>
                  <a:pt x="1992570" y="743386"/>
                </a:lnTo>
                <a:lnTo>
                  <a:pt x="2018911" y="813347"/>
                </a:lnTo>
                <a:lnTo>
                  <a:pt x="2039827" y="885792"/>
                </a:lnTo>
                <a:lnTo>
                  <a:pt x="2055070" y="960474"/>
                </a:lnTo>
                <a:lnTo>
                  <a:pt x="2064396" y="1037148"/>
                </a:lnTo>
                <a:lnTo>
                  <a:pt x="2067560" y="1115567"/>
                </a:lnTo>
                <a:lnTo>
                  <a:pt x="2064396" y="1193987"/>
                </a:lnTo>
                <a:lnTo>
                  <a:pt x="2055070" y="1270661"/>
                </a:lnTo>
                <a:lnTo>
                  <a:pt x="2039827" y="1345343"/>
                </a:lnTo>
                <a:lnTo>
                  <a:pt x="2018911" y="1417788"/>
                </a:lnTo>
                <a:lnTo>
                  <a:pt x="1992570" y="1487749"/>
                </a:lnTo>
                <a:lnTo>
                  <a:pt x="1961048" y="1554980"/>
                </a:lnTo>
                <a:lnTo>
                  <a:pt x="1924591" y="1619235"/>
                </a:lnTo>
                <a:lnTo>
                  <a:pt x="1883444" y="1680268"/>
                </a:lnTo>
                <a:lnTo>
                  <a:pt x="1837853" y="1737833"/>
                </a:lnTo>
                <a:lnTo>
                  <a:pt x="1788064" y="1791684"/>
                </a:lnTo>
                <a:lnTo>
                  <a:pt x="1734322" y="1841574"/>
                </a:lnTo>
                <a:lnTo>
                  <a:pt x="1676873" y="1887257"/>
                </a:lnTo>
                <a:lnTo>
                  <a:pt x="1615962" y="1928488"/>
                </a:lnTo>
                <a:lnTo>
                  <a:pt x="1551835" y="1965019"/>
                </a:lnTo>
                <a:lnTo>
                  <a:pt x="1484737" y="1996606"/>
                </a:lnTo>
                <a:lnTo>
                  <a:pt x="1414914" y="2023002"/>
                </a:lnTo>
                <a:lnTo>
                  <a:pt x="1342611" y="2043960"/>
                </a:lnTo>
                <a:lnTo>
                  <a:pt x="1268074" y="2059235"/>
                </a:lnTo>
                <a:lnTo>
                  <a:pt x="1191549" y="2068581"/>
                </a:lnTo>
                <a:lnTo>
                  <a:pt x="1113282" y="2071750"/>
                </a:lnTo>
                <a:lnTo>
                  <a:pt x="1686070" y="2071750"/>
                </a:lnTo>
                <a:lnTo>
                  <a:pt x="1770753" y="2015886"/>
                </a:lnTo>
                <a:lnTo>
                  <a:pt x="1837776" y="1962587"/>
                </a:lnTo>
                <a:lnTo>
                  <a:pt x="1900475" y="1904380"/>
                </a:lnTo>
                <a:lnTo>
                  <a:pt x="1958563" y="1841553"/>
                </a:lnTo>
                <a:lnTo>
                  <a:pt x="2011753" y="1774393"/>
                </a:lnTo>
                <a:lnTo>
                  <a:pt x="2059758" y="1703186"/>
                </a:lnTo>
                <a:lnTo>
                  <a:pt x="2102293" y="1628220"/>
                </a:lnTo>
                <a:lnTo>
                  <a:pt x="2139070" y="1549782"/>
                </a:lnTo>
                <a:lnTo>
                  <a:pt x="2169804" y="1468160"/>
                </a:lnTo>
                <a:lnTo>
                  <a:pt x="2194206" y="1383640"/>
                </a:lnTo>
                <a:lnTo>
                  <a:pt x="2211991" y="1296510"/>
                </a:lnTo>
                <a:lnTo>
                  <a:pt x="2222873" y="1207057"/>
                </a:lnTo>
                <a:lnTo>
                  <a:pt x="2226564" y="1115567"/>
                </a:lnTo>
                <a:lnTo>
                  <a:pt x="2222873" y="1024078"/>
                </a:lnTo>
                <a:lnTo>
                  <a:pt x="2211991" y="934625"/>
                </a:lnTo>
                <a:lnTo>
                  <a:pt x="2194206" y="847495"/>
                </a:lnTo>
                <a:lnTo>
                  <a:pt x="2169804" y="762975"/>
                </a:lnTo>
                <a:lnTo>
                  <a:pt x="2139070" y="681353"/>
                </a:lnTo>
                <a:lnTo>
                  <a:pt x="2102293" y="602915"/>
                </a:lnTo>
                <a:lnTo>
                  <a:pt x="2059758" y="527949"/>
                </a:lnTo>
                <a:lnTo>
                  <a:pt x="2011753" y="456742"/>
                </a:lnTo>
                <a:lnTo>
                  <a:pt x="1958544" y="389561"/>
                </a:lnTo>
                <a:lnTo>
                  <a:pt x="1900475" y="326755"/>
                </a:lnTo>
                <a:lnTo>
                  <a:pt x="1837776" y="268548"/>
                </a:lnTo>
                <a:lnTo>
                  <a:pt x="1770753" y="215249"/>
                </a:lnTo>
                <a:lnTo>
                  <a:pt x="1699692" y="167145"/>
                </a:lnTo>
                <a:lnTo>
                  <a:pt x="1686070" y="159384"/>
                </a:lnTo>
                <a:close/>
              </a:path>
            </a:pathLst>
          </a:custGeom>
          <a:solidFill>
            <a:srgbClr val="BEBEBE"/>
          </a:solidFill>
        </p:spPr>
        <p:txBody>
          <a:bodyPr wrap="square" lIns="0" tIns="0" rIns="0" bIns="0" rtlCol="0">
            <a:spAutoFit/>
          </a:bodyPr>
          <a:lstStyle/>
          <a:p/>
        </p:txBody>
      </p:sp>
      <p:sp>
        <p:nvSpPr>
          <p:cNvPr id="5" name="object 5"/>
          <p:cNvSpPr/>
          <p:nvPr/>
        </p:nvSpPr>
        <p:spPr>
          <a:xfrm>
            <a:off x="3089946" y="1894331"/>
            <a:ext cx="3815079" cy="2324607"/>
          </a:xfrm>
          <a:prstGeom prst="rect">
            <a:avLst/>
          </a:prstGeom>
          <a:blipFill>
            <a:blip r:embed="rId1" cstate="print"/>
            <a:stretch>
              <a:fillRect/>
            </a:stretch>
          </a:blipFill>
        </p:spPr>
        <p:txBody>
          <a:bodyPr wrap="square" lIns="0" tIns="0" rIns="0" bIns="0" rtlCol="0">
            <a:spAutoFit/>
          </a:bodyPr>
          <a:lstStyle/>
          <a:p/>
        </p:txBody>
      </p:sp>
      <p:sp>
        <p:nvSpPr>
          <p:cNvPr id="6" name="object 6"/>
          <p:cNvSpPr txBox="1"/>
          <p:nvPr/>
        </p:nvSpPr>
        <p:spPr>
          <a:xfrm>
            <a:off x="6227607" y="1930018"/>
            <a:ext cx="223520"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5</a:t>
            </a:r>
            <a:endParaRPr sz="2800">
              <a:latin typeface="Arial" panose="020B0604020202020204"/>
              <a:cs typeface="Arial" panose="020B0604020202020204"/>
            </a:endParaRPr>
          </a:p>
        </p:txBody>
      </p:sp>
      <p:sp>
        <p:nvSpPr>
          <p:cNvPr id="7" name="object 7"/>
          <p:cNvSpPr txBox="1"/>
          <p:nvPr/>
        </p:nvSpPr>
        <p:spPr>
          <a:xfrm>
            <a:off x="6246150" y="3718304"/>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7</a:t>
            </a:r>
            <a:endParaRPr sz="2800">
              <a:latin typeface="Arial" panose="020B0604020202020204"/>
              <a:cs typeface="Arial" panose="020B0604020202020204"/>
            </a:endParaRPr>
          </a:p>
        </p:txBody>
      </p:sp>
      <p:sp>
        <p:nvSpPr>
          <p:cNvPr id="8" name="object 8"/>
          <p:cNvSpPr txBox="1"/>
          <p:nvPr/>
        </p:nvSpPr>
        <p:spPr>
          <a:xfrm>
            <a:off x="6536344" y="2793871"/>
            <a:ext cx="223520"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6</a:t>
            </a:r>
            <a:endParaRPr sz="2800">
              <a:latin typeface="Arial" panose="020B0604020202020204"/>
              <a:cs typeface="Arial" panose="020B0604020202020204"/>
            </a:endParaRPr>
          </a:p>
        </p:txBody>
      </p:sp>
      <p:sp>
        <p:nvSpPr>
          <p:cNvPr id="9" name="object 9"/>
          <p:cNvSpPr txBox="1"/>
          <p:nvPr/>
        </p:nvSpPr>
        <p:spPr>
          <a:xfrm>
            <a:off x="6692427" y="1822449"/>
            <a:ext cx="2255520" cy="597535"/>
          </a:xfrm>
          <a:prstGeom prst="rect">
            <a:avLst/>
          </a:prstGeom>
        </p:spPr>
        <p:txBody>
          <a:bodyPr vert="horz" wrap="square" lIns="0" tIns="0" rIns="0" bIns="0" rtlCol="0">
            <a:spAutoFit/>
          </a:bodyPr>
          <a:lstStyle/>
          <a:p>
            <a:pPr marL="12700" marR="6350">
              <a:lnSpc>
                <a:spcPct val="120000"/>
              </a:lnSpc>
            </a:pPr>
            <a:r>
              <a:rPr sz="1600" b="1" spc="-20" dirty="0">
                <a:solidFill>
                  <a:srgbClr val="585858"/>
                </a:solidFill>
                <a:latin typeface="微软雅黑" panose="020B0503020204020204" charset="-122"/>
                <a:cs typeface="微软雅黑" panose="020B0503020204020204" charset="-122"/>
              </a:rPr>
              <a:t>督促、检查安全生产工作 及时消除生产安全事故</a:t>
            </a:r>
            <a:endParaRPr sz="1600">
              <a:latin typeface="微软雅黑" panose="020B0503020204020204" charset="-122"/>
              <a:cs typeface="微软雅黑" panose="020B0503020204020204" charset="-122"/>
            </a:endParaRPr>
          </a:p>
        </p:txBody>
      </p:sp>
      <p:sp>
        <p:nvSpPr>
          <p:cNvPr id="10" name="object 10"/>
          <p:cNvSpPr txBox="1"/>
          <p:nvPr/>
        </p:nvSpPr>
        <p:spPr>
          <a:xfrm>
            <a:off x="213294" y="1994914"/>
            <a:ext cx="3067050" cy="256540"/>
          </a:xfrm>
          <a:prstGeom prst="rect">
            <a:avLst/>
          </a:prstGeom>
        </p:spPr>
        <p:txBody>
          <a:bodyPr vert="horz" wrap="square" lIns="0" tIns="0" rIns="0" bIns="0" rtlCol="0">
            <a:spAutoFit/>
          </a:bodyPr>
          <a:lstStyle/>
          <a:p>
            <a:pPr marL="12700">
              <a:lnSpc>
                <a:spcPct val="100000"/>
              </a:lnSpc>
            </a:pPr>
            <a:r>
              <a:rPr sz="1600" b="1" spc="-25" dirty="0">
                <a:solidFill>
                  <a:srgbClr val="585858"/>
                </a:solidFill>
                <a:latin typeface="微软雅黑" panose="020B0503020204020204" charset="-122"/>
                <a:cs typeface="微软雅黑" panose="020B0503020204020204" charset="-122"/>
              </a:rPr>
              <a:t>建立、健全本单位安全生</a:t>
            </a:r>
            <a:r>
              <a:rPr sz="1600" b="1" spc="-20" dirty="0">
                <a:solidFill>
                  <a:srgbClr val="585858"/>
                </a:solidFill>
                <a:latin typeface="微软雅黑" panose="020B0503020204020204" charset="-122"/>
                <a:cs typeface="微软雅黑" panose="020B0503020204020204" charset="-122"/>
              </a:rPr>
              <a:t>产责任制</a:t>
            </a:r>
            <a:endParaRPr sz="1600">
              <a:latin typeface="微软雅黑" panose="020B0503020204020204" charset="-122"/>
              <a:cs typeface="微软雅黑" panose="020B0503020204020204" charset="-122"/>
            </a:endParaRPr>
          </a:p>
        </p:txBody>
      </p:sp>
      <p:sp>
        <p:nvSpPr>
          <p:cNvPr id="11" name="object 11"/>
          <p:cNvSpPr txBox="1"/>
          <p:nvPr/>
        </p:nvSpPr>
        <p:spPr>
          <a:xfrm>
            <a:off x="357160" y="2726434"/>
            <a:ext cx="2660650" cy="549275"/>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组织制定本单位安全生产规章</a:t>
            </a:r>
            <a:endParaRPr sz="1600">
              <a:latin typeface="微软雅黑" panose="020B0503020204020204" charset="-122"/>
              <a:cs typeface="微软雅黑" panose="020B0503020204020204" charset="-122"/>
            </a:endParaRPr>
          </a:p>
          <a:p>
            <a:pPr marL="1228725">
              <a:lnSpc>
                <a:spcPct val="100000"/>
              </a:lnSpc>
              <a:spcBef>
                <a:spcPts val="385"/>
              </a:spcBef>
            </a:pPr>
            <a:r>
              <a:rPr sz="1600" b="1" spc="-20" dirty="0">
                <a:solidFill>
                  <a:srgbClr val="585858"/>
                </a:solidFill>
                <a:latin typeface="微软雅黑" panose="020B0503020204020204" charset="-122"/>
                <a:cs typeface="微软雅黑" panose="020B0503020204020204" charset="-122"/>
              </a:rPr>
              <a:t>制度和操作规程</a:t>
            </a:r>
            <a:endParaRPr sz="1600">
              <a:latin typeface="微软雅黑" panose="020B0503020204020204" charset="-122"/>
              <a:cs typeface="微软雅黑" panose="020B0503020204020204" charset="-122"/>
            </a:endParaRPr>
          </a:p>
        </p:txBody>
      </p:sp>
      <p:sp>
        <p:nvSpPr>
          <p:cNvPr id="12" name="object 12"/>
          <p:cNvSpPr txBox="1"/>
          <p:nvPr/>
        </p:nvSpPr>
        <p:spPr>
          <a:xfrm>
            <a:off x="3846484" y="4403851"/>
            <a:ext cx="2255520" cy="1274445"/>
          </a:xfrm>
          <a:prstGeom prst="rect">
            <a:avLst/>
          </a:prstGeom>
        </p:spPr>
        <p:txBody>
          <a:bodyPr vert="horz" wrap="square" lIns="0" tIns="0" rIns="0" bIns="0" rtlCol="0">
            <a:spAutoFit/>
          </a:bodyPr>
          <a:lstStyle/>
          <a:p>
            <a:pPr marL="30480" algn="ctr">
              <a:lnSpc>
                <a:spcPct val="100000"/>
              </a:lnSpc>
            </a:pPr>
            <a:r>
              <a:rPr sz="2800" b="1" spc="-20" dirty="0">
                <a:solidFill>
                  <a:srgbClr val="FFFFFF"/>
                </a:solidFill>
                <a:latin typeface="Arial" panose="020B0604020202020204"/>
                <a:cs typeface="Arial" panose="020B0604020202020204"/>
              </a:rPr>
              <a:t>3</a:t>
            </a:r>
            <a:endParaRPr sz="2800" dirty="0">
              <a:latin typeface="Arial" panose="020B0604020202020204"/>
              <a:cs typeface="Arial" panose="020B0604020202020204"/>
            </a:endParaRPr>
          </a:p>
          <a:p>
            <a:pPr marL="12700" marR="6350" indent="1270" algn="ctr">
              <a:lnSpc>
                <a:spcPct val="120000"/>
              </a:lnSpc>
              <a:spcBef>
                <a:spcPts val="1970"/>
              </a:spcBef>
            </a:pPr>
            <a:r>
              <a:rPr sz="1600" b="1" spc="-20" dirty="0">
                <a:solidFill>
                  <a:srgbClr val="585858"/>
                </a:solidFill>
                <a:latin typeface="微软雅黑" panose="020B0503020204020204" charset="-122"/>
                <a:cs typeface="微软雅黑" panose="020B0503020204020204" charset="-122"/>
              </a:rPr>
              <a:t>组织制定并实施本单位 安全生产教育和培训计划</a:t>
            </a:r>
            <a:endParaRPr sz="1600" dirty="0">
              <a:latin typeface="微软雅黑" panose="020B0503020204020204" charset="-122"/>
              <a:cs typeface="微软雅黑" panose="020B0503020204020204" charset="-122"/>
            </a:endParaRPr>
          </a:p>
        </p:txBody>
      </p:sp>
      <p:sp>
        <p:nvSpPr>
          <p:cNvPr id="13" name="object 13"/>
          <p:cNvSpPr txBox="1"/>
          <p:nvPr/>
        </p:nvSpPr>
        <p:spPr>
          <a:xfrm>
            <a:off x="764372" y="3706366"/>
            <a:ext cx="2458720" cy="549275"/>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保证本单位安全生产投入的</a:t>
            </a:r>
            <a:endParaRPr sz="1600">
              <a:latin typeface="微软雅黑" panose="020B0503020204020204" charset="-122"/>
              <a:cs typeface="微软雅黑" panose="020B0503020204020204" charset="-122"/>
            </a:endParaRPr>
          </a:p>
          <a:p>
            <a:pPr marL="1634490">
              <a:lnSpc>
                <a:spcPct val="100000"/>
              </a:lnSpc>
              <a:spcBef>
                <a:spcPts val="385"/>
              </a:spcBef>
            </a:pPr>
            <a:r>
              <a:rPr sz="1600" b="1" spc="-20" dirty="0">
                <a:solidFill>
                  <a:srgbClr val="585858"/>
                </a:solidFill>
                <a:latin typeface="微软雅黑" panose="020B0503020204020204" charset="-122"/>
                <a:cs typeface="微软雅黑" panose="020B0503020204020204" charset="-122"/>
              </a:rPr>
              <a:t>有效实施</a:t>
            </a:r>
            <a:endParaRPr sz="1600">
              <a:latin typeface="微软雅黑" panose="020B0503020204020204" charset="-122"/>
              <a:cs typeface="微软雅黑" panose="020B0503020204020204" charset="-122"/>
            </a:endParaRPr>
          </a:p>
        </p:txBody>
      </p:sp>
      <p:sp>
        <p:nvSpPr>
          <p:cNvPr id="14" name="object 14"/>
          <p:cNvSpPr txBox="1"/>
          <p:nvPr/>
        </p:nvSpPr>
        <p:spPr>
          <a:xfrm>
            <a:off x="7002435" y="2696335"/>
            <a:ext cx="2458085" cy="597535"/>
          </a:xfrm>
          <a:prstGeom prst="rect">
            <a:avLst/>
          </a:prstGeom>
        </p:spPr>
        <p:txBody>
          <a:bodyPr vert="horz" wrap="square" lIns="0" tIns="0" rIns="0" bIns="0" rtlCol="0">
            <a:spAutoFit/>
          </a:bodyPr>
          <a:lstStyle/>
          <a:p>
            <a:pPr marL="12700" marR="6350">
              <a:lnSpc>
                <a:spcPct val="120000"/>
              </a:lnSpc>
            </a:pPr>
            <a:r>
              <a:rPr sz="1600" b="1" spc="-20" dirty="0">
                <a:solidFill>
                  <a:srgbClr val="585858"/>
                </a:solidFill>
                <a:latin typeface="微软雅黑" panose="020B0503020204020204" charset="-122"/>
                <a:cs typeface="微软雅黑" panose="020B0503020204020204" charset="-122"/>
              </a:rPr>
              <a:t>组织制定并实施本单位的 生产安全事故应急救援预案</a:t>
            </a:r>
            <a:endParaRPr sz="1600" dirty="0">
              <a:latin typeface="微软雅黑" panose="020B0503020204020204" charset="-122"/>
              <a:cs typeface="微软雅黑" panose="020B0503020204020204" charset="-122"/>
            </a:endParaRPr>
          </a:p>
        </p:txBody>
      </p:sp>
      <p:sp>
        <p:nvSpPr>
          <p:cNvPr id="15" name="object 15"/>
          <p:cNvSpPr txBox="1"/>
          <p:nvPr/>
        </p:nvSpPr>
        <p:spPr>
          <a:xfrm>
            <a:off x="6692427" y="3811903"/>
            <a:ext cx="2660650" cy="256540"/>
          </a:xfrm>
          <a:prstGeom prst="rect">
            <a:avLst/>
          </a:prstGeom>
        </p:spPr>
        <p:txBody>
          <a:bodyPr vert="horz" wrap="square" lIns="0" tIns="0" rIns="0" bIns="0" rtlCol="0">
            <a:spAutoFit/>
          </a:bodyPr>
          <a:lstStyle/>
          <a:p>
            <a:pPr marL="12700">
              <a:lnSpc>
                <a:spcPct val="100000"/>
              </a:lnSpc>
            </a:pPr>
            <a:r>
              <a:rPr sz="1600" b="1" spc="-25" dirty="0">
                <a:solidFill>
                  <a:srgbClr val="585858"/>
                </a:solidFill>
                <a:latin typeface="微软雅黑" panose="020B0503020204020204" charset="-122"/>
                <a:cs typeface="微软雅黑" panose="020B0503020204020204" charset="-122"/>
              </a:rPr>
              <a:t>及时、如实报告生产安全事故</a:t>
            </a:r>
            <a:endParaRPr sz="1600">
              <a:latin typeface="微软雅黑" panose="020B0503020204020204" charset="-122"/>
              <a:cs typeface="微软雅黑" panose="020B0503020204020204" charset="-122"/>
            </a:endParaRPr>
          </a:p>
        </p:txBody>
      </p:sp>
      <p:sp>
        <p:nvSpPr>
          <p:cNvPr id="16" name="object 16"/>
          <p:cNvSpPr txBox="1"/>
          <p:nvPr/>
        </p:nvSpPr>
        <p:spPr>
          <a:xfrm>
            <a:off x="3505489" y="1930018"/>
            <a:ext cx="223520"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1</a:t>
            </a:r>
            <a:endParaRPr sz="2800">
              <a:latin typeface="Arial" panose="020B0604020202020204"/>
              <a:cs typeface="Arial" panose="020B0604020202020204"/>
            </a:endParaRPr>
          </a:p>
        </p:txBody>
      </p:sp>
      <p:sp>
        <p:nvSpPr>
          <p:cNvPr id="17" name="object 17"/>
          <p:cNvSpPr txBox="1"/>
          <p:nvPr/>
        </p:nvSpPr>
        <p:spPr>
          <a:xfrm>
            <a:off x="3236249" y="2801745"/>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2</a:t>
            </a:r>
            <a:endParaRPr sz="2800">
              <a:latin typeface="Arial" panose="020B0604020202020204"/>
              <a:cs typeface="Arial" panose="020B0604020202020204"/>
            </a:endParaRPr>
          </a:p>
        </p:txBody>
      </p:sp>
      <p:sp>
        <p:nvSpPr>
          <p:cNvPr id="18" name="object 18"/>
          <p:cNvSpPr txBox="1"/>
          <p:nvPr/>
        </p:nvSpPr>
        <p:spPr>
          <a:xfrm>
            <a:off x="3509426" y="3737863"/>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4</a:t>
            </a:r>
            <a:endParaRPr sz="2800">
              <a:latin typeface="Arial" panose="020B0604020202020204"/>
              <a:cs typeface="Arial" panose="020B0604020202020204"/>
            </a:endParaRPr>
          </a:p>
        </p:txBody>
      </p:sp>
      <p:sp>
        <p:nvSpPr>
          <p:cNvPr id="19" name="object 19"/>
          <p:cNvSpPr/>
          <p:nvPr/>
        </p:nvSpPr>
        <p:spPr>
          <a:xfrm>
            <a:off x="4737644" y="4374133"/>
            <a:ext cx="502920" cy="504444"/>
          </a:xfrm>
          <a:custGeom>
            <a:avLst/>
            <a:gdLst/>
            <a:ahLst/>
            <a:cxnLst/>
            <a:rect l="l" t="t" r="r" b="b"/>
            <a:pathLst>
              <a:path w="502920" h="504444">
                <a:moveTo>
                  <a:pt x="251460" y="0"/>
                </a:moveTo>
                <a:lnTo>
                  <a:pt x="210657" y="3300"/>
                </a:lnTo>
                <a:lnTo>
                  <a:pt x="171955" y="12856"/>
                </a:lnTo>
                <a:lnTo>
                  <a:pt x="135872" y="28148"/>
                </a:lnTo>
                <a:lnTo>
                  <a:pt x="102924" y="48658"/>
                </a:lnTo>
                <a:lnTo>
                  <a:pt x="73628" y="73866"/>
                </a:lnTo>
                <a:lnTo>
                  <a:pt x="48499" y="103254"/>
                </a:lnTo>
                <a:lnTo>
                  <a:pt x="28056" y="136302"/>
                </a:lnTo>
                <a:lnTo>
                  <a:pt x="12813" y="172492"/>
                </a:lnTo>
                <a:lnTo>
                  <a:pt x="3289" y="211305"/>
                </a:lnTo>
                <a:lnTo>
                  <a:pt x="0" y="252222"/>
                </a:lnTo>
                <a:lnTo>
                  <a:pt x="833" y="272910"/>
                </a:lnTo>
                <a:lnTo>
                  <a:pt x="7304" y="312840"/>
                </a:lnTo>
                <a:lnTo>
                  <a:pt x="19752" y="350406"/>
                </a:lnTo>
                <a:lnTo>
                  <a:pt x="37660" y="385090"/>
                </a:lnTo>
                <a:lnTo>
                  <a:pt x="60510" y="416373"/>
                </a:lnTo>
                <a:lnTo>
                  <a:pt x="87787" y="443736"/>
                </a:lnTo>
                <a:lnTo>
                  <a:pt x="118974" y="466660"/>
                </a:lnTo>
                <a:lnTo>
                  <a:pt x="153554" y="484626"/>
                </a:lnTo>
                <a:lnTo>
                  <a:pt x="191011" y="497114"/>
                </a:lnTo>
                <a:lnTo>
                  <a:pt x="230828" y="503608"/>
                </a:lnTo>
                <a:lnTo>
                  <a:pt x="251460" y="504444"/>
                </a:lnTo>
                <a:lnTo>
                  <a:pt x="272091" y="503608"/>
                </a:lnTo>
                <a:lnTo>
                  <a:pt x="311908" y="497114"/>
                </a:lnTo>
                <a:lnTo>
                  <a:pt x="349365" y="484626"/>
                </a:lnTo>
                <a:lnTo>
                  <a:pt x="383945" y="466660"/>
                </a:lnTo>
                <a:lnTo>
                  <a:pt x="415132" y="443736"/>
                </a:lnTo>
                <a:lnTo>
                  <a:pt x="442409" y="416373"/>
                </a:lnTo>
                <a:lnTo>
                  <a:pt x="465259" y="385090"/>
                </a:lnTo>
                <a:lnTo>
                  <a:pt x="483167" y="350406"/>
                </a:lnTo>
                <a:lnTo>
                  <a:pt x="495615" y="312840"/>
                </a:lnTo>
                <a:lnTo>
                  <a:pt x="502086" y="272910"/>
                </a:lnTo>
                <a:lnTo>
                  <a:pt x="502920" y="252222"/>
                </a:lnTo>
                <a:lnTo>
                  <a:pt x="502086" y="231533"/>
                </a:lnTo>
                <a:lnTo>
                  <a:pt x="495615" y="191603"/>
                </a:lnTo>
                <a:lnTo>
                  <a:pt x="483167" y="154037"/>
                </a:lnTo>
                <a:lnTo>
                  <a:pt x="465259" y="119353"/>
                </a:lnTo>
                <a:lnTo>
                  <a:pt x="442409" y="88070"/>
                </a:lnTo>
                <a:lnTo>
                  <a:pt x="415132" y="60707"/>
                </a:lnTo>
                <a:lnTo>
                  <a:pt x="383945" y="37783"/>
                </a:lnTo>
                <a:lnTo>
                  <a:pt x="349365" y="19817"/>
                </a:lnTo>
                <a:lnTo>
                  <a:pt x="311908" y="7329"/>
                </a:lnTo>
                <a:lnTo>
                  <a:pt x="272091" y="835"/>
                </a:lnTo>
                <a:lnTo>
                  <a:pt x="251460" y="0"/>
                </a:lnTo>
                <a:close/>
              </a:path>
            </a:pathLst>
          </a:custGeom>
          <a:solidFill>
            <a:srgbClr val="DC3B00"/>
          </a:solidFill>
        </p:spPr>
        <p:txBody>
          <a:bodyPr wrap="square" lIns="0" tIns="0" rIns="0" bIns="0" rtlCol="0">
            <a:spAutoFit/>
          </a:bodyPr>
          <a:lstStyle/>
          <a:p/>
        </p:txBody>
      </p:sp>
      <p:sp>
        <p:nvSpPr>
          <p:cNvPr id="20" name="object 20"/>
          <p:cNvSpPr txBox="1"/>
          <p:nvPr/>
        </p:nvSpPr>
        <p:spPr>
          <a:xfrm>
            <a:off x="4182145" y="3301871"/>
            <a:ext cx="16256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主要负责人职责</a:t>
            </a:r>
            <a:endParaRPr sz="1800">
              <a:latin typeface="微软雅黑" panose="020B0503020204020204" charset="-122"/>
              <a:cs typeface="微软雅黑" panose="020B0503020204020204" charset="-122"/>
            </a:endParaRPr>
          </a:p>
        </p:txBody>
      </p:sp>
      <p:sp>
        <p:nvSpPr>
          <p:cNvPr id="21" name="object 21"/>
          <p:cNvSpPr/>
          <p:nvPr/>
        </p:nvSpPr>
        <p:spPr>
          <a:xfrm>
            <a:off x="4565432" y="2109469"/>
            <a:ext cx="917448" cy="1179575"/>
          </a:xfrm>
          <a:prstGeom prst="rect">
            <a:avLst/>
          </a:prstGeom>
          <a:blipFill>
            <a:blip r:embed="rId2" cstate="print"/>
            <a:stretch>
              <a:fillRect/>
            </a:stretch>
          </a:blipFill>
        </p:spPr>
        <p:txBody>
          <a:bodyPr wrap="square" lIns="0" tIns="0" rIns="0" bIns="0" rtlCol="0">
            <a:spAutoFit/>
          </a:bodyPr>
          <a:lstStyle/>
          <a:p/>
        </p:txBody>
      </p:sp>
      <p:sp>
        <p:nvSpPr>
          <p:cNvPr id="22" name="矩形 21"/>
          <p:cNvSpPr/>
          <p:nvPr/>
        </p:nvSpPr>
        <p:spPr>
          <a:xfrm>
            <a:off x="297814" y="146755"/>
            <a:ext cx="8312786"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第十八条</a:t>
            </a:r>
            <a:r>
              <a:rPr lang="en-US" altLang="zh-CN" sz="2800" dirty="0">
                <a:solidFill>
                  <a:srgbClr val="FF0000"/>
                </a:solidFill>
              </a:rPr>
              <a:t> </a:t>
            </a:r>
            <a:r>
              <a:rPr lang="zh-CN" altLang="zh-CN" sz="2800" dirty="0">
                <a:solidFill>
                  <a:srgbClr val="FF0000"/>
                </a:solidFill>
              </a:rPr>
              <a:t>生产经营单位的主要负责人对本单位安全生产工作负有下列职责：</a:t>
            </a:r>
            <a:endParaRPr lang="zh-CN" altLang="zh-CN" sz="2800" dirty="0">
              <a:solidFill>
                <a:srgbClr val="FF0000"/>
              </a:solidFill>
            </a:endParaRPr>
          </a:p>
          <a:p>
            <a:pPr fontAlgn="base"/>
            <a:r>
              <a:rPr lang="en-US" altLang="zh-CN" sz="2800" dirty="0">
                <a:solidFill>
                  <a:srgbClr val="FF0000"/>
                </a:solidFill>
              </a:rPr>
              <a:t> </a:t>
            </a:r>
            <a:endParaRPr lang="zh-CN" altLang="zh-CN" sz="28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0565" y="3417160"/>
            <a:ext cx="3205226" cy="3155316"/>
          </a:xfrm>
          <a:custGeom>
            <a:avLst/>
            <a:gdLst/>
            <a:ahLst/>
            <a:cxnLst/>
            <a:rect l="l" t="t" r="r" b="b"/>
            <a:pathLst>
              <a:path w="3419855" h="3564636">
                <a:moveTo>
                  <a:pt x="0" y="3564636"/>
                </a:moveTo>
                <a:lnTo>
                  <a:pt x="3419855" y="3564636"/>
                </a:lnTo>
                <a:lnTo>
                  <a:pt x="3419855" y="0"/>
                </a:lnTo>
                <a:lnTo>
                  <a:pt x="0" y="0"/>
                </a:lnTo>
                <a:lnTo>
                  <a:pt x="0" y="3564636"/>
                </a:lnTo>
                <a:close/>
              </a:path>
            </a:pathLst>
          </a:custGeom>
          <a:solidFill>
            <a:srgbClr val="505050"/>
          </a:solidFill>
        </p:spPr>
        <p:txBody>
          <a:bodyPr wrap="square" lIns="0" tIns="0" rIns="0" bIns="0" rtlCol="0">
            <a:spAutoFit/>
          </a:bodyPr>
          <a:lstStyle/>
          <a:p/>
        </p:txBody>
      </p:sp>
      <p:sp>
        <p:nvSpPr>
          <p:cNvPr id="3" name="object 3"/>
          <p:cNvSpPr/>
          <p:nvPr/>
        </p:nvSpPr>
        <p:spPr>
          <a:xfrm>
            <a:off x="710565" y="2518000"/>
            <a:ext cx="3205226" cy="899160"/>
          </a:xfrm>
          <a:custGeom>
            <a:avLst/>
            <a:gdLst/>
            <a:ahLst/>
            <a:cxnLst/>
            <a:rect l="l" t="t" r="r" b="b"/>
            <a:pathLst>
              <a:path w="3419855" h="899160">
                <a:moveTo>
                  <a:pt x="0" y="899160"/>
                </a:moveTo>
                <a:lnTo>
                  <a:pt x="3419855" y="899160"/>
                </a:lnTo>
                <a:lnTo>
                  <a:pt x="3419855" y="0"/>
                </a:lnTo>
                <a:lnTo>
                  <a:pt x="0" y="0"/>
                </a:lnTo>
                <a:lnTo>
                  <a:pt x="0" y="899160"/>
                </a:lnTo>
                <a:close/>
              </a:path>
            </a:pathLst>
          </a:custGeom>
          <a:solidFill>
            <a:srgbClr val="006FC0"/>
          </a:solidFill>
        </p:spPr>
        <p:txBody>
          <a:bodyPr wrap="square" lIns="0" tIns="0" rIns="0" bIns="0" rtlCol="0">
            <a:spAutoFit/>
          </a:bodyPr>
          <a:lstStyle/>
          <a:p/>
        </p:txBody>
      </p:sp>
      <p:sp>
        <p:nvSpPr>
          <p:cNvPr id="4" name="object 4"/>
          <p:cNvSpPr/>
          <p:nvPr/>
        </p:nvSpPr>
        <p:spPr>
          <a:xfrm>
            <a:off x="1049770" y="2775938"/>
            <a:ext cx="2686570" cy="346075"/>
          </a:xfrm>
          <a:prstGeom prst="rect">
            <a:avLst/>
          </a:prstGeom>
          <a:blipFill>
            <a:blip r:embed="rId1" cstate="print"/>
            <a:stretch>
              <a:fillRect/>
            </a:stretch>
          </a:blipFill>
        </p:spPr>
        <p:txBody>
          <a:bodyPr wrap="square" lIns="0" tIns="0" rIns="0" bIns="0" rtlCol="0">
            <a:spAutoFit/>
          </a:bodyPr>
          <a:lstStyle/>
          <a:p/>
        </p:txBody>
      </p:sp>
      <p:sp>
        <p:nvSpPr>
          <p:cNvPr id="5" name="object 5"/>
          <p:cNvSpPr txBox="1"/>
          <p:nvPr/>
        </p:nvSpPr>
        <p:spPr>
          <a:xfrm>
            <a:off x="1504316" y="5462496"/>
            <a:ext cx="1647189" cy="1109980"/>
          </a:xfrm>
          <a:prstGeom prst="rect">
            <a:avLst/>
          </a:prstGeom>
        </p:spPr>
        <p:txBody>
          <a:bodyPr vert="horz" wrap="square" lIns="0" tIns="0" rIns="0" bIns="0" rtlCol="0">
            <a:spAutoFit/>
          </a:bodyPr>
          <a:lstStyle/>
          <a:p>
            <a:pPr marL="12700" marR="6350">
              <a:lnSpc>
                <a:spcPct val="150000"/>
              </a:lnSpc>
            </a:pPr>
            <a:r>
              <a:rPr sz="1600" b="1" spc="-20" dirty="0">
                <a:solidFill>
                  <a:srgbClr val="FFFFFF"/>
                </a:solidFill>
                <a:latin typeface="微软雅黑" panose="020B0503020204020204" charset="-122"/>
                <a:cs typeface="微软雅黑" panose="020B0503020204020204" charset="-122"/>
              </a:rPr>
              <a:t>各岗位的责任人员 责任范围</a:t>
            </a:r>
            <a:endParaRPr sz="1600">
              <a:latin typeface="微软雅黑" panose="020B0503020204020204" charset="-122"/>
              <a:cs typeface="微软雅黑" panose="020B0503020204020204" charset="-122"/>
            </a:endParaRPr>
          </a:p>
          <a:p>
            <a:pPr marL="12700">
              <a:lnSpc>
                <a:spcPct val="100000"/>
              </a:lnSpc>
              <a:spcBef>
                <a:spcPts val="960"/>
              </a:spcBef>
            </a:pPr>
            <a:r>
              <a:rPr sz="1600" b="1" spc="-20" dirty="0">
                <a:solidFill>
                  <a:srgbClr val="FFFFFF"/>
                </a:solidFill>
                <a:latin typeface="微软雅黑" panose="020B0503020204020204" charset="-122"/>
                <a:cs typeface="微软雅黑" panose="020B0503020204020204" charset="-122"/>
              </a:rPr>
              <a:t>考核标准</a:t>
            </a:r>
            <a:endParaRPr sz="1600">
              <a:latin typeface="微软雅黑" panose="020B0503020204020204" charset="-122"/>
              <a:cs typeface="微软雅黑" panose="020B0503020204020204" charset="-122"/>
            </a:endParaRPr>
          </a:p>
        </p:txBody>
      </p:sp>
      <p:sp>
        <p:nvSpPr>
          <p:cNvPr id="6" name="object 6"/>
          <p:cNvSpPr/>
          <p:nvPr/>
        </p:nvSpPr>
        <p:spPr>
          <a:xfrm>
            <a:off x="1733169" y="3765183"/>
            <a:ext cx="1374648" cy="1393909"/>
          </a:xfrm>
          <a:custGeom>
            <a:avLst/>
            <a:gdLst/>
            <a:ahLst/>
            <a:cxnLst/>
            <a:rect l="l" t="t" r="r" b="b"/>
            <a:pathLst>
              <a:path w="1374648" h="1393909">
                <a:moveTo>
                  <a:pt x="32" y="101684"/>
                </a:moveTo>
                <a:lnTo>
                  <a:pt x="0" y="1393909"/>
                </a:lnTo>
                <a:lnTo>
                  <a:pt x="1223772" y="1393909"/>
                </a:lnTo>
                <a:lnTo>
                  <a:pt x="1223772" y="1333457"/>
                </a:lnTo>
                <a:lnTo>
                  <a:pt x="61468" y="1333457"/>
                </a:lnTo>
                <a:lnTo>
                  <a:pt x="61468" y="166835"/>
                </a:lnTo>
                <a:lnTo>
                  <a:pt x="195561" y="166833"/>
                </a:lnTo>
                <a:lnTo>
                  <a:pt x="201139" y="156095"/>
                </a:lnTo>
                <a:lnTo>
                  <a:pt x="207515" y="145455"/>
                </a:lnTo>
                <a:lnTo>
                  <a:pt x="214686" y="135017"/>
                </a:lnTo>
                <a:lnTo>
                  <a:pt x="222654" y="124881"/>
                </a:lnTo>
                <a:lnTo>
                  <a:pt x="231419" y="115148"/>
                </a:lnTo>
                <a:lnTo>
                  <a:pt x="240982" y="105919"/>
                </a:lnTo>
                <a:lnTo>
                  <a:pt x="32" y="101684"/>
                </a:lnTo>
                <a:close/>
              </a:path>
              <a:path w="1374648" h="1393909">
                <a:moveTo>
                  <a:pt x="1223771" y="729274"/>
                </a:moveTo>
                <a:lnTo>
                  <a:pt x="1162333" y="803577"/>
                </a:lnTo>
                <a:lnTo>
                  <a:pt x="1162304" y="1333457"/>
                </a:lnTo>
                <a:lnTo>
                  <a:pt x="1223772" y="1333457"/>
                </a:lnTo>
                <a:lnTo>
                  <a:pt x="1223771" y="729274"/>
                </a:lnTo>
                <a:close/>
              </a:path>
              <a:path w="1374648" h="1393909">
                <a:moveTo>
                  <a:pt x="106298" y="227160"/>
                </a:moveTo>
                <a:lnTo>
                  <a:pt x="106172" y="1291674"/>
                </a:lnTo>
                <a:lnTo>
                  <a:pt x="1117473" y="1291674"/>
                </a:lnTo>
                <a:lnTo>
                  <a:pt x="1117485" y="1249764"/>
                </a:lnTo>
                <a:lnTo>
                  <a:pt x="162164" y="1249764"/>
                </a:lnTo>
                <a:lnTo>
                  <a:pt x="162052" y="273764"/>
                </a:lnTo>
                <a:lnTo>
                  <a:pt x="1109643" y="273642"/>
                </a:lnTo>
                <a:lnTo>
                  <a:pt x="1117521" y="264462"/>
                </a:lnTo>
                <a:lnTo>
                  <a:pt x="1117597" y="228372"/>
                </a:lnTo>
                <a:lnTo>
                  <a:pt x="106298" y="227160"/>
                </a:lnTo>
                <a:close/>
              </a:path>
              <a:path w="1374648" h="1393909">
                <a:moveTo>
                  <a:pt x="1117599" y="859420"/>
                </a:moveTo>
                <a:lnTo>
                  <a:pt x="1061796" y="924301"/>
                </a:lnTo>
                <a:lnTo>
                  <a:pt x="1061720" y="1249764"/>
                </a:lnTo>
                <a:lnTo>
                  <a:pt x="1117485" y="1249764"/>
                </a:lnTo>
                <a:lnTo>
                  <a:pt x="1117599" y="859420"/>
                </a:lnTo>
                <a:close/>
              </a:path>
              <a:path w="1374648" h="1393909">
                <a:moveTo>
                  <a:pt x="240335" y="1049993"/>
                </a:moveTo>
                <a:lnTo>
                  <a:pt x="240284" y="1091776"/>
                </a:lnTo>
                <a:lnTo>
                  <a:pt x="653744" y="1091776"/>
                </a:lnTo>
                <a:lnTo>
                  <a:pt x="653795" y="1050021"/>
                </a:lnTo>
                <a:lnTo>
                  <a:pt x="240335" y="1049993"/>
                </a:lnTo>
                <a:close/>
              </a:path>
              <a:path w="1374648" h="1393909">
                <a:moveTo>
                  <a:pt x="720791" y="891878"/>
                </a:moveTo>
                <a:lnTo>
                  <a:pt x="240284" y="891878"/>
                </a:lnTo>
                <a:lnTo>
                  <a:pt x="240344" y="938360"/>
                </a:lnTo>
                <a:lnTo>
                  <a:pt x="720851" y="938087"/>
                </a:lnTo>
                <a:lnTo>
                  <a:pt x="720791" y="891878"/>
                </a:lnTo>
                <a:close/>
              </a:path>
              <a:path w="1374648" h="1393909">
                <a:moveTo>
                  <a:pt x="871667" y="738462"/>
                </a:moveTo>
                <a:lnTo>
                  <a:pt x="720885" y="738506"/>
                </a:lnTo>
                <a:lnTo>
                  <a:pt x="866202" y="933788"/>
                </a:lnTo>
                <a:lnTo>
                  <a:pt x="1017060" y="933733"/>
                </a:lnTo>
                <a:lnTo>
                  <a:pt x="1096958" y="836102"/>
                </a:lnTo>
                <a:lnTo>
                  <a:pt x="944355" y="836102"/>
                </a:lnTo>
                <a:lnTo>
                  <a:pt x="871667" y="738462"/>
                </a:lnTo>
                <a:close/>
              </a:path>
              <a:path w="1374648" h="1393909">
                <a:moveTo>
                  <a:pt x="1374648" y="496781"/>
                </a:moveTo>
                <a:lnTo>
                  <a:pt x="1218149" y="496823"/>
                </a:lnTo>
                <a:lnTo>
                  <a:pt x="944355" y="836102"/>
                </a:lnTo>
                <a:lnTo>
                  <a:pt x="1096958" y="836102"/>
                </a:lnTo>
                <a:lnTo>
                  <a:pt x="1374648" y="496781"/>
                </a:lnTo>
                <a:close/>
              </a:path>
              <a:path w="1374648" h="1393909">
                <a:moveTo>
                  <a:pt x="653796" y="738462"/>
                </a:moveTo>
                <a:lnTo>
                  <a:pt x="240335" y="738462"/>
                </a:lnTo>
                <a:lnTo>
                  <a:pt x="240284" y="784671"/>
                </a:lnTo>
                <a:lnTo>
                  <a:pt x="653744" y="784944"/>
                </a:lnTo>
                <a:lnTo>
                  <a:pt x="653796" y="738462"/>
                </a:lnTo>
                <a:close/>
              </a:path>
              <a:path w="1374648" h="1393909">
                <a:moveTo>
                  <a:pt x="1117599" y="552534"/>
                </a:moveTo>
                <a:lnTo>
                  <a:pt x="1061798" y="617593"/>
                </a:lnTo>
                <a:lnTo>
                  <a:pt x="1061720" y="640926"/>
                </a:lnTo>
                <a:lnTo>
                  <a:pt x="1117521" y="575867"/>
                </a:lnTo>
                <a:lnTo>
                  <a:pt x="1117599" y="552534"/>
                </a:lnTo>
                <a:close/>
              </a:path>
              <a:path w="1374648" h="1393909">
                <a:moveTo>
                  <a:pt x="720852" y="585173"/>
                </a:moveTo>
                <a:lnTo>
                  <a:pt x="240344" y="585173"/>
                </a:lnTo>
                <a:lnTo>
                  <a:pt x="240284" y="626927"/>
                </a:lnTo>
                <a:lnTo>
                  <a:pt x="720791" y="626956"/>
                </a:lnTo>
                <a:lnTo>
                  <a:pt x="720852" y="585173"/>
                </a:lnTo>
                <a:close/>
              </a:path>
              <a:path w="1374648" h="1393909">
                <a:moveTo>
                  <a:pt x="871667" y="427058"/>
                </a:moveTo>
                <a:lnTo>
                  <a:pt x="720884" y="427102"/>
                </a:lnTo>
                <a:lnTo>
                  <a:pt x="866202" y="622257"/>
                </a:lnTo>
                <a:lnTo>
                  <a:pt x="1017060" y="622203"/>
                </a:lnTo>
                <a:lnTo>
                  <a:pt x="1097746" y="524698"/>
                </a:lnTo>
                <a:lnTo>
                  <a:pt x="944355" y="524698"/>
                </a:lnTo>
                <a:lnTo>
                  <a:pt x="871667" y="427058"/>
                </a:lnTo>
                <a:close/>
              </a:path>
              <a:path w="1374648" h="1393909">
                <a:moveTo>
                  <a:pt x="1374648" y="190076"/>
                </a:moveTo>
                <a:lnTo>
                  <a:pt x="1218149" y="190118"/>
                </a:lnTo>
                <a:lnTo>
                  <a:pt x="944355" y="524698"/>
                </a:lnTo>
                <a:lnTo>
                  <a:pt x="1097746" y="524698"/>
                </a:lnTo>
                <a:lnTo>
                  <a:pt x="1374648" y="190076"/>
                </a:lnTo>
                <a:close/>
              </a:path>
              <a:path w="1374648" h="1393909">
                <a:moveTo>
                  <a:pt x="1223772" y="417787"/>
                </a:moveTo>
                <a:lnTo>
                  <a:pt x="1162334" y="492172"/>
                </a:lnTo>
                <a:lnTo>
                  <a:pt x="1162304" y="515450"/>
                </a:lnTo>
                <a:lnTo>
                  <a:pt x="1201248" y="469172"/>
                </a:lnTo>
                <a:lnTo>
                  <a:pt x="1223772" y="468968"/>
                </a:lnTo>
                <a:lnTo>
                  <a:pt x="1223772" y="417787"/>
                </a:lnTo>
                <a:close/>
              </a:path>
              <a:path w="1374648" h="1393909">
                <a:moveTo>
                  <a:pt x="653796" y="427058"/>
                </a:moveTo>
                <a:lnTo>
                  <a:pt x="240335" y="427058"/>
                </a:lnTo>
                <a:lnTo>
                  <a:pt x="240284" y="473267"/>
                </a:lnTo>
                <a:lnTo>
                  <a:pt x="653744" y="473540"/>
                </a:lnTo>
                <a:lnTo>
                  <a:pt x="653796" y="427058"/>
                </a:lnTo>
                <a:close/>
              </a:path>
              <a:path w="1374648" h="1393909">
                <a:moveTo>
                  <a:pt x="1109643" y="273642"/>
                </a:moveTo>
                <a:lnTo>
                  <a:pt x="1061607" y="273642"/>
                </a:lnTo>
                <a:lnTo>
                  <a:pt x="1061719" y="329480"/>
                </a:lnTo>
                <a:lnTo>
                  <a:pt x="1109643" y="273642"/>
                </a:lnTo>
                <a:close/>
              </a:path>
              <a:path w="1374648" h="1393909">
                <a:moveTo>
                  <a:pt x="977985" y="101684"/>
                </a:moveTo>
                <a:lnTo>
                  <a:pt x="1005377" y="128492"/>
                </a:lnTo>
                <a:lnTo>
                  <a:pt x="1025634" y="160817"/>
                </a:lnTo>
                <a:lnTo>
                  <a:pt x="1162253" y="166833"/>
                </a:lnTo>
                <a:lnTo>
                  <a:pt x="1162302" y="202758"/>
                </a:lnTo>
                <a:lnTo>
                  <a:pt x="1201420" y="162136"/>
                </a:lnTo>
                <a:lnTo>
                  <a:pt x="1223772" y="162136"/>
                </a:lnTo>
                <a:lnTo>
                  <a:pt x="1223772" y="101930"/>
                </a:lnTo>
                <a:lnTo>
                  <a:pt x="977985" y="101684"/>
                </a:lnTo>
                <a:close/>
              </a:path>
              <a:path w="1374648" h="1393909">
                <a:moveTo>
                  <a:pt x="601465" y="0"/>
                </a:moveTo>
                <a:lnTo>
                  <a:pt x="556340" y="11319"/>
                </a:lnTo>
                <a:lnTo>
                  <a:pt x="521917" y="34830"/>
                </a:lnTo>
                <a:lnTo>
                  <a:pt x="501511" y="67332"/>
                </a:lnTo>
                <a:lnTo>
                  <a:pt x="497332" y="92413"/>
                </a:lnTo>
                <a:lnTo>
                  <a:pt x="423803" y="92469"/>
                </a:lnTo>
                <a:lnTo>
                  <a:pt x="375750" y="95509"/>
                </a:lnTo>
                <a:lnTo>
                  <a:pt x="335964" y="100601"/>
                </a:lnTo>
                <a:lnTo>
                  <a:pt x="295680" y="110516"/>
                </a:lnTo>
                <a:lnTo>
                  <a:pt x="259473" y="129867"/>
                </a:lnTo>
                <a:lnTo>
                  <a:pt x="229108" y="166835"/>
                </a:lnTo>
                <a:lnTo>
                  <a:pt x="228356" y="173865"/>
                </a:lnTo>
                <a:lnTo>
                  <a:pt x="225366" y="187086"/>
                </a:lnTo>
                <a:lnTo>
                  <a:pt x="223520" y="199347"/>
                </a:lnTo>
                <a:lnTo>
                  <a:pt x="742458" y="196780"/>
                </a:lnTo>
                <a:lnTo>
                  <a:pt x="902087" y="193607"/>
                </a:lnTo>
                <a:lnTo>
                  <a:pt x="970103" y="191334"/>
                </a:lnTo>
                <a:lnTo>
                  <a:pt x="1000076" y="190001"/>
                </a:lnTo>
                <a:lnTo>
                  <a:pt x="998424" y="177119"/>
                </a:lnTo>
                <a:lnTo>
                  <a:pt x="974516" y="136994"/>
                </a:lnTo>
                <a:lnTo>
                  <a:pt x="942149" y="116628"/>
                </a:lnTo>
                <a:lnTo>
                  <a:pt x="897053" y="100581"/>
                </a:lnTo>
                <a:lnTo>
                  <a:pt x="851273" y="95449"/>
                </a:lnTo>
                <a:lnTo>
                  <a:pt x="811286" y="92960"/>
                </a:lnTo>
                <a:lnTo>
                  <a:pt x="553211" y="92413"/>
                </a:lnTo>
                <a:lnTo>
                  <a:pt x="553627" y="90805"/>
                </a:lnTo>
                <a:lnTo>
                  <a:pt x="586999" y="56095"/>
                </a:lnTo>
                <a:lnTo>
                  <a:pt x="618991" y="50778"/>
                </a:lnTo>
                <a:lnTo>
                  <a:pt x="713973" y="50778"/>
                </a:lnTo>
                <a:lnTo>
                  <a:pt x="709155" y="43650"/>
                </a:lnTo>
                <a:lnTo>
                  <a:pt x="678758" y="18129"/>
                </a:lnTo>
                <a:lnTo>
                  <a:pt x="635874" y="2952"/>
                </a:lnTo>
                <a:lnTo>
                  <a:pt x="619196" y="688"/>
                </a:lnTo>
                <a:lnTo>
                  <a:pt x="601465" y="0"/>
                </a:lnTo>
                <a:close/>
              </a:path>
              <a:path w="1374648" h="1393909">
                <a:moveTo>
                  <a:pt x="713973" y="50778"/>
                </a:moveTo>
                <a:lnTo>
                  <a:pt x="618991" y="50778"/>
                </a:lnTo>
                <a:lnTo>
                  <a:pt x="633745" y="53682"/>
                </a:lnTo>
                <a:lnTo>
                  <a:pt x="646527" y="59863"/>
                </a:lnTo>
                <a:lnTo>
                  <a:pt x="656737" y="68756"/>
                </a:lnTo>
                <a:lnTo>
                  <a:pt x="663773" y="79795"/>
                </a:lnTo>
                <a:lnTo>
                  <a:pt x="667034" y="92413"/>
                </a:lnTo>
                <a:lnTo>
                  <a:pt x="732028" y="92413"/>
                </a:lnTo>
                <a:lnTo>
                  <a:pt x="726356" y="88800"/>
                </a:lnTo>
                <a:lnTo>
                  <a:pt x="724806" y="76640"/>
                </a:lnTo>
                <a:lnTo>
                  <a:pt x="721367" y="64991"/>
                </a:lnTo>
                <a:lnTo>
                  <a:pt x="716122" y="53959"/>
                </a:lnTo>
                <a:lnTo>
                  <a:pt x="713973" y="50778"/>
                </a:lnTo>
                <a:close/>
              </a:path>
            </a:pathLst>
          </a:custGeom>
          <a:solidFill>
            <a:srgbClr val="FFFFFF"/>
          </a:solidFill>
        </p:spPr>
        <p:txBody>
          <a:bodyPr wrap="square" lIns="0" tIns="0" rIns="0" bIns="0" rtlCol="0">
            <a:spAutoFit/>
          </a:bodyPr>
          <a:lstStyle/>
          <a:p/>
        </p:txBody>
      </p:sp>
      <p:sp>
        <p:nvSpPr>
          <p:cNvPr id="7" name="object 7"/>
          <p:cNvSpPr/>
          <p:nvPr/>
        </p:nvSpPr>
        <p:spPr>
          <a:xfrm>
            <a:off x="5383150" y="3403446"/>
            <a:ext cx="3171951" cy="3015600"/>
          </a:xfrm>
          <a:custGeom>
            <a:avLst/>
            <a:gdLst/>
            <a:ahLst/>
            <a:cxnLst/>
            <a:rect l="l" t="t" r="r" b="b"/>
            <a:pathLst>
              <a:path w="3419855" h="3563111">
                <a:moveTo>
                  <a:pt x="0" y="3563111"/>
                </a:moveTo>
                <a:lnTo>
                  <a:pt x="3419855" y="3563111"/>
                </a:lnTo>
                <a:lnTo>
                  <a:pt x="3419855" y="0"/>
                </a:lnTo>
                <a:lnTo>
                  <a:pt x="0" y="0"/>
                </a:lnTo>
                <a:lnTo>
                  <a:pt x="0" y="3563111"/>
                </a:lnTo>
                <a:close/>
              </a:path>
            </a:pathLst>
          </a:custGeom>
          <a:solidFill>
            <a:srgbClr val="505050"/>
          </a:solidFill>
        </p:spPr>
        <p:txBody>
          <a:bodyPr wrap="square" lIns="0" tIns="0" rIns="0" bIns="0" rtlCol="0">
            <a:spAutoFit/>
          </a:bodyPr>
          <a:lstStyle/>
          <a:p/>
        </p:txBody>
      </p:sp>
      <p:sp>
        <p:nvSpPr>
          <p:cNvPr id="8" name="object 8"/>
          <p:cNvSpPr/>
          <p:nvPr/>
        </p:nvSpPr>
        <p:spPr>
          <a:xfrm>
            <a:off x="5383150" y="2502761"/>
            <a:ext cx="3171951" cy="900684"/>
          </a:xfrm>
          <a:custGeom>
            <a:avLst/>
            <a:gdLst/>
            <a:ahLst/>
            <a:cxnLst/>
            <a:rect l="l" t="t" r="r" b="b"/>
            <a:pathLst>
              <a:path w="3419855" h="900684">
                <a:moveTo>
                  <a:pt x="0" y="900684"/>
                </a:moveTo>
                <a:lnTo>
                  <a:pt x="3419855" y="900684"/>
                </a:lnTo>
                <a:lnTo>
                  <a:pt x="3419855" y="0"/>
                </a:lnTo>
                <a:lnTo>
                  <a:pt x="0" y="0"/>
                </a:lnTo>
                <a:lnTo>
                  <a:pt x="0" y="900684"/>
                </a:lnTo>
                <a:close/>
              </a:path>
            </a:pathLst>
          </a:custGeom>
          <a:solidFill>
            <a:srgbClr val="DC3B00"/>
          </a:solidFill>
        </p:spPr>
        <p:txBody>
          <a:bodyPr wrap="square" lIns="0" tIns="0" rIns="0" bIns="0" rtlCol="0">
            <a:spAutoFit/>
          </a:bodyPr>
          <a:lstStyle/>
          <a:p/>
        </p:txBody>
      </p:sp>
      <p:sp>
        <p:nvSpPr>
          <p:cNvPr id="9" name="object 9"/>
          <p:cNvSpPr/>
          <p:nvPr/>
        </p:nvSpPr>
        <p:spPr>
          <a:xfrm>
            <a:off x="5721520" y="2760189"/>
            <a:ext cx="2686769" cy="346837"/>
          </a:xfrm>
          <a:prstGeom prst="rect">
            <a:avLst/>
          </a:prstGeom>
          <a:blipFill>
            <a:blip r:embed="rId2" cstate="print"/>
            <a:stretch>
              <a:fillRect/>
            </a:stretch>
          </a:blipFill>
        </p:spPr>
        <p:txBody>
          <a:bodyPr wrap="square" lIns="0" tIns="0" rIns="0" bIns="0" rtlCol="0">
            <a:spAutoFit/>
          </a:bodyPr>
          <a:lstStyle/>
          <a:p/>
        </p:txBody>
      </p:sp>
      <p:sp>
        <p:nvSpPr>
          <p:cNvPr id="10" name="object 10"/>
          <p:cNvSpPr txBox="1"/>
          <p:nvPr/>
        </p:nvSpPr>
        <p:spPr>
          <a:xfrm>
            <a:off x="5894451" y="5448145"/>
            <a:ext cx="2660650" cy="744220"/>
          </a:xfrm>
          <a:prstGeom prst="rect">
            <a:avLst/>
          </a:prstGeom>
        </p:spPr>
        <p:txBody>
          <a:bodyPr vert="horz" wrap="square" lIns="0" tIns="0" rIns="0" bIns="0" rtlCol="0">
            <a:spAutoFit/>
          </a:bodyPr>
          <a:lstStyle/>
          <a:p>
            <a:pPr marL="12700" marR="6350">
              <a:lnSpc>
                <a:spcPct val="150000"/>
              </a:lnSpc>
            </a:pPr>
            <a:r>
              <a:rPr sz="1600" b="1" spc="-20" dirty="0">
                <a:solidFill>
                  <a:srgbClr val="FFFFFF"/>
                </a:solidFill>
                <a:latin typeface="微软雅黑" panose="020B0503020204020204" charset="-122"/>
                <a:cs typeface="微软雅黑" panose="020B0503020204020204" charset="-122"/>
              </a:rPr>
              <a:t>对责任制落实情况的监督考核 保证责任制的落实</a:t>
            </a:r>
            <a:endParaRPr sz="1600">
              <a:latin typeface="微软雅黑" panose="020B0503020204020204" charset="-122"/>
              <a:cs typeface="微软雅黑" panose="020B0503020204020204" charset="-122"/>
            </a:endParaRPr>
          </a:p>
        </p:txBody>
      </p:sp>
      <p:sp>
        <p:nvSpPr>
          <p:cNvPr id="11" name="object 11"/>
          <p:cNvSpPr/>
          <p:nvPr/>
        </p:nvSpPr>
        <p:spPr>
          <a:xfrm>
            <a:off x="6326506" y="3843880"/>
            <a:ext cx="1531619" cy="1207008"/>
          </a:xfrm>
          <a:prstGeom prst="rect">
            <a:avLst/>
          </a:prstGeom>
          <a:blipFill>
            <a:blip r:embed="rId3" cstate="print"/>
            <a:stretch>
              <a:fillRect/>
            </a:stretch>
          </a:blipFill>
        </p:spPr>
        <p:txBody>
          <a:bodyPr wrap="square" lIns="0" tIns="0" rIns="0" bIns="0" rtlCol="0">
            <a:spAutoFit/>
          </a:bodyPr>
          <a:lstStyle/>
          <a:p/>
        </p:txBody>
      </p:sp>
      <p:sp>
        <p:nvSpPr>
          <p:cNvPr id="12" name="object 12"/>
          <p:cNvSpPr/>
          <p:nvPr/>
        </p:nvSpPr>
        <p:spPr>
          <a:xfrm>
            <a:off x="4386453" y="3273904"/>
            <a:ext cx="766572" cy="3009900"/>
          </a:xfrm>
          <a:custGeom>
            <a:avLst/>
            <a:gdLst/>
            <a:ahLst/>
            <a:cxnLst/>
            <a:rect l="l" t="t" r="r" b="b"/>
            <a:pathLst>
              <a:path w="766572" h="3009900">
                <a:moveTo>
                  <a:pt x="111760" y="0"/>
                </a:moveTo>
                <a:lnTo>
                  <a:pt x="0" y="0"/>
                </a:lnTo>
                <a:lnTo>
                  <a:pt x="654812" y="1504950"/>
                </a:lnTo>
                <a:lnTo>
                  <a:pt x="0" y="3009900"/>
                </a:lnTo>
                <a:lnTo>
                  <a:pt x="111760" y="3009900"/>
                </a:lnTo>
                <a:lnTo>
                  <a:pt x="766572" y="1504950"/>
                </a:lnTo>
                <a:lnTo>
                  <a:pt x="111760" y="0"/>
                </a:lnTo>
                <a:close/>
              </a:path>
            </a:pathLst>
          </a:custGeom>
          <a:solidFill>
            <a:srgbClr val="DC3B00"/>
          </a:solidFill>
        </p:spPr>
        <p:txBody>
          <a:bodyPr wrap="square" lIns="0" tIns="0" rIns="0" bIns="0" rtlCol="0">
            <a:spAutoFit/>
          </a:bodyPr>
          <a:lstStyle/>
          <a:p/>
        </p:txBody>
      </p:sp>
      <p:sp>
        <p:nvSpPr>
          <p:cNvPr id="13" name="object 13"/>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4" name="object 14"/>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19</a:t>
            </a:r>
            <a:endParaRPr sz="2800">
              <a:latin typeface="Calibri" panose="020F0502020204030204"/>
              <a:cs typeface="Calibri" panose="020F0502020204030204"/>
            </a:endParaRPr>
          </a:p>
        </p:txBody>
      </p:sp>
      <p:sp>
        <p:nvSpPr>
          <p:cNvPr id="15" name="矩形 14"/>
          <p:cNvSpPr/>
          <p:nvPr/>
        </p:nvSpPr>
        <p:spPr>
          <a:xfrm>
            <a:off x="228600" y="236708"/>
            <a:ext cx="8735568" cy="224676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第十九条</a:t>
            </a:r>
            <a:r>
              <a:rPr lang="en-US" altLang="zh-CN" sz="2800" dirty="0">
                <a:solidFill>
                  <a:srgbClr val="FF0000"/>
                </a:solidFill>
              </a:rPr>
              <a:t> </a:t>
            </a:r>
            <a:r>
              <a:rPr lang="zh-CN" altLang="zh-CN" sz="2800" dirty="0">
                <a:solidFill>
                  <a:srgbClr val="FF0000"/>
                </a:solidFill>
              </a:rPr>
              <a:t>生产经营单位的安全生产责任制应当明确各岗位的责任人员、责任范围和考核标准等内容。</a:t>
            </a:r>
            <a:endParaRPr lang="zh-CN" altLang="zh-CN" sz="2800" dirty="0">
              <a:solidFill>
                <a:srgbClr val="FF0000"/>
              </a:solidFill>
            </a:endParaRPr>
          </a:p>
          <a:p>
            <a:pPr fontAlgn="base"/>
            <a:r>
              <a:rPr lang="en-US" altLang="zh-CN" sz="2800" dirty="0">
                <a:solidFill>
                  <a:srgbClr val="FF0000"/>
                </a:solidFill>
              </a:rPr>
              <a:t> </a:t>
            </a:r>
            <a:r>
              <a:rPr lang="zh-CN" altLang="zh-CN" sz="2800" dirty="0">
                <a:solidFill>
                  <a:srgbClr val="FF0000"/>
                </a:solidFill>
              </a:rPr>
              <a:t>生产经营单位应当建立相应的机制，加强对安全生产责任制落实情况的监督考核，保证安全生产责任制的落实。</a:t>
            </a:r>
            <a:endParaRPr lang="zh-CN" altLang="zh-CN" sz="28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18202" y="5707760"/>
            <a:ext cx="1368552" cy="862583"/>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2118202" y="5477636"/>
            <a:ext cx="1368552" cy="864107"/>
          </a:xfrm>
          <a:prstGeom prst="rect">
            <a:avLst/>
          </a:prstGeom>
          <a:blipFill>
            <a:blip r:embed="rId1" cstate="print"/>
            <a:stretch>
              <a:fillRect/>
            </a:stretch>
          </a:blipFill>
        </p:spPr>
        <p:txBody>
          <a:bodyPr wrap="square" lIns="0" tIns="0" rIns="0" bIns="0" rtlCol="0">
            <a:spAutoFit/>
          </a:bodyPr>
          <a:lstStyle/>
          <a:p/>
        </p:txBody>
      </p:sp>
      <p:sp>
        <p:nvSpPr>
          <p:cNvPr id="4" name="object 4"/>
          <p:cNvSpPr/>
          <p:nvPr/>
        </p:nvSpPr>
        <p:spPr>
          <a:xfrm>
            <a:off x="2118202" y="5249036"/>
            <a:ext cx="1368552" cy="862583"/>
          </a:xfrm>
          <a:prstGeom prst="rect">
            <a:avLst/>
          </a:prstGeom>
          <a:blipFill>
            <a:blip r:embed="rId1" cstate="print"/>
            <a:stretch>
              <a:fillRect/>
            </a:stretch>
          </a:blipFill>
        </p:spPr>
        <p:txBody>
          <a:bodyPr wrap="square" lIns="0" tIns="0" rIns="0" bIns="0" rtlCol="0">
            <a:spAutoFit/>
          </a:bodyPr>
          <a:lstStyle/>
          <a:p/>
        </p:txBody>
      </p:sp>
      <p:sp>
        <p:nvSpPr>
          <p:cNvPr id="5" name="object 5"/>
          <p:cNvSpPr/>
          <p:nvPr/>
        </p:nvSpPr>
        <p:spPr>
          <a:xfrm>
            <a:off x="2118202" y="5018912"/>
            <a:ext cx="1368552" cy="862583"/>
          </a:xfrm>
          <a:prstGeom prst="rect">
            <a:avLst/>
          </a:prstGeom>
          <a:blipFill>
            <a:blip r:embed="rId1" cstate="print"/>
            <a:stretch>
              <a:fillRect/>
            </a:stretch>
          </a:blipFill>
        </p:spPr>
        <p:txBody>
          <a:bodyPr wrap="square" lIns="0" tIns="0" rIns="0" bIns="0" rtlCol="0">
            <a:spAutoFit/>
          </a:bodyPr>
          <a:lstStyle/>
          <a:p/>
        </p:txBody>
      </p:sp>
      <p:sp>
        <p:nvSpPr>
          <p:cNvPr id="6" name="object 6"/>
          <p:cNvSpPr/>
          <p:nvPr/>
        </p:nvSpPr>
        <p:spPr>
          <a:xfrm>
            <a:off x="2118202" y="4787265"/>
            <a:ext cx="1368552" cy="865632"/>
          </a:xfrm>
          <a:prstGeom prst="rect">
            <a:avLst/>
          </a:prstGeom>
          <a:blipFill>
            <a:blip r:embed="rId1" cstate="print"/>
            <a:stretch>
              <a:fillRect/>
            </a:stretch>
          </a:blipFill>
        </p:spPr>
        <p:txBody>
          <a:bodyPr wrap="square" lIns="0" tIns="0" rIns="0" bIns="0" rtlCol="0">
            <a:spAutoFit/>
          </a:bodyPr>
          <a:lstStyle/>
          <a:p/>
        </p:txBody>
      </p:sp>
      <p:sp>
        <p:nvSpPr>
          <p:cNvPr id="7" name="object 7"/>
          <p:cNvSpPr/>
          <p:nvPr/>
        </p:nvSpPr>
        <p:spPr>
          <a:xfrm>
            <a:off x="2118202" y="4558665"/>
            <a:ext cx="1368552" cy="864108"/>
          </a:xfrm>
          <a:prstGeom prst="rect">
            <a:avLst/>
          </a:prstGeom>
          <a:blipFill>
            <a:blip r:embed="rId1" cstate="print"/>
            <a:stretch>
              <a:fillRect/>
            </a:stretch>
          </a:blipFill>
        </p:spPr>
        <p:txBody>
          <a:bodyPr wrap="square" lIns="0" tIns="0" rIns="0" bIns="0" rtlCol="0">
            <a:spAutoFit/>
          </a:bodyPr>
          <a:lstStyle/>
          <a:p/>
        </p:txBody>
      </p:sp>
      <p:sp>
        <p:nvSpPr>
          <p:cNvPr id="8" name="object 8"/>
          <p:cNvSpPr/>
          <p:nvPr/>
        </p:nvSpPr>
        <p:spPr>
          <a:xfrm>
            <a:off x="2118202" y="4328541"/>
            <a:ext cx="1368552" cy="864108"/>
          </a:xfrm>
          <a:prstGeom prst="rect">
            <a:avLst/>
          </a:prstGeom>
          <a:blipFill>
            <a:blip r:embed="rId1" cstate="print"/>
            <a:stretch>
              <a:fillRect/>
            </a:stretch>
          </a:blipFill>
        </p:spPr>
        <p:txBody>
          <a:bodyPr wrap="square" lIns="0" tIns="0" rIns="0" bIns="0" rtlCol="0">
            <a:spAutoFit/>
          </a:bodyPr>
          <a:lstStyle/>
          <a:p/>
        </p:txBody>
      </p:sp>
      <p:sp>
        <p:nvSpPr>
          <p:cNvPr id="9" name="object 9"/>
          <p:cNvSpPr/>
          <p:nvPr/>
        </p:nvSpPr>
        <p:spPr>
          <a:xfrm>
            <a:off x="2118202" y="4098416"/>
            <a:ext cx="1368552" cy="865631"/>
          </a:xfrm>
          <a:prstGeom prst="rect">
            <a:avLst/>
          </a:prstGeom>
          <a:blipFill>
            <a:blip r:embed="rId1" cstate="print"/>
            <a:stretch>
              <a:fillRect/>
            </a:stretch>
          </a:blipFill>
        </p:spPr>
        <p:txBody>
          <a:bodyPr wrap="square" lIns="0" tIns="0" rIns="0" bIns="0" rtlCol="0">
            <a:spAutoFit/>
          </a:bodyPr>
          <a:lstStyle/>
          <a:p/>
        </p:txBody>
      </p:sp>
      <p:sp>
        <p:nvSpPr>
          <p:cNvPr id="10" name="object 10"/>
          <p:cNvSpPr/>
          <p:nvPr/>
        </p:nvSpPr>
        <p:spPr>
          <a:xfrm>
            <a:off x="2118202" y="3866768"/>
            <a:ext cx="1368552" cy="865631"/>
          </a:xfrm>
          <a:prstGeom prst="rect">
            <a:avLst/>
          </a:prstGeom>
          <a:blipFill>
            <a:blip r:embed="rId1" cstate="print"/>
            <a:stretch>
              <a:fillRect/>
            </a:stretch>
          </a:blipFill>
        </p:spPr>
        <p:txBody>
          <a:bodyPr wrap="square" lIns="0" tIns="0" rIns="0" bIns="0" rtlCol="0">
            <a:spAutoFit/>
          </a:bodyPr>
          <a:lstStyle/>
          <a:p/>
        </p:txBody>
      </p:sp>
      <p:sp>
        <p:nvSpPr>
          <p:cNvPr id="11" name="object 11"/>
          <p:cNvSpPr/>
          <p:nvPr/>
        </p:nvSpPr>
        <p:spPr>
          <a:xfrm>
            <a:off x="2118202" y="3638168"/>
            <a:ext cx="1368552" cy="864108"/>
          </a:xfrm>
          <a:prstGeom prst="rect">
            <a:avLst/>
          </a:prstGeom>
          <a:blipFill>
            <a:blip r:embed="rId1" cstate="print"/>
            <a:stretch>
              <a:fillRect/>
            </a:stretch>
          </a:blipFill>
        </p:spPr>
        <p:txBody>
          <a:bodyPr wrap="square" lIns="0" tIns="0" rIns="0" bIns="0" rtlCol="0">
            <a:spAutoFit/>
          </a:bodyPr>
          <a:lstStyle/>
          <a:p/>
        </p:txBody>
      </p:sp>
      <p:sp>
        <p:nvSpPr>
          <p:cNvPr id="12" name="object 12"/>
          <p:cNvSpPr/>
          <p:nvPr/>
        </p:nvSpPr>
        <p:spPr>
          <a:xfrm>
            <a:off x="2118202" y="3408045"/>
            <a:ext cx="1368552" cy="864108"/>
          </a:xfrm>
          <a:prstGeom prst="rect">
            <a:avLst/>
          </a:prstGeom>
          <a:blipFill>
            <a:blip r:embed="rId2" cstate="print"/>
            <a:stretch>
              <a:fillRect/>
            </a:stretch>
          </a:blipFill>
        </p:spPr>
        <p:txBody>
          <a:bodyPr wrap="square" lIns="0" tIns="0" rIns="0" bIns="0" rtlCol="0">
            <a:spAutoFit/>
          </a:bodyPr>
          <a:lstStyle/>
          <a:p/>
        </p:txBody>
      </p:sp>
      <p:sp>
        <p:nvSpPr>
          <p:cNvPr id="13" name="object 13"/>
          <p:cNvSpPr/>
          <p:nvPr/>
        </p:nvSpPr>
        <p:spPr>
          <a:xfrm>
            <a:off x="2118202" y="3177921"/>
            <a:ext cx="1368552" cy="865631"/>
          </a:xfrm>
          <a:prstGeom prst="rect">
            <a:avLst/>
          </a:prstGeom>
          <a:blipFill>
            <a:blip r:embed="rId2" cstate="print"/>
            <a:stretch>
              <a:fillRect/>
            </a:stretch>
          </a:blipFill>
        </p:spPr>
        <p:txBody>
          <a:bodyPr wrap="square" lIns="0" tIns="0" rIns="0" bIns="0" rtlCol="0">
            <a:spAutoFit/>
          </a:bodyPr>
          <a:lstStyle/>
          <a:p/>
        </p:txBody>
      </p:sp>
      <p:sp>
        <p:nvSpPr>
          <p:cNvPr id="14" name="object 14"/>
          <p:cNvSpPr/>
          <p:nvPr/>
        </p:nvSpPr>
        <p:spPr>
          <a:xfrm>
            <a:off x="2118202" y="2949321"/>
            <a:ext cx="1368552" cy="864108"/>
          </a:xfrm>
          <a:prstGeom prst="rect">
            <a:avLst/>
          </a:prstGeom>
          <a:blipFill>
            <a:blip r:embed="rId2" cstate="print"/>
            <a:stretch>
              <a:fillRect/>
            </a:stretch>
          </a:blipFill>
        </p:spPr>
        <p:txBody>
          <a:bodyPr wrap="square" lIns="0" tIns="0" rIns="0" bIns="0" rtlCol="0">
            <a:spAutoFit/>
          </a:bodyPr>
          <a:lstStyle/>
          <a:p/>
        </p:txBody>
      </p:sp>
      <p:sp>
        <p:nvSpPr>
          <p:cNvPr id="15" name="object 15"/>
          <p:cNvSpPr/>
          <p:nvPr/>
        </p:nvSpPr>
        <p:spPr>
          <a:xfrm>
            <a:off x="2118202" y="2719196"/>
            <a:ext cx="1368552" cy="864108"/>
          </a:xfrm>
          <a:prstGeom prst="rect">
            <a:avLst/>
          </a:prstGeom>
          <a:blipFill>
            <a:blip r:embed="rId2" cstate="print"/>
            <a:stretch>
              <a:fillRect/>
            </a:stretch>
          </a:blipFill>
        </p:spPr>
        <p:txBody>
          <a:bodyPr wrap="square" lIns="0" tIns="0" rIns="0" bIns="0" rtlCol="0">
            <a:spAutoFit/>
          </a:bodyPr>
          <a:lstStyle/>
          <a:p/>
        </p:txBody>
      </p:sp>
      <p:sp>
        <p:nvSpPr>
          <p:cNvPr id="16" name="object 16"/>
          <p:cNvSpPr/>
          <p:nvPr/>
        </p:nvSpPr>
        <p:spPr>
          <a:xfrm>
            <a:off x="2118202" y="2835000"/>
            <a:ext cx="1368552" cy="865631"/>
          </a:xfrm>
          <a:prstGeom prst="rect">
            <a:avLst/>
          </a:prstGeom>
          <a:blipFill>
            <a:blip r:embed="rId2" cstate="print"/>
            <a:stretch>
              <a:fillRect/>
            </a:stretch>
          </a:blipFill>
        </p:spPr>
        <p:txBody>
          <a:bodyPr wrap="square" lIns="0" tIns="0" rIns="0" bIns="0" rtlCol="0">
            <a:spAutoFit/>
          </a:bodyPr>
          <a:lstStyle/>
          <a:p/>
        </p:txBody>
      </p:sp>
      <p:sp>
        <p:nvSpPr>
          <p:cNvPr id="17" name="object 17"/>
          <p:cNvSpPr txBox="1"/>
          <p:nvPr/>
        </p:nvSpPr>
        <p:spPr>
          <a:xfrm>
            <a:off x="506521" y="3676543"/>
            <a:ext cx="432434" cy="1476375"/>
          </a:xfrm>
          <a:prstGeom prst="rect">
            <a:avLst/>
          </a:prstGeom>
        </p:spPr>
        <p:txBody>
          <a:bodyPr vert="horz" wrap="square" lIns="0" tIns="0" rIns="0" bIns="0" rtlCol="0">
            <a:spAutoFit/>
          </a:bodyPr>
          <a:lstStyle/>
          <a:p>
            <a:pPr marL="12700" marR="6350">
              <a:lnSpc>
                <a:spcPct val="150000"/>
              </a:lnSpc>
            </a:pPr>
            <a:r>
              <a:rPr sz="3200" b="1" dirty="0">
                <a:solidFill>
                  <a:srgbClr val="7E7E7E"/>
                </a:solidFill>
                <a:latin typeface="微软雅黑" panose="020B0503020204020204" charset="-122"/>
                <a:cs typeface="微软雅黑" panose="020B0503020204020204" charset="-122"/>
              </a:rPr>
              <a:t>成 本</a:t>
            </a:r>
            <a:endParaRPr sz="3200">
              <a:latin typeface="微软雅黑" panose="020B0503020204020204" charset="-122"/>
              <a:cs typeface="微软雅黑" panose="020B0503020204020204" charset="-122"/>
            </a:endParaRPr>
          </a:p>
        </p:txBody>
      </p:sp>
      <p:sp>
        <p:nvSpPr>
          <p:cNvPr id="18" name="object 18"/>
          <p:cNvSpPr/>
          <p:nvPr/>
        </p:nvSpPr>
        <p:spPr>
          <a:xfrm>
            <a:off x="822801" y="2813684"/>
            <a:ext cx="1295400" cy="3528060"/>
          </a:xfrm>
          <a:prstGeom prst="rect">
            <a:avLst/>
          </a:prstGeom>
          <a:blipFill>
            <a:blip r:embed="rId3" cstate="print"/>
            <a:stretch>
              <a:fillRect/>
            </a:stretch>
          </a:blipFill>
        </p:spPr>
        <p:txBody>
          <a:bodyPr wrap="square" lIns="0" tIns="0" rIns="0" bIns="0" rtlCol="0">
            <a:spAutoFit/>
          </a:bodyPr>
          <a:lstStyle/>
          <a:p/>
        </p:txBody>
      </p:sp>
      <p:sp>
        <p:nvSpPr>
          <p:cNvPr id="19" name="object 19"/>
          <p:cNvSpPr/>
          <p:nvPr/>
        </p:nvSpPr>
        <p:spPr>
          <a:xfrm>
            <a:off x="3550761" y="2819780"/>
            <a:ext cx="469391" cy="1278636"/>
          </a:xfrm>
          <a:prstGeom prst="rect">
            <a:avLst/>
          </a:prstGeom>
          <a:blipFill>
            <a:blip r:embed="rId4" cstate="print"/>
            <a:stretch>
              <a:fillRect/>
            </a:stretch>
          </a:blipFill>
        </p:spPr>
        <p:txBody>
          <a:bodyPr wrap="square" lIns="0" tIns="0" rIns="0" bIns="0" rtlCol="0">
            <a:spAutoFit/>
          </a:bodyPr>
          <a:lstStyle/>
          <a:p/>
        </p:txBody>
      </p:sp>
      <p:sp>
        <p:nvSpPr>
          <p:cNvPr id="20" name="object 20"/>
          <p:cNvSpPr txBox="1"/>
          <p:nvPr/>
        </p:nvSpPr>
        <p:spPr>
          <a:xfrm>
            <a:off x="4161378" y="3093211"/>
            <a:ext cx="1244600" cy="927100"/>
          </a:xfrm>
          <a:prstGeom prst="rect">
            <a:avLst/>
          </a:prstGeom>
        </p:spPr>
        <p:txBody>
          <a:bodyPr vert="horz" wrap="square" lIns="0" tIns="0" rIns="0" bIns="0" rtlCol="0">
            <a:spAutoFit/>
          </a:bodyPr>
          <a:lstStyle/>
          <a:p>
            <a:pPr algn="ctr">
              <a:lnSpc>
                <a:spcPct val="100000"/>
              </a:lnSpc>
            </a:pPr>
            <a:r>
              <a:rPr sz="2400" b="1" dirty="0">
                <a:solidFill>
                  <a:srgbClr val="7E7E7E"/>
                </a:solidFill>
                <a:latin typeface="微软雅黑" panose="020B0503020204020204" charset="-122"/>
                <a:cs typeface="微软雅黑" panose="020B0503020204020204" charset="-122"/>
              </a:rPr>
              <a:t>安全生产</a:t>
            </a:r>
            <a:endParaRPr sz="2400">
              <a:latin typeface="微软雅黑" panose="020B0503020204020204" charset="-122"/>
              <a:cs typeface="微软雅黑" panose="020B0503020204020204" charset="-122"/>
            </a:endParaRPr>
          </a:p>
          <a:p>
            <a:pPr algn="ctr">
              <a:lnSpc>
                <a:spcPct val="100000"/>
              </a:lnSpc>
              <a:spcBef>
                <a:spcPts val="1440"/>
              </a:spcBef>
            </a:pPr>
            <a:r>
              <a:rPr sz="2400" b="1" dirty="0">
                <a:solidFill>
                  <a:srgbClr val="CC6600"/>
                </a:solidFill>
                <a:latin typeface="微软雅黑" panose="020B0503020204020204" charset="-122"/>
                <a:cs typeface="微软雅黑" panose="020B0503020204020204" charset="-122"/>
              </a:rPr>
              <a:t>费用</a:t>
            </a:r>
            <a:endParaRPr sz="2400">
              <a:latin typeface="微软雅黑" panose="020B0503020204020204" charset="-122"/>
              <a:cs typeface="微软雅黑" panose="020B0503020204020204" charset="-122"/>
            </a:endParaRPr>
          </a:p>
        </p:txBody>
      </p:sp>
      <p:sp>
        <p:nvSpPr>
          <p:cNvPr id="21" name="object 21"/>
          <p:cNvSpPr txBox="1"/>
          <p:nvPr/>
        </p:nvSpPr>
        <p:spPr>
          <a:xfrm>
            <a:off x="3629755" y="5807455"/>
            <a:ext cx="1854200" cy="835660"/>
          </a:xfrm>
          <a:prstGeom prst="rect">
            <a:avLst/>
          </a:prstGeom>
        </p:spPr>
        <p:txBody>
          <a:bodyPr vert="horz" wrap="square" lIns="0" tIns="0" rIns="0" bIns="0" rtlCol="0">
            <a:spAutoFit/>
          </a:bodyPr>
          <a:lstStyle/>
          <a:p>
            <a:pPr marL="12700" marR="6350">
              <a:lnSpc>
                <a:spcPct val="150000"/>
              </a:lnSpc>
            </a:pPr>
            <a:r>
              <a:rPr sz="1800" b="1" dirty="0">
                <a:solidFill>
                  <a:srgbClr val="CC6600"/>
                </a:solidFill>
                <a:latin typeface="微软雅黑" panose="020B0503020204020204" charset="-122"/>
                <a:cs typeface="微软雅黑" panose="020B0503020204020204" charset="-122"/>
              </a:rPr>
              <a:t>安全生产费用 在成本中据实列支</a:t>
            </a:r>
            <a:endParaRPr sz="1800">
              <a:latin typeface="微软雅黑" panose="020B0503020204020204" charset="-122"/>
              <a:cs typeface="微软雅黑" panose="020B0503020204020204" charset="-122"/>
            </a:endParaRPr>
          </a:p>
        </p:txBody>
      </p:sp>
      <p:sp>
        <p:nvSpPr>
          <p:cNvPr id="22" name="object 22"/>
          <p:cNvSpPr/>
          <p:nvPr/>
        </p:nvSpPr>
        <p:spPr>
          <a:xfrm>
            <a:off x="6946234" y="2853308"/>
            <a:ext cx="2447544" cy="1310639"/>
          </a:xfrm>
          <a:custGeom>
            <a:avLst/>
            <a:gdLst/>
            <a:ahLst/>
            <a:cxnLst/>
            <a:rect l="l" t="t" r="r" b="b"/>
            <a:pathLst>
              <a:path w="2447544" h="1310639">
                <a:moveTo>
                  <a:pt x="2377567" y="0"/>
                </a:moveTo>
                <a:lnTo>
                  <a:pt x="58449" y="947"/>
                </a:lnTo>
                <a:lnTo>
                  <a:pt x="21533" y="19507"/>
                </a:lnTo>
                <a:lnTo>
                  <a:pt x="1498" y="55521"/>
                </a:lnTo>
                <a:lnTo>
                  <a:pt x="0" y="69976"/>
                </a:lnTo>
                <a:lnTo>
                  <a:pt x="947" y="1252190"/>
                </a:lnTo>
                <a:lnTo>
                  <a:pt x="19507" y="1289106"/>
                </a:lnTo>
                <a:lnTo>
                  <a:pt x="55521" y="1309141"/>
                </a:lnTo>
                <a:lnTo>
                  <a:pt x="69976" y="1310639"/>
                </a:lnTo>
                <a:lnTo>
                  <a:pt x="2389094" y="1309692"/>
                </a:lnTo>
                <a:lnTo>
                  <a:pt x="2426010" y="1291132"/>
                </a:lnTo>
                <a:lnTo>
                  <a:pt x="2446045" y="1255118"/>
                </a:lnTo>
                <a:lnTo>
                  <a:pt x="2447544" y="1240663"/>
                </a:lnTo>
                <a:lnTo>
                  <a:pt x="2446596" y="58449"/>
                </a:lnTo>
                <a:lnTo>
                  <a:pt x="2428036" y="21533"/>
                </a:lnTo>
                <a:lnTo>
                  <a:pt x="2392022" y="1498"/>
                </a:lnTo>
                <a:lnTo>
                  <a:pt x="2377567" y="0"/>
                </a:lnTo>
                <a:close/>
              </a:path>
            </a:pathLst>
          </a:custGeom>
          <a:solidFill>
            <a:srgbClr val="0071C5"/>
          </a:solidFill>
        </p:spPr>
        <p:txBody>
          <a:bodyPr wrap="square" lIns="0" tIns="0" rIns="0" bIns="0" rtlCol="0">
            <a:spAutoFit/>
          </a:bodyPr>
          <a:lstStyle/>
          <a:p/>
        </p:txBody>
      </p:sp>
      <p:sp>
        <p:nvSpPr>
          <p:cNvPr id="23" name="object 23"/>
          <p:cNvSpPr txBox="1"/>
          <p:nvPr/>
        </p:nvSpPr>
        <p:spPr>
          <a:xfrm>
            <a:off x="7203282" y="2835000"/>
            <a:ext cx="1854200" cy="1247775"/>
          </a:xfrm>
          <a:prstGeom prst="rect">
            <a:avLst/>
          </a:prstGeom>
        </p:spPr>
        <p:txBody>
          <a:bodyPr vert="horz" wrap="square" lIns="0" tIns="0" rIns="0" bIns="0" rtlCol="0">
            <a:spAutoFit/>
          </a:bodyPr>
          <a:lstStyle/>
          <a:p>
            <a:pPr marL="12700" marR="6350">
              <a:lnSpc>
                <a:spcPct val="150000"/>
              </a:lnSpc>
            </a:pPr>
            <a:r>
              <a:rPr sz="1800" b="1" dirty="0">
                <a:solidFill>
                  <a:srgbClr val="FFFFFF"/>
                </a:solidFill>
                <a:latin typeface="微软雅黑" panose="020B0503020204020204" charset="-122"/>
                <a:cs typeface="微软雅黑" panose="020B0503020204020204" charset="-122"/>
              </a:rPr>
              <a:t>决策机构 主要负责人 个人经营的投资人</a:t>
            </a:r>
            <a:endParaRPr sz="1800">
              <a:latin typeface="微软雅黑" panose="020B0503020204020204" charset="-122"/>
              <a:cs typeface="微软雅黑" panose="020B0503020204020204" charset="-122"/>
            </a:endParaRPr>
          </a:p>
        </p:txBody>
      </p:sp>
      <p:sp>
        <p:nvSpPr>
          <p:cNvPr id="24" name="object 24"/>
          <p:cNvSpPr/>
          <p:nvPr/>
        </p:nvSpPr>
        <p:spPr>
          <a:xfrm>
            <a:off x="5422234" y="3080384"/>
            <a:ext cx="1440179" cy="981455"/>
          </a:xfrm>
          <a:custGeom>
            <a:avLst/>
            <a:gdLst/>
            <a:ahLst/>
            <a:cxnLst/>
            <a:rect l="l" t="t" r="r" b="b"/>
            <a:pathLst>
              <a:path w="1440179" h="981455">
                <a:moveTo>
                  <a:pt x="490727" y="0"/>
                </a:moveTo>
                <a:lnTo>
                  <a:pt x="0" y="490727"/>
                </a:lnTo>
                <a:lnTo>
                  <a:pt x="490727" y="981455"/>
                </a:lnTo>
                <a:lnTo>
                  <a:pt x="490727" y="736091"/>
                </a:lnTo>
                <a:lnTo>
                  <a:pt x="1440179" y="736091"/>
                </a:lnTo>
                <a:lnTo>
                  <a:pt x="1440179" y="245363"/>
                </a:lnTo>
                <a:lnTo>
                  <a:pt x="490727" y="245363"/>
                </a:lnTo>
                <a:lnTo>
                  <a:pt x="490727" y="0"/>
                </a:lnTo>
                <a:close/>
              </a:path>
            </a:pathLst>
          </a:custGeom>
          <a:solidFill>
            <a:srgbClr val="DC3B00"/>
          </a:solidFill>
        </p:spPr>
        <p:txBody>
          <a:bodyPr wrap="square" lIns="0" tIns="0" rIns="0" bIns="0" rtlCol="0">
            <a:spAutoFit/>
          </a:bodyPr>
          <a:lstStyle/>
          <a:p/>
        </p:txBody>
      </p:sp>
      <p:sp>
        <p:nvSpPr>
          <p:cNvPr id="25" name="object 25"/>
          <p:cNvSpPr txBox="1"/>
          <p:nvPr/>
        </p:nvSpPr>
        <p:spPr>
          <a:xfrm>
            <a:off x="5752687" y="3436111"/>
            <a:ext cx="9398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予以保证</a:t>
            </a:r>
            <a:endParaRPr sz="1800">
              <a:latin typeface="微软雅黑" panose="020B0503020204020204" charset="-122"/>
              <a:cs typeface="微软雅黑" panose="020B0503020204020204" charset="-122"/>
            </a:endParaRPr>
          </a:p>
        </p:txBody>
      </p:sp>
      <p:sp>
        <p:nvSpPr>
          <p:cNvPr id="26" name="object 26"/>
          <p:cNvSpPr txBox="1"/>
          <p:nvPr/>
        </p:nvSpPr>
        <p:spPr>
          <a:xfrm>
            <a:off x="7105491" y="1739518"/>
            <a:ext cx="2082800" cy="698500"/>
          </a:xfrm>
          <a:prstGeom prst="rect">
            <a:avLst/>
          </a:prstGeom>
        </p:spPr>
        <p:txBody>
          <a:bodyPr vert="horz" wrap="square" lIns="0" tIns="0" rIns="0" bIns="0" rtlCol="0">
            <a:spAutoFit/>
          </a:bodyPr>
          <a:lstStyle/>
          <a:p>
            <a:pPr algn="ctr">
              <a:lnSpc>
                <a:spcPct val="100000"/>
              </a:lnSpc>
            </a:pPr>
            <a:r>
              <a:rPr sz="1800" b="1" spc="-5" dirty="0">
                <a:solidFill>
                  <a:srgbClr val="DC3B00"/>
                </a:solidFill>
                <a:latin typeface="微软雅黑" panose="020B0503020204020204" charset="-122"/>
                <a:cs typeface="微软雅黑" panose="020B0503020204020204" charset="-122"/>
              </a:rPr>
              <a:t>资金投入不足</a:t>
            </a:r>
            <a:endParaRPr sz="1800">
              <a:latin typeface="微软雅黑" panose="020B0503020204020204" charset="-122"/>
              <a:cs typeface="微软雅黑" panose="020B0503020204020204" charset="-122"/>
            </a:endParaRPr>
          </a:p>
          <a:p>
            <a:pPr algn="ctr">
              <a:lnSpc>
                <a:spcPct val="100000"/>
              </a:lnSpc>
              <a:spcBef>
                <a:spcPts val="1080"/>
              </a:spcBef>
            </a:pPr>
            <a:r>
              <a:rPr sz="1800" b="1" dirty="0">
                <a:solidFill>
                  <a:srgbClr val="DC3B00"/>
                </a:solidFill>
                <a:latin typeface="微软雅黑" panose="020B0503020204020204" charset="-122"/>
                <a:cs typeface="微软雅黑" panose="020B0503020204020204" charset="-122"/>
              </a:rPr>
              <a:t>导致的后果承担责任</a:t>
            </a:r>
            <a:endParaRPr sz="1800">
              <a:latin typeface="微软雅黑" panose="020B0503020204020204" charset="-122"/>
              <a:cs typeface="微软雅黑" panose="020B0503020204020204" charset="-122"/>
            </a:endParaRPr>
          </a:p>
        </p:txBody>
      </p:sp>
      <p:sp>
        <p:nvSpPr>
          <p:cNvPr id="27" name="object 27"/>
          <p:cNvSpPr/>
          <p:nvPr/>
        </p:nvSpPr>
        <p:spPr>
          <a:xfrm>
            <a:off x="7164165" y="2525649"/>
            <a:ext cx="2011680" cy="289560"/>
          </a:xfrm>
          <a:custGeom>
            <a:avLst/>
            <a:gdLst/>
            <a:ahLst/>
            <a:cxnLst/>
            <a:rect l="l" t="t" r="r" b="b"/>
            <a:pathLst>
              <a:path w="2011680" h="289560">
                <a:moveTo>
                  <a:pt x="976122" y="0"/>
                </a:moveTo>
                <a:lnTo>
                  <a:pt x="0" y="289560"/>
                </a:lnTo>
                <a:lnTo>
                  <a:pt x="2011680" y="289560"/>
                </a:lnTo>
                <a:lnTo>
                  <a:pt x="976122" y="0"/>
                </a:lnTo>
                <a:close/>
              </a:path>
            </a:pathLst>
          </a:custGeom>
          <a:solidFill>
            <a:srgbClr val="DC3B00"/>
          </a:solidFill>
        </p:spPr>
        <p:txBody>
          <a:bodyPr wrap="square" lIns="0" tIns="0" rIns="0" bIns="0" rtlCol="0">
            <a:spAutoFit/>
          </a:bodyPr>
          <a:lstStyle/>
          <a:p/>
        </p:txBody>
      </p:sp>
      <p:sp>
        <p:nvSpPr>
          <p:cNvPr id="28" name="object 28"/>
          <p:cNvSpPr txBox="1"/>
          <p:nvPr/>
        </p:nvSpPr>
        <p:spPr>
          <a:xfrm>
            <a:off x="3579464" y="4198620"/>
            <a:ext cx="2696845" cy="1293495"/>
          </a:xfrm>
          <a:prstGeom prst="rect">
            <a:avLst/>
          </a:prstGeom>
        </p:spPr>
        <p:txBody>
          <a:bodyPr vert="horz" wrap="square" lIns="0" tIns="0" rIns="0" bIns="0" rtlCol="0">
            <a:spAutoFit/>
          </a:bodyPr>
          <a:lstStyle/>
          <a:p>
            <a:pPr marL="12700" marR="6350" algn="just">
              <a:lnSpc>
                <a:spcPct val="150000"/>
              </a:lnSpc>
            </a:pPr>
            <a:r>
              <a:rPr sz="1400" dirty="0">
                <a:latin typeface="微软雅黑" panose="020B0503020204020204" charset="-122"/>
                <a:cs typeface="微软雅黑" panose="020B0503020204020204" charset="-122"/>
              </a:rPr>
              <a:t>安全生产费用提取、使</a:t>
            </a:r>
            <a:r>
              <a:rPr sz="1400" spc="-15" dirty="0">
                <a:latin typeface="微软雅黑" panose="020B0503020204020204" charset="-122"/>
                <a:cs typeface="微软雅黑" panose="020B0503020204020204" charset="-122"/>
              </a:rPr>
              <a:t>用</a:t>
            </a:r>
            <a:r>
              <a:rPr sz="1400" spc="0" dirty="0">
                <a:latin typeface="微软雅黑" panose="020B0503020204020204" charset="-122"/>
                <a:cs typeface="微软雅黑" panose="020B0503020204020204" charset="-122"/>
              </a:rPr>
              <a:t>和监</a:t>
            </a:r>
            <a:r>
              <a:rPr sz="1400" spc="-15" dirty="0">
                <a:latin typeface="微软雅黑" panose="020B0503020204020204" charset="-122"/>
                <a:cs typeface="微软雅黑" panose="020B0503020204020204" charset="-122"/>
              </a:rPr>
              <a:t>督</a:t>
            </a:r>
            <a:r>
              <a:rPr sz="1400" spc="0" dirty="0">
                <a:latin typeface="微软雅黑" panose="020B0503020204020204" charset="-122"/>
                <a:cs typeface="微软雅黑" panose="020B0503020204020204" charset="-122"/>
              </a:rPr>
              <a:t>管 理的具体办法由国务院</a:t>
            </a:r>
            <a:r>
              <a:rPr sz="1400" spc="-15" dirty="0">
                <a:latin typeface="微软雅黑" panose="020B0503020204020204" charset="-122"/>
                <a:cs typeface="微软雅黑" panose="020B0503020204020204" charset="-122"/>
              </a:rPr>
              <a:t>财</a:t>
            </a:r>
            <a:r>
              <a:rPr sz="1400" spc="0" dirty="0">
                <a:latin typeface="微软雅黑" panose="020B0503020204020204" charset="-122"/>
                <a:cs typeface="微软雅黑" panose="020B0503020204020204" charset="-122"/>
              </a:rPr>
              <a:t>政部</a:t>
            </a:r>
            <a:r>
              <a:rPr sz="1400" spc="-15" dirty="0">
                <a:latin typeface="微软雅黑" panose="020B0503020204020204" charset="-122"/>
                <a:cs typeface="微软雅黑" panose="020B0503020204020204" charset="-122"/>
              </a:rPr>
              <a:t>门</a:t>
            </a:r>
            <a:r>
              <a:rPr sz="1400" spc="0" dirty="0">
                <a:latin typeface="微软雅黑" panose="020B0503020204020204" charset="-122"/>
                <a:cs typeface="微软雅黑" panose="020B0503020204020204" charset="-122"/>
              </a:rPr>
              <a:t>会 同国务院安全生产监督</a:t>
            </a:r>
            <a:r>
              <a:rPr sz="1400" spc="-15" dirty="0">
                <a:latin typeface="微软雅黑" panose="020B0503020204020204" charset="-122"/>
                <a:cs typeface="微软雅黑" panose="020B0503020204020204" charset="-122"/>
              </a:rPr>
              <a:t>管</a:t>
            </a:r>
            <a:r>
              <a:rPr sz="1400" spc="0" dirty="0">
                <a:latin typeface="微软雅黑" panose="020B0503020204020204" charset="-122"/>
                <a:cs typeface="微软雅黑" panose="020B0503020204020204" charset="-122"/>
              </a:rPr>
              <a:t>理部</a:t>
            </a:r>
            <a:r>
              <a:rPr sz="1400" spc="-15" dirty="0">
                <a:latin typeface="微软雅黑" panose="020B0503020204020204" charset="-122"/>
                <a:cs typeface="微软雅黑" panose="020B0503020204020204" charset="-122"/>
              </a:rPr>
              <a:t>门</a:t>
            </a:r>
            <a:r>
              <a:rPr sz="1400" spc="0" dirty="0">
                <a:latin typeface="微软雅黑" panose="020B0503020204020204" charset="-122"/>
                <a:cs typeface="微软雅黑" panose="020B0503020204020204" charset="-122"/>
              </a:rPr>
              <a:t>征 求国务院有关部门意见</a:t>
            </a:r>
            <a:r>
              <a:rPr sz="1400" spc="-15" dirty="0">
                <a:latin typeface="微软雅黑" panose="020B0503020204020204" charset="-122"/>
                <a:cs typeface="微软雅黑" panose="020B0503020204020204" charset="-122"/>
              </a:rPr>
              <a:t>后</a:t>
            </a:r>
            <a:r>
              <a:rPr sz="1400" spc="0" dirty="0">
                <a:latin typeface="微软雅黑" panose="020B0503020204020204" charset="-122"/>
                <a:cs typeface="微软雅黑" panose="020B0503020204020204" charset="-122"/>
              </a:rPr>
              <a:t>制定</a:t>
            </a:r>
            <a:endParaRPr sz="1400">
              <a:latin typeface="微软雅黑" panose="020B0503020204020204" charset="-122"/>
              <a:cs typeface="微软雅黑" panose="020B0503020204020204" charset="-122"/>
            </a:endParaRPr>
          </a:p>
        </p:txBody>
      </p:sp>
      <p:sp>
        <p:nvSpPr>
          <p:cNvPr id="29" name="object 29"/>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30" name="object 30"/>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20</a:t>
            </a:r>
            <a:endParaRPr sz="2800">
              <a:latin typeface="Calibri" panose="020F0502020204030204"/>
              <a:cs typeface="Calibri" panose="020F0502020204030204"/>
            </a:endParaRPr>
          </a:p>
        </p:txBody>
      </p:sp>
      <p:sp>
        <p:nvSpPr>
          <p:cNvPr id="31" name="矩形 30"/>
          <p:cNvSpPr/>
          <p:nvPr/>
        </p:nvSpPr>
        <p:spPr>
          <a:xfrm>
            <a:off x="88982" y="339438"/>
            <a:ext cx="6980963" cy="246221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dirty="0">
                <a:solidFill>
                  <a:srgbClr val="FF0000"/>
                </a:solidFill>
              </a:rPr>
              <a:t>第二十条</a:t>
            </a:r>
            <a:r>
              <a:rPr lang="en-US" altLang="zh-CN" dirty="0">
                <a:solidFill>
                  <a:srgbClr val="FF0000"/>
                </a:solidFill>
              </a:rPr>
              <a:t> </a:t>
            </a:r>
            <a:r>
              <a:rPr lang="zh-CN" altLang="zh-CN" dirty="0">
                <a:solidFill>
                  <a:srgbClr val="FF0000"/>
                </a:solidFill>
              </a:rPr>
              <a:t>生产经营单位应当具备的安全生产条件所必需的资金投入，由生产经营单位的决策机构、主要负责人或者个人经营的投资人予以保证，并对由于安全生产所必需的资金投入不足导致的后果承担责任。</a:t>
            </a:r>
            <a:endParaRPr lang="zh-CN" altLang="zh-CN" dirty="0">
              <a:solidFill>
                <a:srgbClr val="FF0000"/>
              </a:solidFill>
            </a:endParaRPr>
          </a:p>
          <a:p>
            <a:pPr fontAlgn="base"/>
            <a:r>
              <a:rPr lang="en-US" altLang="zh-CN" dirty="0">
                <a:solidFill>
                  <a:srgbClr val="FF0000"/>
                </a:solidFill>
              </a:rPr>
              <a:t> </a:t>
            </a:r>
            <a:r>
              <a:rPr lang="zh-CN" altLang="zh-CN" dirty="0">
                <a:solidFill>
                  <a:srgbClr val="FF0000"/>
                </a:solidFill>
              </a:rPr>
              <a:t>有关生产经营单位应当按照规定提取和使用安全生产费用，专门用于改善安全生产条件。安全生产费用在成本中据实列支。安全生产费用提取、使用和监督管理的具体办法由国务院财政部门会同国务院安全生产监督管理部门征求国务院有关部门意见后制定</a:t>
            </a:r>
            <a:r>
              <a:rPr lang="zh-CN" altLang="zh-CN" sz="2800" dirty="0">
                <a:solidFill>
                  <a:srgbClr val="FF0000"/>
                </a:solidFill>
              </a:rPr>
              <a:t>。</a:t>
            </a:r>
            <a:endParaRPr lang="zh-CN" altLang="zh-CN" sz="28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65926" y="4693158"/>
            <a:ext cx="3227831" cy="1728216"/>
          </a:xfrm>
          <a:custGeom>
            <a:avLst/>
            <a:gdLst/>
            <a:ahLst/>
            <a:cxnLst/>
            <a:rect l="l" t="t" r="r" b="b"/>
            <a:pathLst>
              <a:path w="3227831" h="1728216">
                <a:moveTo>
                  <a:pt x="0" y="1728216"/>
                </a:moveTo>
                <a:lnTo>
                  <a:pt x="3227831" y="1728216"/>
                </a:lnTo>
                <a:lnTo>
                  <a:pt x="3227831" y="0"/>
                </a:lnTo>
                <a:lnTo>
                  <a:pt x="0" y="0"/>
                </a:lnTo>
                <a:lnTo>
                  <a:pt x="0" y="1728216"/>
                </a:lnTo>
                <a:close/>
              </a:path>
            </a:pathLst>
          </a:custGeom>
          <a:ln w="19812">
            <a:solidFill>
              <a:srgbClr val="BEBEBE"/>
            </a:solidFill>
          </a:ln>
        </p:spPr>
        <p:txBody>
          <a:bodyPr wrap="square" lIns="0" tIns="0" rIns="0" bIns="0" rtlCol="0">
            <a:spAutoFit/>
          </a:bodyPr>
          <a:lstStyle/>
          <a:p/>
        </p:txBody>
      </p:sp>
      <p:sp>
        <p:nvSpPr>
          <p:cNvPr id="3" name="object 3"/>
          <p:cNvSpPr/>
          <p:nvPr/>
        </p:nvSpPr>
        <p:spPr>
          <a:xfrm>
            <a:off x="6265926" y="2678429"/>
            <a:ext cx="3227831" cy="1728216"/>
          </a:xfrm>
          <a:custGeom>
            <a:avLst/>
            <a:gdLst/>
            <a:ahLst/>
            <a:cxnLst/>
            <a:rect l="l" t="t" r="r" b="b"/>
            <a:pathLst>
              <a:path w="3227831" h="1728216">
                <a:moveTo>
                  <a:pt x="0" y="1728216"/>
                </a:moveTo>
                <a:lnTo>
                  <a:pt x="3227831" y="1728216"/>
                </a:lnTo>
                <a:lnTo>
                  <a:pt x="3227831" y="0"/>
                </a:lnTo>
                <a:lnTo>
                  <a:pt x="0" y="0"/>
                </a:lnTo>
                <a:lnTo>
                  <a:pt x="0" y="1728216"/>
                </a:lnTo>
                <a:close/>
              </a:path>
            </a:pathLst>
          </a:custGeom>
          <a:ln w="19812">
            <a:solidFill>
              <a:srgbClr val="BEBEBE"/>
            </a:solidFill>
          </a:ln>
        </p:spPr>
        <p:txBody>
          <a:bodyPr wrap="square" lIns="0" tIns="0" rIns="0" bIns="0" rtlCol="0">
            <a:spAutoFit/>
          </a:bodyPr>
          <a:lstStyle/>
          <a:p/>
        </p:txBody>
      </p:sp>
      <p:sp>
        <p:nvSpPr>
          <p:cNvPr id="4" name="object 4"/>
          <p:cNvSpPr/>
          <p:nvPr/>
        </p:nvSpPr>
        <p:spPr>
          <a:xfrm>
            <a:off x="2515361" y="4693158"/>
            <a:ext cx="4216908" cy="1728216"/>
          </a:xfrm>
          <a:custGeom>
            <a:avLst/>
            <a:gdLst/>
            <a:ahLst/>
            <a:cxnLst/>
            <a:rect l="l" t="t" r="r" b="b"/>
            <a:pathLst>
              <a:path w="4216908" h="1728216">
                <a:moveTo>
                  <a:pt x="3969130" y="0"/>
                </a:moveTo>
                <a:lnTo>
                  <a:pt x="0" y="0"/>
                </a:lnTo>
                <a:lnTo>
                  <a:pt x="0" y="1728216"/>
                </a:lnTo>
                <a:lnTo>
                  <a:pt x="3969130" y="1728216"/>
                </a:lnTo>
                <a:lnTo>
                  <a:pt x="4216908" y="835025"/>
                </a:lnTo>
                <a:lnTo>
                  <a:pt x="3969130" y="0"/>
                </a:lnTo>
                <a:close/>
              </a:path>
            </a:pathLst>
          </a:custGeom>
          <a:solidFill>
            <a:srgbClr val="FFFFFF"/>
          </a:solidFill>
        </p:spPr>
        <p:txBody>
          <a:bodyPr wrap="square" lIns="0" tIns="0" rIns="0" bIns="0" rtlCol="0">
            <a:spAutoFit/>
          </a:bodyPr>
          <a:lstStyle/>
          <a:p/>
        </p:txBody>
      </p:sp>
      <p:sp>
        <p:nvSpPr>
          <p:cNvPr id="5" name="object 5"/>
          <p:cNvSpPr/>
          <p:nvPr/>
        </p:nvSpPr>
        <p:spPr>
          <a:xfrm>
            <a:off x="2515361" y="4693158"/>
            <a:ext cx="4216908" cy="1728216"/>
          </a:xfrm>
          <a:custGeom>
            <a:avLst/>
            <a:gdLst/>
            <a:ahLst/>
            <a:cxnLst/>
            <a:rect l="l" t="t" r="r" b="b"/>
            <a:pathLst>
              <a:path w="4216908" h="1728216">
                <a:moveTo>
                  <a:pt x="0" y="0"/>
                </a:moveTo>
                <a:lnTo>
                  <a:pt x="3969130" y="0"/>
                </a:lnTo>
                <a:lnTo>
                  <a:pt x="4216908" y="835025"/>
                </a:lnTo>
                <a:lnTo>
                  <a:pt x="3969130" y="1728216"/>
                </a:lnTo>
                <a:lnTo>
                  <a:pt x="0" y="1728216"/>
                </a:lnTo>
                <a:lnTo>
                  <a:pt x="0" y="0"/>
                </a:lnTo>
                <a:close/>
              </a:path>
            </a:pathLst>
          </a:custGeom>
          <a:ln w="19812">
            <a:solidFill>
              <a:srgbClr val="BEBEBE"/>
            </a:solidFill>
          </a:ln>
        </p:spPr>
        <p:txBody>
          <a:bodyPr wrap="square" lIns="0" tIns="0" rIns="0" bIns="0" rtlCol="0">
            <a:spAutoFit/>
          </a:bodyPr>
          <a:lstStyle/>
          <a:p/>
        </p:txBody>
      </p:sp>
      <p:sp>
        <p:nvSpPr>
          <p:cNvPr id="6" name="object 6"/>
          <p:cNvSpPr/>
          <p:nvPr/>
        </p:nvSpPr>
        <p:spPr>
          <a:xfrm>
            <a:off x="2515361" y="2678429"/>
            <a:ext cx="4216908" cy="1728216"/>
          </a:xfrm>
          <a:custGeom>
            <a:avLst/>
            <a:gdLst/>
            <a:ahLst/>
            <a:cxnLst/>
            <a:rect l="l" t="t" r="r" b="b"/>
            <a:pathLst>
              <a:path w="4216908" h="1728216">
                <a:moveTo>
                  <a:pt x="3969130" y="0"/>
                </a:moveTo>
                <a:lnTo>
                  <a:pt x="0" y="0"/>
                </a:lnTo>
                <a:lnTo>
                  <a:pt x="0" y="1728216"/>
                </a:lnTo>
                <a:lnTo>
                  <a:pt x="3969130" y="1728216"/>
                </a:lnTo>
                <a:lnTo>
                  <a:pt x="4216908" y="835025"/>
                </a:lnTo>
                <a:lnTo>
                  <a:pt x="3969130" y="0"/>
                </a:lnTo>
                <a:close/>
              </a:path>
            </a:pathLst>
          </a:custGeom>
          <a:solidFill>
            <a:srgbClr val="FFFFFF"/>
          </a:solidFill>
        </p:spPr>
        <p:txBody>
          <a:bodyPr wrap="square" lIns="0" tIns="0" rIns="0" bIns="0" rtlCol="0">
            <a:spAutoFit/>
          </a:bodyPr>
          <a:lstStyle/>
          <a:p/>
        </p:txBody>
      </p:sp>
      <p:sp>
        <p:nvSpPr>
          <p:cNvPr id="7" name="object 7"/>
          <p:cNvSpPr/>
          <p:nvPr/>
        </p:nvSpPr>
        <p:spPr>
          <a:xfrm>
            <a:off x="2515361" y="2678429"/>
            <a:ext cx="4216908" cy="1728216"/>
          </a:xfrm>
          <a:custGeom>
            <a:avLst/>
            <a:gdLst/>
            <a:ahLst/>
            <a:cxnLst/>
            <a:rect l="l" t="t" r="r" b="b"/>
            <a:pathLst>
              <a:path w="4216908" h="1728216">
                <a:moveTo>
                  <a:pt x="0" y="0"/>
                </a:moveTo>
                <a:lnTo>
                  <a:pt x="3969130" y="0"/>
                </a:lnTo>
                <a:lnTo>
                  <a:pt x="4216908" y="835025"/>
                </a:lnTo>
                <a:lnTo>
                  <a:pt x="3969130" y="1728216"/>
                </a:lnTo>
                <a:lnTo>
                  <a:pt x="0" y="1728216"/>
                </a:lnTo>
                <a:lnTo>
                  <a:pt x="0" y="0"/>
                </a:lnTo>
                <a:close/>
              </a:path>
            </a:pathLst>
          </a:custGeom>
          <a:ln w="19812">
            <a:solidFill>
              <a:srgbClr val="BEBEBE"/>
            </a:solidFill>
          </a:ln>
        </p:spPr>
        <p:txBody>
          <a:bodyPr wrap="square" lIns="0" tIns="0" rIns="0" bIns="0" rtlCol="0">
            <a:spAutoFit/>
          </a:bodyPr>
          <a:lstStyle/>
          <a:p/>
        </p:txBody>
      </p:sp>
      <p:sp>
        <p:nvSpPr>
          <p:cNvPr id="8" name="object 8"/>
          <p:cNvSpPr/>
          <p:nvPr/>
        </p:nvSpPr>
        <p:spPr>
          <a:xfrm>
            <a:off x="175260" y="2670048"/>
            <a:ext cx="2365248" cy="3750564"/>
          </a:xfrm>
          <a:custGeom>
            <a:avLst/>
            <a:gdLst/>
            <a:ahLst/>
            <a:cxnLst/>
            <a:rect l="l" t="t" r="r" b="b"/>
            <a:pathLst>
              <a:path w="2365248" h="3750564">
                <a:moveTo>
                  <a:pt x="0" y="3750564"/>
                </a:moveTo>
                <a:lnTo>
                  <a:pt x="2365248" y="3750564"/>
                </a:lnTo>
                <a:lnTo>
                  <a:pt x="2365248" y="0"/>
                </a:lnTo>
                <a:lnTo>
                  <a:pt x="0" y="0"/>
                </a:lnTo>
                <a:lnTo>
                  <a:pt x="0" y="3750564"/>
                </a:lnTo>
                <a:close/>
              </a:path>
            </a:pathLst>
          </a:custGeom>
          <a:solidFill>
            <a:srgbClr val="0071C5"/>
          </a:solidFill>
        </p:spPr>
        <p:txBody>
          <a:bodyPr wrap="square" lIns="0" tIns="0" rIns="0" bIns="0" rtlCol="0">
            <a:spAutoFit/>
          </a:bodyPr>
          <a:lstStyle/>
          <a:p/>
        </p:txBody>
      </p:sp>
      <p:sp>
        <p:nvSpPr>
          <p:cNvPr id="9" name="object 9"/>
          <p:cNvSpPr/>
          <p:nvPr/>
        </p:nvSpPr>
        <p:spPr>
          <a:xfrm>
            <a:off x="6249161" y="729233"/>
            <a:ext cx="3229356" cy="1728216"/>
          </a:xfrm>
          <a:custGeom>
            <a:avLst/>
            <a:gdLst/>
            <a:ahLst/>
            <a:cxnLst/>
            <a:rect l="l" t="t" r="r" b="b"/>
            <a:pathLst>
              <a:path w="3229355" h="1728216">
                <a:moveTo>
                  <a:pt x="0" y="1728216"/>
                </a:moveTo>
                <a:lnTo>
                  <a:pt x="3229356" y="1728216"/>
                </a:lnTo>
                <a:lnTo>
                  <a:pt x="3229356" y="0"/>
                </a:lnTo>
                <a:lnTo>
                  <a:pt x="0" y="0"/>
                </a:lnTo>
                <a:lnTo>
                  <a:pt x="0" y="1728216"/>
                </a:lnTo>
                <a:close/>
              </a:path>
            </a:pathLst>
          </a:custGeom>
          <a:ln w="19812">
            <a:solidFill>
              <a:srgbClr val="BEBEBE"/>
            </a:solidFill>
          </a:ln>
        </p:spPr>
        <p:txBody>
          <a:bodyPr wrap="square" lIns="0" tIns="0" rIns="0" bIns="0" rtlCol="0">
            <a:spAutoFit/>
          </a:bodyPr>
          <a:lstStyle/>
          <a:p/>
        </p:txBody>
      </p:sp>
      <p:sp>
        <p:nvSpPr>
          <p:cNvPr id="10" name="object 10"/>
          <p:cNvSpPr/>
          <p:nvPr/>
        </p:nvSpPr>
        <p:spPr>
          <a:xfrm>
            <a:off x="176021" y="729233"/>
            <a:ext cx="6541008" cy="1728215"/>
          </a:xfrm>
          <a:custGeom>
            <a:avLst/>
            <a:gdLst/>
            <a:ahLst/>
            <a:cxnLst/>
            <a:rect l="l" t="t" r="r" b="b"/>
            <a:pathLst>
              <a:path w="6541008" h="1728215">
                <a:moveTo>
                  <a:pt x="6156706" y="0"/>
                </a:moveTo>
                <a:lnTo>
                  <a:pt x="0" y="0"/>
                </a:lnTo>
                <a:lnTo>
                  <a:pt x="0" y="1728215"/>
                </a:lnTo>
                <a:lnTo>
                  <a:pt x="6156706" y="1728215"/>
                </a:lnTo>
                <a:lnTo>
                  <a:pt x="6541008" y="835025"/>
                </a:lnTo>
                <a:lnTo>
                  <a:pt x="6156706" y="0"/>
                </a:lnTo>
                <a:close/>
              </a:path>
            </a:pathLst>
          </a:custGeom>
          <a:solidFill>
            <a:srgbClr val="FFFFFF"/>
          </a:solidFill>
        </p:spPr>
        <p:txBody>
          <a:bodyPr wrap="square" lIns="0" tIns="0" rIns="0" bIns="0" rtlCol="0">
            <a:spAutoFit/>
          </a:bodyPr>
          <a:lstStyle/>
          <a:p/>
        </p:txBody>
      </p:sp>
      <p:sp>
        <p:nvSpPr>
          <p:cNvPr id="11" name="object 11"/>
          <p:cNvSpPr/>
          <p:nvPr/>
        </p:nvSpPr>
        <p:spPr>
          <a:xfrm>
            <a:off x="176021" y="729233"/>
            <a:ext cx="6541008" cy="1728215"/>
          </a:xfrm>
          <a:custGeom>
            <a:avLst/>
            <a:gdLst/>
            <a:ahLst/>
            <a:cxnLst/>
            <a:rect l="l" t="t" r="r" b="b"/>
            <a:pathLst>
              <a:path w="6541008" h="1728215">
                <a:moveTo>
                  <a:pt x="0" y="0"/>
                </a:moveTo>
                <a:lnTo>
                  <a:pt x="6156706" y="0"/>
                </a:lnTo>
                <a:lnTo>
                  <a:pt x="6541008" y="835025"/>
                </a:lnTo>
                <a:lnTo>
                  <a:pt x="6156706" y="1728215"/>
                </a:lnTo>
                <a:lnTo>
                  <a:pt x="0" y="1728215"/>
                </a:lnTo>
                <a:lnTo>
                  <a:pt x="0" y="0"/>
                </a:lnTo>
                <a:close/>
              </a:path>
            </a:pathLst>
          </a:custGeom>
          <a:ln w="19811">
            <a:solidFill>
              <a:srgbClr val="BEBEBE"/>
            </a:solidFill>
          </a:ln>
        </p:spPr>
        <p:txBody>
          <a:bodyPr wrap="square" lIns="0" tIns="0" rIns="0" bIns="0" rtlCol="0">
            <a:spAutoFit/>
          </a:bodyPr>
          <a:lstStyle/>
          <a:p/>
        </p:txBody>
      </p:sp>
      <p:sp>
        <p:nvSpPr>
          <p:cNvPr id="12" name="object 12"/>
          <p:cNvSpPr/>
          <p:nvPr/>
        </p:nvSpPr>
        <p:spPr>
          <a:xfrm>
            <a:off x="362711" y="908303"/>
            <a:ext cx="915924" cy="982980"/>
          </a:xfrm>
          <a:prstGeom prst="rect">
            <a:avLst/>
          </a:prstGeom>
          <a:blipFill>
            <a:blip r:embed="rId1" cstate="print"/>
            <a:stretch>
              <a:fillRect/>
            </a:stretch>
          </a:blipFill>
        </p:spPr>
        <p:txBody>
          <a:bodyPr wrap="square" lIns="0" tIns="0" rIns="0" bIns="0" rtlCol="0">
            <a:spAutoFit/>
          </a:bodyPr>
          <a:lstStyle/>
          <a:p/>
        </p:txBody>
      </p:sp>
      <p:sp>
        <p:nvSpPr>
          <p:cNvPr id="13" name="object 13"/>
          <p:cNvSpPr txBox="1"/>
          <p:nvPr/>
        </p:nvSpPr>
        <p:spPr>
          <a:xfrm>
            <a:off x="428650" y="1818259"/>
            <a:ext cx="836294"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建筑施工</a:t>
            </a:r>
            <a:endParaRPr sz="1600">
              <a:latin typeface="微软雅黑" panose="020B0503020204020204" charset="-122"/>
              <a:cs typeface="微软雅黑" panose="020B0503020204020204" charset="-122"/>
            </a:endParaRPr>
          </a:p>
        </p:txBody>
      </p:sp>
      <p:sp>
        <p:nvSpPr>
          <p:cNvPr id="14" name="object 14"/>
          <p:cNvSpPr/>
          <p:nvPr/>
        </p:nvSpPr>
        <p:spPr>
          <a:xfrm>
            <a:off x="1286255" y="941832"/>
            <a:ext cx="1080516" cy="914400"/>
          </a:xfrm>
          <a:prstGeom prst="rect">
            <a:avLst/>
          </a:prstGeom>
          <a:blipFill>
            <a:blip r:embed="rId2" cstate="print"/>
            <a:stretch>
              <a:fillRect/>
            </a:stretch>
          </a:blipFill>
        </p:spPr>
        <p:txBody>
          <a:bodyPr wrap="square" lIns="0" tIns="0" rIns="0" bIns="0" rtlCol="0">
            <a:spAutoFit/>
          </a:bodyPr>
          <a:lstStyle/>
          <a:p/>
        </p:txBody>
      </p:sp>
      <p:sp>
        <p:nvSpPr>
          <p:cNvPr id="15" name="object 15"/>
          <p:cNvSpPr txBox="1"/>
          <p:nvPr/>
        </p:nvSpPr>
        <p:spPr>
          <a:xfrm>
            <a:off x="1432052" y="1818259"/>
            <a:ext cx="836294"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金属冶炼</a:t>
            </a:r>
            <a:endParaRPr sz="1600">
              <a:latin typeface="微软雅黑" panose="020B0503020204020204" charset="-122"/>
              <a:cs typeface="微软雅黑" panose="020B0503020204020204" charset="-122"/>
            </a:endParaRPr>
          </a:p>
        </p:txBody>
      </p:sp>
      <p:sp>
        <p:nvSpPr>
          <p:cNvPr id="16" name="object 16"/>
          <p:cNvSpPr/>
          <p:nvPr/>
        </p:nvSpPr>
        <p:spPr>
          <a:xfrm>
            <a:off x="2366772" y="1085088"/>
            <a:ext cx="792479" cy="688848"/>
          </a:xfrm>
          <a:custGeom>
            <a:avLst/>
            <a:gdLst/>
            <a:ahLst/>
            <a:cxnLst/>
            <a:rect l="l" t="t" r="r" b="b"/>
            <a:pathLst>
              <a:path w="792479" h="688848">
                <a:moveTo>
                  <a:pt x="396239" y="0"/>
                </a:moveTo>
                <a:lnTo>
                  <a:pt x="0" y="688848"/>
                </a:lnTo>
                <a:lnTo>
                  <a:pt x="792479" y="688848"/>
                </a:lnTo>
                <a:lnTo>
                  <a:pt x="396239" y="0"/>
                </a:lnTo>
                <a:close/>
              </a:path>
            </a:pathLst>
          </a:custGeom>
          <a:solidFill>
            <a:srgbClr val="39B3B6"/>
          </a:solidFill>
        </p:spPr>
        <p:txBody>
          <a:bodyPr wrap="square" lIns="0" tIns="0" rIns="0" bIns="0" rtlCol="0">
            <a:spAutoFit/>
          </a:bodyPr>
          <a:lstStyle/>
          <a:p/>
        </p:txBody>
      </p:sp>
      <p:sp>
        <p:nvSpPr>
          <p:cNvPr id="17" name="object 17"/>
          <p:cNvSpPr/>
          <p:nvPr/>
        </p:nvSpPr>
        <p:spPr>
          <a:xfrm>
            <a:off x="2653283" y="1306067"/>
            <a:ext cx="792480" cy="467868"/>
          </a:xfrm>
          <a:custGeom>
            <a:avLst/>
            <a:gdLst/>
            <a:ahLst/>
            <a:cxnLst/>
            <a:rect l="l" t="t" r="r" b="b"/>
            <a:pathLst>
              <a:path w="792479" h="467868">
                <a:moveTo>
                  <a:pt x="396240" y="0"/>
                </a:moveTo>
                <a:lnTo>
                  <a:pt x="0" y="467868"/>
                </a:lnTo>
                <a:lnTo>
                  <a:pt x="792480" y="467868"/>
                </a:lnTo>
                <a:lnTo>
                  <a:pt x="396240" y="0"/>
                </a:lnTo>
                <a:close/>
              </a:path>
            </a:pathLst>
          </a:custGeom>
          <a:solidFill>
            <a:srgbClr val="39B3B6"/>
          </a:solidFill>
        </p:spPr>
        <p:txBody>
          <a:bodyPr wrap="square" lIns="0" tIns="0" rIns="0" bIns="0" rtlCol="0">
            <a:spAutoFit/>
          </a:bodyPr>
          <a:lstStyle/>
          <a:p/>
        </p:txBody>
      </p:sp>
      <p:sp>
        <p:nvSpPr>
          <p:cNvPr id="18" name="object 18"/>
          <p:cNvSpPr txBox="1"/>
          <p:nvPr/>
        </p:nvSpPr>
        <p:spPr>
          <a:xfrm>
            <a:off x="2619882" y="1818259"/>
            <a:ext cx="431165"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矿山</a:t>
            </a:r>
            <a:endParaRPr sz="1600">
              <a:latin typeface="微软雅黑" panose="020B0503020204020204" charset="-122"/>
              <a:cs typeface="微软雅黑" panose="020B0503020204020204" charset="-122"/>
            </a:endParaRPr>
          </a:p>
        </p:txBody>
      </p:sp>
      <p:sp>
        <p:nvSpPr>
          <p:cNvPr id="19" name="object 19"/>
          <p:cNvSpPr/>
          <p:nvPr/>
        </p:nvSpPr>
        <p:spPr>
          <a:xfrm>
            <a:off x="3518915" y="972311"/>
            <a:ext cx="1383791" cy="923544"/>
          </a:xfrm>
          <a:prstGeom prst="rect">
            <a:avLst/>
          </a:prstGeom>
          <a:blipFill>
            <a:blip r:embed="rId3" cstate="print"/>
            <a:stretch>
              <a:fillRect/>
            </a:stretch>
          </a:blipFill>
        </p:spPr>
        <p:txBody>
          <a:bodyPr wrap="square" lIns="0" tIns="0" rIns="0" bIns="0" rtlCol="0">
            <a:spAutoFit/>
          </a:bodyPr>
          <a:lstStyle/>
          <a:p/>
        </p:txBody>
      </p:sp>
      <p:sp>
        <p:nvSpPr>
          <p:cNvPr id="20" name="object 20"/>
          <p:cNvSpPr txBox="1"/>
          <p:nvPr/>
        </p:nvSpPr>
        <p:spPr>
          <a:xfrm>
            <a:off x="3785108" y="1818259"/>
            <a:ext cx="836294"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道路运输</a:t>
            </a:r>
            <a:endParaRPr sz="1600">
              <a:latin typeface="微软雅黑" panose="020B0503020204020204" charset="-122"/>
              <a:cs typeface="微软雅黑" panose="020B0503020204020204" charset="-122"/>
            </a:endParaRPr>
          </a:p>
        </p:txBody>
      </p:sp>
      <p:sp>
        <p:nvSpPr>
          <p:cNvPr id="21" name="object 21"/>
          <p:cNvSpPr/>
          <p:nvPr/>
        </p:nvSpPr>
        <p:spPr>
          <a:xfrm>
            <a:off x="5030723" y="1085088"/>
            <a:ext cx="801624" cy="711708"/>
          </a:xfrm>
          <a:prstGeom prst="rect">
            <a:avLst/>
          </a:prstGeom>
          <a:blipFill>
            <a:blip r:embed="rId4" cstate="print"/>
            <a:stretch>
              <a:fillRect/>
            </a:stretch>
          </a:blipFill>
        </p:spPr>
        <p:txBody>
          <a:bodyPr wrap="square" lIns="0" tIns="0" rIns="0" bIns="0" rtlCol="0">
            <a:spAutoFit/>
          </a:bodyPr>
          <a:lstStyle/>
          <a:p/>
        </p:txBody>
      </p:sp>
      <p:sp>
        <p:nvSpPr>
          <p:cNvPr id="22" name="object 22"/>
          <p:cNvSpPr txBox="1"/>
          <p:nvPr/>
        </p:nvSpPr>
        <p:spPr>
          <a:xfrm>
            <a:off x="5057394" y="1830451"/>
            <a:ext cx="836294"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危险物品</a:t>
            </a:r>
            <a:endParaRPr sz="1600">
              <a:latin typeface="微软雅黑" panose="020B0503020204020204" charset="-122"/>
              <a:cs typeface="微软雅黑" panose="020B0503020204020204" charset="-122"/>
            </a:endParaRPr>
          </a:p>
        </p:txBody>
      </p:sp>
      <p:sp>
        <p:nvSpPr>
          <p:cNvPr id="23" name="object 23"/>
          <p:cNvSpPr/>
          <p:nvPr/>
        </p:nvSpPr>
        <p:spPr>
          <a:xfrm>
            <a:off x="8395716" y="1117091"/>
            <a:ext cx="734568" cy="647700"/>
          </a:xfrm>
          <a:prstGeom prst="rect">
            <a:avLst/>
          </a:prstGeom>
          <a:blipFill>
            <a:blip r:embed="rId5" cstate="print"/>
            <a:stretch>
              <a:fillRect/>
            </a:stretch>
          </a:blipFill>
        </p:spPr>
        <p:txBody>
          <a:bodyPr wrap="square" lIns="0" tIns="0" rIns="0" bIns="0" rtlCol="0">
            <a:spAutoFit/>
          </a:bodyPr>
          <a:lstStyle/>
          <a:p/>
        </p:txBody>
      </p:sp>
      <p:sp>
        <p:nvSpPr>
          <p:cNvPr id="24" name="object 24"/>
          <p:cNvSpPr/>
          <p:nvPr/>
        </p:nvSpPr>
        <p:spPr>
          <a:xfrm>
            <a:off x="6731507" y="821436"/>
            <a:ext cx="1080516" cy="1078991"/>
          </a:xfrm>
          <a:prstGeom prst="rect">
            <a:avLst/>
          </a:prstGeom>
          <a:blipFill>
            <a:blip r:embed="rId6" cstate="print"/>
            <a:stretch>
              <a:fillRect/>
            </a:stretch>
          </a:blipFill>
        </p:spPr>
        <p:txBody>
          <a:bodyPr wrap="square" lIns="0" tIns="0" rIns="0" bIns="0" rtlCol="0">
            <a:spAutoFit/>
          </a:bodyPr>
          <a:lstStyle/>
          <a:p/>
        </p:txBody>
      </p:sp>
      <p:sp>
        <p:nvSpPr>
          <p:cNvPr id="25" name="object 25"/>
          <p:cNvSpPr txBox="1"/>
          <p:nvPr/>
        </p:nvSpPr>
        <p:spPr>
          <a:xfrm>
            <a:off x="6943725" y="1885569"/>
            <a:ext cx="836294" cy="500380"/>
          </a:xfrm>
          <a:prstGeom prst="rect">
            <a:avLst/>
          </a:prstGeom>
        </p:spPr>
        <p:txBody>
          <a:bodyPr vert="horz" wrap="square" lIns="0" tIns="0" rIns="0" bIns="0" rtlCol="0">
            <a:spAutoFit/>
          </a:bodyPr>
          <a:lstStyle/>
          <a:p>
            <a:pPr marL="12700">
              <a:lnSpc>
                <a:spcPct val="100000"/>
              </a:lnSpc>
            </a:pPr>
            <a:r>
              <a:rPr sz="1600" b="1" spc="-25" dirty="0">
                <a:solidFill>
                  <a:srgbClr val="585858"/>
                </a:solidFill>
                <a:latin typeface="微软雅黑" panose="020B0503020204020204" charset="-122"/>
                <a:cs typeface="微软雅黑" panose="020B0503020204020204" charset="-122"/>
              </a:rPr>
              <a:t>安全生产</a:t>
            </a:r>
            <a:endParaRPr sz="1600">
              <a:latin typeface="微软雅黑" panose="020B0503020204020204" charset="-122"/>
              <a:cs typeface="微软雅黑" panose="020B0503020204020204" charset="-122"/>
            </a:endParaRPr>
          </a:p>
          <a:p>
            <a:pPr marL="12700">
              <a:lnSpc>
                <a:spcPct val="100000"/>
              </a:lnSpc>
            </a:pPr>
            <a:r>
              <a:rPr sz="1600" b="1" spc="-20" dirty="0">
                <a:solidFill>
                  <a:srgbClr val="585858"/>
                </a:solidFill>
                <a:latin typeface="微软雅黑" panose="020B0503020204020204" charset="-122"/>
                <a:cs typeface="微软雅黑" panose="020B0503020204020204" charset="-122"/>
              </a:rPr>
              <a:t>管理机构</a:t>
            </a:r>
            <a:endParaRPr sz="1600">
              <a:latin typeface="微软雅黑" panose="020B0503020204020204" charset="-122"/>
              <a:cs typeface="微软雅黑" panose="020B0503020204020204" charset="-122"/>
            </a:endParaRPr>
          </a:p>
        </p:txBody>
      </p:sp>
      <p:sp>
        <p:nvSpPr>
          <p:cNvPr id="26" name="object 26"/>
          <p:cNvSpPr txBox="1"/>
          <p:nvPr/>
        </p:nvSpPr>
        <p:spPr>
          <a:xfrm>
            <a:off x="8262366" y="1885569"/>
            <a:ext cx="1038860" cy="500380"/>
          </a:xfrm>
          <a:prstGeom prst="rect">
            <a:avLst/>
          </a:prstGeom>
        </p:spPr>
        <p:txBody>
          <a:bodyPr vert="horz" wrap="square" lIns="0" tIns="0" rIns="0" bIns="0" rtlCol="0">
            <a:spAutoFit/>
          </a:bodyPr>
          <a:lstStyle/>
          <a:p>
            <a:pPr marL="12700">
              <a:lnSpc>
                <a:spcPct val="100000"/>
              </a:lnSpc>
            </a:pPr>
            <a:r>
              <a:rPr sz="1600" b="1" spc="-25" dirty="0">
                <a:solidFill>
                  <a:srgbClr val="585858"/>
                </a:solidFill>
                <a:latin typeface="微软雅黑" panose="020B0503020204020204" charset="-122"/>
                <a:cs typeface="微软雅黑" panose="020B0503020204020204" charset="-122"/>
              </a:rPr>
              <a:t>专职安全生</a:t>
            </a:r>
            <a:endParaRPr sz="1600">
              <a:latin typeface="微软雅黑" panose="020B0503020204020204" charset="-122"/>
              <a:cs typeface="微软雅黑" panose="020B0503020204020204" charset="-122"/>
            </a:endParaRPr>
          </a:p>
          <a:p>
            <a:pPr marL="12700">
              <a:lnSpc>
                <a:spcPct val="100000"/>
              </a:lnSpc>
            </a:pPr>
            <a:r>
              <a:rPr sz="1600" b="1" spc="-20" dirty="0">
                <a:solidFill>
                  <a:srgbClr val="585858"/>
                </a:solidFill>
                <a:latin typeface="微软雅黑" panose="020B0503020204020204" charset="-122"/>
                <a:cs typeface="微软雅黑" panose="020B0503020204020204" charset="-122"/>
              </a:rPr>
              <a:t>产管理人员</a:t>
            </a:r>
            <a:endParaRPr sz="1600">
              <a:latin typeface="微软雅黑" panose="020B0503020204020204" charset="-122"/>
              <a:cs typeface="微软雅黑" panose="020B0503020204020204" charset="-122"/>
            </a:endParaRPr>
          </a:p>
        </p:txBody>
      </p:sp>
      <p:sp>
        <p:nvSpPr>
          <p:cNvPr id="27" name="object 27"/>
          <p:cNvSpPr txBox="1"/>
          <p:nvPr/>
        </p:nvSpPr>
        <p:spPr>
          <a:xfrm>
            <a:off x="7904480" y="1329816"/>
            <a:ext cx="330200" cy="378460"/>
          </a:xfrm>
          <a:prstGeom prst="rect">
            <a:avLst/>
          </a:prstGeom>
        </p:spPr>
        <p:txBody>
          <a:bodyPr vert="horz" wrap="square" lIns="0" tIns="0" rIns="0" bIns="0" rtlCol="0">
            <a:spAutoFit/>
          </a:bodyPr>
          <a:lstStyle/>
          <a:p>
            <a:pPr marL="12700">
              <a:lnSpc>
                <a:spcPct val="100000"/>
              </a:lnSpc>
            </a:pPr>
            <a:r>
              <a:rPr sz="2400" b="1" dirty="0">
                <a:solidFill>
                  <a:srgbClr val="CC6600"/>
                </a:solidFill>
                <a:latin typeface="微软雅黑" panose="020B0503020204020204" charset="-122"/>
                <a:cs typeface="微软雅黑" panose="020B0503020204020204" charset="-122"/>
              </a:rPr>
              <a:t>或</a:t>
            </a:r>
            <a:endParaRPr sz="2400">
              <a:latin typeface="微软雅黑" panose="020B0503020204020204" charset="-122"/>
              <a:cs typeface="微软雅黑" panose="020B0503020204020204" charset="-122"/>
            </a:endParaRPr>
          </a:p>
        </p:txBody>
      </p:sp>
      <p:sp>
        <p:nvSpPr>
          <p:cNvPr id="28" name="object 28"/>
          <p:cNvSpPr/>
          <p:nvPr/>
        </p:nvSpPr>
        <p:spPr>
          <a:xfrm>
            <a:off x="8410956" y="3064764"/>
            <a:ext cx="734568" cy="649224"/>
          </a:xfrm>
          <a:prstGeom prst="rect">
            <a:avLst/>
          </a:prstGeom>
          <a:blipFill>
            <a:blip r:embed="rId5" cstate="print"/>
            <a:stretch>
              <a:fillRect/>
            </a:stretch>
          </a:blipFill>
        </p:spPr>
        <p:txBody>
          <a:bodyPr wrap="square" lIns="0" tIns="0" rIns="0" bIns="0" rtlCol="0">
            <a:spAutoFit/>
          </a:bodyPr>
          <a:lstStyle/>
          <a:p/>
        </p:txBody>
      </p:sp>
      <p:sp>
        <p:nvSpPr>
          <p:cNvPr id="29" name="object 29"/>
          <p:cNvSpPr/>
          <p:nvPr/>
        </p:nvSpPr>
        <p:spPr>
          <a:xfrm>
            <a:off x="6746747" y="2770632"/>
            <a:ext cx="1080516" cy="1078991"/>
          </a:xfrm>
          <a:prstGeom prst="rect">
            <a:avLst/>
          </a:prstGeom>
          <a:blipFill>
            <a:blip r:embed="rId6" cstate="print"/>
            <a:stretch>
              <a:fillRect/>
            </a:stretch>
          </a:blipFill>
        </p:spPr>
        <p:txBody>
          <a:bodyPr wrap="square" lIns="0" tIns="0" rIns="0" bIns="0" rtlCol="0">
            <a:spAutoFit/>
          </a:bodyPr>
          <a:lstStyle/>
          <a:p/>
        </p:txBody>
      </p:sp>
      <p:sp>
        <p:nvSpPr>
          <p:cNvPr id="30" name="object 30"/>
          <p:cNvSpPr txBox="1"/>
          <p:nvPr/>
        </p:nvSpPr>
        <p:spPr>
          <a:xfrm>
            <a:off x="6959345" y="3835145"/>
            <a:ext cx="836294" cy="500380"/>
          </a:xfrm>
          <a:prstGeom prst="rect">
            <a:avLst/>
          </a:prstGeom>
        </p:spPr>
        <p:txBody>
          <a:bodyPr vert="horz" wrap="square" lIns="0" tIns="0" rIns="0" bIns="0" rtlCol="0">
            <a:spAutoFit/>
          </a:bodyPr>
          <a:lstStyle/>
          <a:p>
            <a:pPr marL="12700" marR="6350">
              <a:lnSpc>
                <a:spcPct val="100000"/>
              </a:lnSpc>
            </a:pPr>
            <a:r>
              <a:rPr sz="1600" b="1" spc="-15" dirty="0">
                <a:solidFill>
                  <a:srgbClr val="585858"/>
                </a:solidFill>
                <a:latin typeface="微软雅黑" panose="020B0503020204020204" charset="-122"/>
                <a:cs typeface="微软雅黑" panose="020B0503020204020204" charset="-122"/>
              </a:rPr>
              <a:t>安全生产 管理机构</a:t>
            </a:r>
            <a:endParaRPr sz="1600">
              <a:latin typeface="微软雅黑" panose="020B0503020204020204" charset="-122"/>
              <a:cs typeface="微软雅黑" panose="020B0503020204020204" charset="-122"/>
            </a:endParaRPr>
          </a:p>
        </p:txBody>
      </p:sp>
      <p:sp>
        <p:nvSpPr>
          <p:cNvPr id="31" name="object 31"/>
          <p:cNvSpPr txBox="1"/>
          <p:nvPr/>
        </p:nvSpPr>
        <p:spPr>
          <a:xfrm>
            <a:off x="8277606" y="3835145"/>
            <a:ext cx="1038860" cy="500380"/>
          </a:xfrm>
          <a:prstGeom prst="rect">
            <a:avLst/>
          </a:prstGeom>
        </p:spPr>
        <p:txBody>
          <a:bodyPr vert="horz" wrap="square" lIns="0" tIns="0" rIns="0" bIns="0" rtlCol="0">
            <a:spAutoFit/>
          </a:bodyPr>
          <a:lstStyle/>
          <a:p>
            <a:pPr marL="12700" marR="6350">
              <a:lnSpc>
                <a:spcPct val="100000"/>
              </a:lnSpc>
            </a:pPr>
            <a:r>
              <a:rPr sz="1600" b="1" spc="-15" dirty="0">
                <a:solidFill>
                  <a:srgbClr val="585858"/>
                </a:solidFill>
                <a:latin typeface="微软雅黑" panose="020B0503020204020204" charset="-122"/>
                <a:cs typeface="微软雅黑" panose="020B0503020204020204" charset="-122"/>
              </a:rPr>
              <a:t>专职安全生 产管理人员</a:t>
            </a:r>
            <a:endParaRPr sz="1600">
              <a:latin typeface="微软雅黑" panose="020B0503020204020204" charset="-122"/>
              <a:cs typeface="微软雅黑" panose="020B0503020204020204" charset="-122"/>
            </a:endParaRPr>
          </a:p>
        </p:txBody>
      </p:sp>
      <p:sp>
        <p:nvSpPr>
          <p:cNvPr id="32" name="object 32"/>
          <p:cNvSpPr txBox="1"/>
          <p:nvPr/>
        </p:nvSpPr>
        <p:spPr>
          <a:xfrm>
            <a:off x="7919973" y="3279013"/>
            <a:ext cx="330200" cy="378460"/>
          </a:xfrm>
          <a:prstGeom prst="rect">
            <a:avLst/>
          </a:prstGeom>
        </p:spPr>
        <p:txBody>
          <a:bodyPr vert="horz" wrap="square" lIns="0" tIns="0" rIns="0" bIns="0" rtlCol="0">
            <a:spAutoFit/>
          </a:bodyPr>
          <a:lstStyle/>
          <a:p>
            <a:pPr marL="12700">
              <a:lnSpc>
                <a:spcPct val="100000"/>
              </a:lnSpc>
            </a:pPr>
            <a:r>
              <a:rPr sz="2400" b="1" dirty="0">
                <a:solidFill>
                  <a:srgbClr val="CC6600"/>
                </a:solidFill>
                <a:latin typeface="微软雅黑" panose="020B0503020204020204" charset="-122"/>
                <a:cs typeface="微软雅黑" panose="020B0503020204020204" charset="-122"/>
              </a:rPr>
              <a:t>或</a:t>
            </a:r>
            <a:endParaRPr sz="2400">
              <a:latin typeface="微软雅黑" panose="020B0503020204020204" charset="-122"/>
              <a:cs typeface="微软雅黑" panose="020B0503020204020204" charset="-122"/>
            </a:endParaRPr>
          </a:p>
        </p:txBody>
      </p:sp>
      <p:sp>
        <p:nvSpPr>
          <p:cNvPr id="33" name="object 33"/>
          <p:cNvSpPr/>
          <p:nvPr/>
        </p:nvSpPr>
        <p:spPr>
          <a:xfrm>
            <a:off x="2706623" y="3064764"/>
            <a:ext cx="672084" cy="1008888"/>
          </a:xfrm>
          <a:prstGeom prst="rect">
            <a:avLst/>
          </a:prstGeom>
          <a:blipFill>
            <a:blip r:embed="rId7" cstate="print"/>
            <a:stretch>
              <a:fillRect/>
            </a:stretch>
          </a:blipFill>
        </p:spPr>
        <p:txBody>
          <a:bodyPr wrap="square" lIns="0" tIns="0" rIns="0" bIns="0" rtlCol="0">
            <a:spAutoFit/>
          </a:bodyPr>
          <a:lstStyle/>
          <a:p/>
        </p:txBody>
      </p:sp>
      <p:sp>
        <p:nvSpPr>
          <p:cNvPr id="34" name="object 34"/>
          <p:cNvSpPr/>
          <p:nvPr/>
        </p:nvSpPr>
        <p:spPr>
          <a:xfrm>
            <a:off x="3400044" y="3064764"/>
            <a:ext cx="672084" cy="1008888"/>
          </a:xfrm>
          <a:prstGeom prst="rect">
            <a:avLst/>
          </a:prstGeom>
          <a:blipFill>
            <a:blip r:embed="rId8" cstate="print"/>
            <a:stretch>
              <a:fillRect/>
            </a:stretch>
          </a:blipFill>
        </p:spPr>
        <p:txBody>
          <a:bodyPr wrap="square" lIns="0" tIns="0" rIns="0" bIns="0" rtlCol="0">
            <a:spAutoFit/>
          </a:bodyPr>
          <a:lstStyle/>
          <a:p/>
        </p:txBody>
      </p:sp>
      <p:sp>
        <p:nvSpPr>
          <p:cNvPr id="35" name="object 35"/>
          <p:cNvSpPr txBox="1"/>
          <p:nvPr/>
        </p:nvSpPr>
        <p:spPr>
          <a:xfrm>
            <a:off x="4185030" y="3256026"/>
            <a:ext cx="1938020" cy="438784"/>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从业人员</a:t>
            </a:r>
            <a:r>
              <a:rPr sz="1800" b="1" spc="5" dirty="0">
                <a:solidFill>
                  <a:srgbClr val="585858"/>
                </a:solidFill>
                <a:latin typeface="微软雅黑" panose="020B0503020204020204" charset="-122"/>
                <a:cs typeface="微软雅黑" panose="020B0503020204020204" charset="-122"/>
              </a:rPr>
              <a:t> </a:t>
            </a:r>
            <a:r>
              <a:rPr sz="2800" b="1" spc="-20" dirty="0">
                <a:solidFill>
                  <a:srgbClr val="CC6600"/>
                </a:solidFill>
                <a:latin typeface="微软雅黑" panose="020B0503020204020204" charset="-122"/>
                <a:cs typeface="微软雅黑" panose="020B0503020204020204" charset="-122"/>
              </a:rPr>
              <a:t>100+</a:t>
            </a:r>
            <a:endParaRPr sz="2800">
              <a:latin typeface="微软雅黑" panose="020B0503020204020204" charset="-122"/>
              <a:cs typeface="微软雅黑" panose="020B0503020204020204" charset="-122"/>
            </a:endParaRPr>
          </a:p>
        </p:txBody>
      </p:sp>
      <p:sp>
        <p:nvSpPr>
          <p:cNvPr id="36" name="object 36"/>
          <p:cNvSpPr/>
          <p:nvPr/>
        </p:nvSpPr>
        <p:spPr>
          <a:xfrm>
            <a:off x="8410956" y="5079491"/>
            <a:ext cx="734568" cy="649223"/>
          </a:xfrm>
          <a:prstGeom prst="rect">
            <a:avLst/>
          </a:prstGeom>
          <a:blipFill>
            <a:blip r:embed="rId9" cstate="print"/>
            <a:stretch>
              <a:fillRect/>
            </a:stretch>
          </a:blipFill>
        </p:spPr>
        <p:txBody>
          <a:bodyPr wrap="square" lIns="0" tIns="0" rIns="0" bIns="0" rtlCol="0">
            <a:spAutoFit/>
          </a:bodyPr>
          <a:lstStyle/>
          <a:p/>
        </p:txBody>
      </p:sp>
      <p:sp>
        <p:nvSpPr>
          <p:cNvPr id="37" name="object 37"/>
          <p:cNvSpPr txBox="1"/>
          <p:nvPr/>
        </p:nvSpPr>
        <p:spPr>
          <a:xfrm>
            <a:off x="6851395" y="5849823"/>
            <a:ext cx="1038860" cy="500380"/>
          </a:xfrm>
          <a:prstGeom prst="rect">
            <a:avLst/>
          </a:prstGeom>
        </p:spPr>
        <p:txBody>
          <a:bodyPr vert="horz" wrap="square" lIns="0" tIns="0" rIns="0" bIns="0" rtlCol="0">
            <a:spAutoFit/>
          </a:bodyPr>
          <a:lstStyle/>
          <a:p>
            <a:pPr marL="12700">
              <a:lnSpc>
                <a:spcPct val="100000"/>
              </a:lnSpc>
            </a:pPr>
            <a:r>
              <a:rPr sz="1600" b="1" spc="-25" dirty="0">
                <a:solidFill>
                  <a:srgbClr val="585858"/>
                </a:solidFill>
                <a:latin typeface="微软雅黑" panose="020B0503020204020204" charset="-122"/>
                <a:cs typeface="微软雅黑" panose="020B0503020204020204" charset="-122"/>
              </a:rPr>
              <a:t>专职安全生</a:t>
            </a:r>
            <a:endParaRPr sz="1600">
              <a:latin typeface="微软雅黑" panose="020B0503020204020204" charset="-122"/>
              <a:cs typeface="微软雅黑" panose="020B0503020204020204" charset="-122"/>
            </a:endParaRPr>
          </a:p>
          <a:p>
            <a:pPr marL="12700">
              <a:lnSpc>
                <a:spcPct val="100000"/>
              </a:lnSpc>
            </a:pPr>
            <a:r>
              <a:rPr sz="1600" b="1" spc="-20" dirty="0">
                <a:solidFill>
                  <a:srgbClr val="585858"/>
                </a:solidFill>
                <a:latin typeface="微软雅黑" panose="020B0503020204020204" charset="-122"/>
                <a:cs typeface="微软雅黑" panose="020B0503020204020204" charset="-122"/>
              </a:rPr>
              <a:t>产管理人员</a:t>
            </a:r>
            <a:endParaRPr sz="1600">
              <a:latin typeface="微软雅黑" panose="020B0503020204020204" charset="-122"/>
              <a:cs typeface="微软雅黑" panose="020B0503020204020204" charset="-122"/>
            </a:endParaRPr>
          </a:p>
        </p:txBody>
      </p:sp>
      <p:sp>
        <p:nvSpPr>
          <p:cNvPr id="38" name="object 38"/>
          <p:cNvSpPr txBox="1"/>
          <p:nvPr/>
        </p:nvSpPr>
        <p:spPr>
          <a:xfrm>
            <a:off x="8277606" y="5849823"/>
            <a:ext cx="1038860" cy="500380"/>
          </a:xfrm>
          <a:prstGeom prst="rect">
            <a:avLst/>
          </a:prstGeom>
        </p:spPr>
        <p:txBody>
          <a:bodyPr vert="horz" wrap="square" lIns="0" tIns="0" rIns="0" bIns="0" rtlCol="0">
            <a:spAutoFit/>
          </a:bodyPr>
          <a:lstStyle/>
          <a:p>
            <a:pPr marL="12700">
              <a:lnSpc>
                <a:spcPct val="100000"/>
              </a:lnSpc>
            </a:pPr>
            <a:r>
              <a:rPr sz="1600" b="1" spc="-25" dirty="0">
                <a:solidFill>
                  <a:srgbClr val="585858"/>
                </a:solidFill>
                <a:latin typeface="微软雅黑" panose="020B0503020204020204" charset="-122"/>
                <a:cs typeface="微软雅黑" panose="020B0503020204020204" charset="-122"/>
              </a:rPr>
              <a:t>兼职安全生</a:t>
            </a:r>
            <a:endParaRPr sz="1600">
              <a:latin typeface="微软雅黑" panose="020B0503020204020204" charset="-122"/>
              <a:cs typeface="微软雅黑" panose="020B0503020204020204" charset="-122"/>
            </a:endParaRPr>
          </a:p>
          <a:p>
            <a:pPr marL="12700">
              <a:lnSpc>
                <a:spcPct val="100000"/>
              </a:lnSpc>
            </a:pPr>
            <a:r>
              <a:rPr sz="1600" b="1" spc="-20" dirty="0">
                <a:solidFill>
                  <a:srgbClr val="585858"/>
                </a:solidFill>
                <a:latin typeface="微软雅黑" panose="020B0503020204020204" charset="-122"/>
                <a:cs typeface="微软雅黑" panose="020B0503020204020204" charset="-122"/>
              </a:rPr>
              <a:t>产管理人员</a:t>
            </a:r>
            <a:endParaRPr sz="1600">
              <a:latin typeface="微软雅黑" panose="020B0503020204020204" charset="-122"/>
              <a:cs typeface="微软雅黑" panose="020B0503020204020204" charset="-122"/>
            </a:endParaRPr>
          </a:p>
        </p:txBody>
      </p:sp>
      <p:sp>
        <p:nvSpPr>
          <p:cNvPr id="39" name="object 39"/>
          <p:cNvSpPr txBox="1"/>
          <p:nvPr/>
        </p:nvSpPr>
        <p:spPr>
          <a:xfrm>
            <a:off x="7919973" y="5294071"/>
            <a:ext cx="330200" cy="378460"/>
          </a:xfrm>
          <a:prstGeom prst="rect">
            <a:avLst/>
          </a:prstGeom>
        </p:spPr>
        <p:txBody>
          <a:bodyPr vert="horz" wrap="square" lIns="0" tIns="0" rIns="0" bIns="0" rtlCol="0">
            <a:spAutoFit/>
          </a:bodyPr>
          <a:lstStyle/>
          <a:p>
            <a:pPr marL="12700">
              <a:lnSpc>
                <a:spcPct val="100000"/>
              </a:lnSpc>
            </a:pPr>
            <a:r>
              <a:rPr sz="2400" b="1" dirty="0">
                <a:solidFill>
                  <a:srgbClr val="CC6600"/>
                </a:solidFill>
                <a:latin typeface="微软雅黑" panose="020B0503020204020204" charset="-122"/>
                <a:cs typeface="微软雅黑" panose="020B0503020204020204" charset="-122"/>
              </a:rPr>
              <a:t>或</a:t>
            </a:r>
            <a:endParaRPr sz="2400">
              <a:latin typeface="微软雅黑" panose="020B0503020204020204" charset="-122"/>
              <a:cs typeface="微软雅黑" panose="020B0503020204020204" charset="-122"/>
            </a:endParaRPr>
          </a:p>
        </p:txBody>
      </p:sp>
      <p:sp>
        <p:nvSpPr>
          <p:cNvPr id="40" name="object 40"/>
          <p:cNvSpPr/>
          <p:nvPr/>
        </p:nvSpPr>
        <p:spPr>
          <a:xfrm>
            <a:off x="2706623" y="5079491"/>
            <a:ext cx="672084" cy="1007363"/>
          </a:xfrm>
          <a:prstGeom prst="rect">
            <a:avLst/>
          </a:prstGeom>
          <a:blipFill>
            <a:blip r:embed="rId7" cstate="print"/>
            <a:stretch>
              <a:fillRect/>
            </a:stretch>
          </a:blipFill>
        </p:spPr>
        <p:txBody>
          <a:bodyPr wrap="square" lIns="0" tIns="0" rIns="0" bIns="0" rtlCol="0">
            <a:spAutoFit/>
          </a:bodyPr>
          <a:lstStyle/>
          <a:p/>
        </p:txBody>
      </p:sp>
      <p:sp>
        <p:nvSpPr>
          <p:cNvPr id="41" name="object 41"/>
          <p:cNvSpPr txBox="1"/>
          <p:nvPr/>
        </p:nvSpPr>
        <p:spPr>
          <a:xfrm>
            <a:off x="4185030" y="5270703"/>
            <a:ext cx="1822450" cy="438784"/>
          </a:xfrm>
          <a:prstGeom prst="rect">
            <a:avLst/>
          </a:prstGeom>
        </p:spPr>
        <p:txBody>
          <a:bodyPr vert="horz" wrap="square" lIns="0" tIns="0" rIns="0" bIns="0" rtlCol="0">
            <a:spAutoFit/>
          </a:bodyPr>
          <a:lstStyle/>
          <a:p>
            <a:pPr marL="12700">
              <a:lnSpc>
                <a:spcPct val="100000"/>
              </a:lnSpc>
            </a:pPr>
            <a:r>
              <a:rPr sz="1800" b="1" spc="-5" dirty="0">
                <a:solidFill>
                  <a:srgbClr val="585858"/>
                </a:solidFill>
                <a:latin typeface="微软雅黑" panose="020B0503020204020204" charset="-122"/>
                <a:cs typeface="微软雅黑" panose="020B0503020204020204" charset="-122"/>
              </a:rPr>
              <a:t>从业人</a:t>
            </a:r>
            <a:r>
              <a:rPr sz="1800" b="1" spc="0" dirty="0">
                <a:solidFill>
                  <a:srgbClr val="585858"/>
                </a:solidFill>
                <a:latin typeface="微软雅黑" panose="020B0503020204020204" charset="-122"/>
                <a:cs typeface="微软雅黑" panose="020B0503020204020204" charset="-122"/>
              </a:rPr>
              <a:t>员 </a:t>
            </a:r>
            <a:r>
              <a:rPr sz="2800" b="1" spc="-20" dirty="0">
                <a:solidFill>
                  <a:srgbClr val="CC6600"/>
                </a:solidFill>
                <a:latin typeface="微软雅黑" panose="020B0503020204020204" charset="-122"/>
                <a:cs typeface="微软雅黑" panose="020B0503020204020204" charset="-122"/>
              </a:rPr>
              <a:t>100-</a:t>
            </a:r>
            <a:endParaRPr sz="2800">
              <a:latin typeface="微软雅黑" panose="020B0503020204020204" charset="-122"/>
              <a:cs typeface="微软雅黑" panose="020B0503020204020204" charset="-122"/>
            </a:endParaRPr>
          </a:p>
        </p:txBody>
      </p:sp>
      <p:sp>
        <p:nvSpPr>
          <p:cNvPr id="42" name="object 42"/>
          <p:cNvSpPr/>
          <p:nvPr/>
        </p:nvSpPr>
        <p:spPr>
          <a:xfrm>
            <a:off x="362711" y="2947416"/>
            <a:ext cx="1863852" cy="1865375"/>
          </a:xfrm>
          <a:prstGeom prst="rect">
            <a:avLst/>
          </a:prstGeom>
          <a:blipFill>
            <a:blip r:embed="rId10" cstate="print"/>
            <a:stretch>
              <a:fillRect/>
            </a:stretch>
          </a:blipFill>
        </p:spPr>
        <p:txBody>
          <a:bodyPr wrap="square" lIns="0" tIns="0" rIns="0" bIns="0" rtlCol="0">
            <a:spAutoFit/>
          </a:bodyPr>
          <a:lstStyle/>
          <a:p/>
        </p:txBody>
      </p:sp>
      <p:sp>
        <p:nvSpPr>
          <p:cNvPr id="43" name="object 43"/>
          <p:cNvSpPr txBox="1"/>
          <p:nvPr/>
        </p:nvSpPr>
        <p:spPr>
          <a:xfrm>
            <a:off x="312826" y="4932933"/>
            <a:ext cx="2159000" cy="287020"/>
          </a:xfrm>
          <a:prstGeom prst="rect">
            <a:avLst/>
          </a:prstGeom>
        </p:spPr>
        <p:txBody>
          <a:bodyPr vert="horz" wrap="square" lIns="0" tIns="0" rIns="0" bIns="0" rtlCol="0">
            <a:spAutoFit/>
          </a:bodyPr>
          <a:lstStyle/>
          <a:p>
            <a:pPr marL="12700">
              <a:lnSpc>
                <a:spcPct val="100000"/>
              </a:lnSpc>
            </a:pPr>
            <a:r>
              <a:rPr sz="1800" b="1" spc="300" dirty="0">
                <a:solidFill>
                  <a:srgbClr val="FFFFFF"/>
                </a:solidFill>
                <a:latin typeface="微软雅黑" panose="020B0503020204020204" charset="-122"/>
                <a:cs typeface="微软雅黑" panose="020B0503020204020204" charset="-122"/>
              </a:rPr>
              <a:t>其他生产经营单</a:t>
            </a:r>
            <a:r>
              <a:rPr sz="1800" b="1" spc="0" dirty="0">
                <a:solidFill>
                  <a:srgbClr val="FFFFFF"/>
                </a:solidFill>
                <a:latin typeface="微软雅黑" panose="020B0503020204020204" charset="-122"/>
                <a:cs typeface="微软雅黑" panose="020B0503020204020204" charset="-122"/>
              </a:rPr>
              <a:t>位</a:t>
            </a:r>
            <a:r>
              <a:rPr sz="1800" b="1" spc="-240" dirty="0">
                <a:solidFill>
                  <a:srgbClr val="FFFFFF"/>
                </a:solidFill>
                <a:latin typeface="微软雅黑" panose="020B0503020204020204" charset="-122"/>
                <a:cs typeface="微软雅黑" panose="020B0503020204020204" charset="-122"/>
              </a:rPr>
              <a:t> </a:t>
            </a:r>
            <a:endParaRPr sz="1800">
              <a:latin typeface="微软雅黑" panose="020B0503020204020204" charset="-122"/>
              <a:cs typeface="微软雅黑" panose="020B0503020204020204" charset="-122"/>
            </a:endParaRPr>
          </a:p>
        </p:txBody>
      </p:sp>
      <p:sp>
        <p:nvSpPr>
          <p:cNvPr id="44" name="object 44"/>
          <p:cNvSpPr txBox="1"/>
          <p:nvPr/>
        </p:nvSpPr>
        <p:spPr>
          <a:xfrm>
            <a:off x="6269228" y="1238377"/>
            <a:ext cx="254635" cy="698500"/>
          </a:xfrm>
          <a:prstGeom prst="rect">
            <a:avLst/>
          </a:prstGeom>
        </p:spPr>
        <p:txBody>
          <a:bodyPr vert="horz" wrap="square" lIns="0" tIns="0" rIns="0" bIns="0" rtlCol="0">
            <a:spAutoFit/>
          </a:bodyPr>
          <a:lstStyle/>
          <a:p>
            <a:pPr marL="12700">
              <a:lnSpc>
                <a:spcPct val="100000"/>
              </a:lnSpc>
            </a:pPr>
            <a:r>
              <a:rPr sz="1800" b="1" dirty="0">
                <a:solidFill>
                  <a:srgbClr val="CC6600"/>
                </a:solidFill>
                <a:latin typeface="微软雅黑" panose="020B0503020204020204" charset="-122"/>
                <a:cs typeface="微软雅黑" panose="020B0503020204020204" charset="-122"/>
              </a:rPr>
              <a:t>设</a:t>
            </a:r>
            <a:endParaRPr sz="1800">
              <a:latin typeface="微软雅黑" panose="020B0503020204020204" charset="-122"/>
              <a:cs typeface="微软雅黑" panose="020B0503020204020204" charset="-122"/>
            </a:endParaRPr>
          </a:p>
          <a:p>
            <a:pPr marL="12700">
              <a:lnSpc>
                <a:spcPct val="100000"/>
              </a:lnSpc>
              <a:spcBef>
                <a:spcPts val="1080"/>
              </a:spcBef>
            </a:pPr>
            <a:r>
              <a:rPr sz="1800" b="1" dirty="0">
                <a:solidFill>
                  <a:srgbClr val="CC6600"/>
                </a:solidFill>
                <a:latin typeface="微软雅黑" panose="020B0503020204020204" charset="-122"/>
                <a:cs typeface="微软雅黑" panose="020B0503020204020204" charset="-122"/>
              </a:rPr>
              <a:t>置</a:t>
            </a:r>
            <a:endParaRPr sz="1800">
              <a:latin typeface="微软雅黑" panose="020B0503020204020204" charset="-122"/>
              <a:cs typeface="微软雅黑" panose="020B0503020204020204" charset="-122"/>
            </a:endParaRPr>
          </a:p>
        </p:txBody>
      </p:sp>
      <p:sp>
        <p:nvSpPr>
          <p:cNvPr id="45" name="object 45"/>
          <p:cNvSpPr txBox="1"/>
          <p:nvPr/>
        </p:nvSpPr>
        <p:spPr>
          <a:xfrm>
            <a:off x="6269228" y="3223005"/>
            <a:ext cx="254635" cy="698500"/>
          </a:xfrm>
          <a:prstGeom prst="rect">
            <a:avLst/>
          </a:prstGeom>
        </p:spPr>
        <p:txBody>
          <a:bodyPr vert="horz" wrap="square" lIns="0" tIns="0" rIns="0" bIns="0" rtlCol="0">
            <a:spAutoFit/>
          </a:bodyPr>
          <a:lstStyle/>
          <a:p>
            <a:pPr marL="12700">
              <a:lnSpc>
                <a:spcPct val="100000"/>
              </a:lnSpc>
            </a:pPr>
            <a:r>
              <a:rPr sz="1800" b="1" dirty="0">
                <a:solidFill>
                  <a:srgbClr val="CC6600"/>
                </a:solidFill>
                <a:latin typeface="微软雅黑" panose="020B0503020204020204" charset="-122"/>
                <a:cs typeface="微软雅黑" panose="020B0503020204020204" charset="-122"/>
              </a:rPr>
              <a:t>设</a:t>
            </a:r>
            <a:endParaRPr sz="1800">
              <a:latin typeface="微软雅黑" panose="020B0503020204020204" charset="-122"/>
              <a:cs typeface="微软雅黑" panose="020B0503020204020204" charset="-122"/>
            </a:endParaRPr>
          </a:p>
          <a:p>
            <a:pPr marL="12700">
              <a:lnSpc>
                <a:spcPct val="100000"/>
              </a:lnSpc>
              <a:spcBef>
                <a:spcPts val="1080"/>
              </a:spcBef>
            </a:pPr>
            <a:r>
              <a:rPr sz="1800" b="1" dirty="0">
                <a:solidFill>
                  <a:srgbClr val="CC6600"/>
                </a:solidFill>
                <a:latin typeface="微软雅黑" panose="020B0503020204020204" charset="-122"/>
                <a:cs typeface="微软雅黑" panose="020B0503020204020204" charset="-122"/>
              </a:rPr>
              <a:t>置</a:t>
            </a:r>
            <a:endParaRPr sz="1800">
              <a:latin typeface="微软雅黑" panose="020B0503020204020204" charset="-122"/>
              <a:cs typeface="微软雅黑" panose="020B0503020204020204" charset="-122"/>
            </a:endParaRPr>
          </a:p>
        </p:txBody>
      </p:sp>
      <p:sp>
        <p:nvSpPr>
          <p:cNvPr id="46" name="object 46"/>
          <p:cNvSpPr txBox="1"/>
          <p:nvPr/>
        </p:nvSpPr>
        <p:spPr>
          <a:xfrm>
            <a:off x="6269228" y="5070073"/>
            <a:ext cx="254000" cy="836294"/>
          </a:xfrm>
          <a:prstGeom prst="rect">
            <a:avLst/>
          </a:prstGeom>
        </p:spPr>
        <p:txBody>
          <a:bodyPr vert="horz" wrap="square" lIns="0" tIns="0" rIns="0" bIns="0" rtlCol="0">
            <a:spAutoFit/>
          </a:bodyPr>
          <a:lstStyle/>
          <a:p>
            <a:pPr marL="12700" marR="6350">
              <a:lnSpc>
                <a:spcPct val="150000"/>
              </a:lnSpc>
            </a:pPr>
            <a:r>
              <a:rPr sz="1800" b="1" dirty="0">
                <a:solidFill>
                  <a:srgbClr val="CC6600"/>
                </a:solidFill>
                <a:latin typeface="微软雅黑" panose="020B0503020204020204" charset="-122"/>
                <a:cs typeface="微软雅黑" panose="020B0503020204020204" charset="-122"/>
              </a:rPr>
              <a:t>设 置</a:t>
            </a:r>
            <a:endParaRPr sz="1800">
              <a:latin typeface="微软雅黑" panose="020B0503020204020204" charset="-122"/>
              <a:cs typeface="微软雅黑" panose="020B0503020204020204" charset="-122"/>
            </a:endParaRPr>
          </a:p>
        </p:txBody>
      </p:sp>
      <p:sp>
        <p:nvSpPr>
          <p:cNvPr id="47" name="object 47"/>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48" name="object 48"/>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21</a:t>
            </a:r>
            <a:endParaRPr sz="2800">
              <a:latin typeface="Calibri" panose="020F0502020204030204"/>
              <a:cs typeface="Calibri" panose="020F0502020204030204"/>
            </a:endParaRPr>
          </a:p>
        </p:txBody>
      </p:sp>
      <p:sp>
        <p:nvSpPr>
          <p:cNvPr id="49" name="object 49"/>
          <p:cNvSpPr/>
          <p:nvPr/>
        </p:nvSpPr>
        <p:spPr>
          <a:xfrm>
            <a:off x="6989064" y="5079491"/>
            <a:ext cx="736092" cy="649223"/>
          </a:xfrm>
          <a:prstGeom prst="rect">
            <a:avLst/>
          </a:prstGeom>
          <a:blipFill>
            <a:blip r:embed="rId5" cstate="print"/>
            <a:stretch>
              <a:fillRect/>
            </a:stretch>
          </a:blipFill>
        </p:spPr>
        <p:txBody>
          <a:bodyPr wrap="square" lIns="0" tIns="0" rIns="0" bIns="0" rtlCol="0">
            <a:spAutoFit/>
          </a:bodyPr>
          <a:lstStyle/>
          <a:p/>
        </p:txBody>
      </p:sp>
      <p:sp>
        <p:nvSpPr>
          <p:cNvPr id="50" name="矩形 49"/>
          <p:cNvSpPr/>
          <p:nvPr/>
        </p:nvSpPr>
        <p:spPr>
          <a:xfrm>
            <a:off x="312826" y="103727"/>
            <a:ext cx="2393797" cy="5232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第二十一条</a:t>
            </a:r>
            <a:r>
              <a:rPr lang="en-US" altLang="zh-CN" sz="2800" dirty="0">
                <a:solidFill>
                  <a:srgbClr val="FF0000"/>
                </a:solidFill>
              </a:rPr>
              <a:t> </a:t>
            </a:r>
            <a:r>
              <a:rPr lang="zh-CN" altLang="en-US" sz="2800" dirty="0">
                <a:solidFill>
                  <a:srgbClr val="FF0000"/>
                </a:solidFill>
              </a:rPr>
              <a:t>：</a:t>
            </a:r>
            <a:endParaRPr lang="zh-CN" altLang="en-US" sz="28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96376" y="2142743"/>
            <a:ext cx="6769608" cy="576072"/>
          </a:xfrm>
          <a:custGeom>
            <a:avLst/>
            <a:gdLst/>
            <a:ahLst/>
            <a:cxnLst/>
            <a:rect l="l" t="t" r="r" b="b"/>
            <a:pathLst>
              <a:path w="6769608" h="576072">
                <a:moveTo>
                  <a:pt x="0" y="576072"/>
                </a:moveTo>
                <a:lnTo>
                  <a:pt x="6769608" y="576072"/>
                </a:lnTo>
                <a:lnTo>
                  <a:pt x="6769608" y="0"/>
                </a:lnTo>
                <a:lnTo>
                  <a:pt x="0" y="0"/>
                </a:lnTo>
                <a:lnTo>
                  <a:pt x="0" y="576072"/>
                </a:lnTo>
                <a:close/>
              </a:path>
            </a:pathLst>
          </a:custGeom>
          <a:solidFill>
            <a:srgbClr val="EC7C30"/>
          </a:solidFill>
        </p:spPr>
        <p:txBody>
          <a:bodyPr wrap="square" lIns="0" tIns="0" rIns="0" bIns="0" rtlCol="0">
            <a:spAutoFit/>
          </a:bodyPr>
          <a:lstStyle/>
          <a:p/>
        </p:txBody>
      </p:sp>
      <p:sp>
        <p:nvSpPr>
          <p:cNvPr id="3" name="object 3"/>
          <p:cNvSpPr/>
          <p:nvPr/>
        </p:nvSpPr>
        <p:spPr>
          <a:xfrm>
            <a:off x="2921344" y="2231135"/>
            <a:ext cx="397760" cy="399288"/>
          </a:xfrm>
          <a:custGeom>
            <a:avLst/>
            <a:gdLst/>
            <a:ahLst/>
            <a:cxn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0"/>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8"/>
                </a:lnTo>
                <a:lnTo>
                  <a:pt x="197484" y="375158"/>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30"/>
                </a:lnTo>
                <a:lnTo>
                  <a:pt x="293734" y="24130"/>
                </a:lnTo>
                <a:lnTo>
                  <a:pt x="290199" y="22134"/>
                </a:lnTo>
                <a:lnTo>
                  <a:pt x="246111" y="5750"/>
                </a:lnTo>
                <a:lnTo>
                  <a:pt x="214118" y="654"/>
                </a:lnTo>
                <a:lnTo>
                  <a:pt x="197484" y="0"/>
                </a:lnTo>
                <a:close/>
              </a:path>
              <a:path w="397760" h="399288">
                <a:moveTo>
                  <a:pt x="293734" y="24130"/>
                </a:moveTo>
                <a:lnTo>
                  <a:pt x="197484" y="24130"/>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8"/>
                </a:lnTo>
                <a:lnTo>
                  <a:pt x="293889" y="375158"/>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30"/>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wrap="square" lIns="0" tIns="0" rIns="0" bIns="0" rtlCol="0">
            <a:spAutoFit/>
          </a:bodyPr>
          <a:lstStyle/>
          <a:p/>
        </p:txBody>
      </p:sp>
      <p:sp>
        <p:nvSpPr>
          <p:cNvPr id="4" name="object 4"/>
          <p:cNvSpPr/>
          <p:nvPr/>
        </p:nvSpPr>
        <p:spPr>
          <a:xfrm>
            <a:off x="2796376" y="2718816"/>
            <a:ext cx="6769608" cy="576072"/>
          </a:xfrm>
          <a:custGeom>
            <a:avLst/>
            <a:gdLst/>
            <a:ahLst/>
            <a:cxnLst/>
            <a:rect l="l" t="t" r="r" b="b"/>
            <a:pathLst>
              <a:path w="6769608" h="576072">
                <a:moveTo>
                  <a:pt x="0" y="576072"/>
                </a:moveTo>
                <a:lnTo>
                  <a:pt x="6769608" y="576072"/>
                </a:lnTo>
                <a:lnTo>
                  <a:pt x="6769608" y="0"/>
                </a:lnTo>
                <a:lnTo>
                  <a:pt x="0" y="0"/>
                </a:lnTo>
                <a:lnTo>
                  <a:pt x="0" y="576072"/>
                </a:lnTo>
                <a:close/>
              </a:path>
            </a:pathLst>
          </a:custGeom>
          <a:solidFill>
            <a:srgbClr val="00AF50"/>
          </a:solidFill>
        </p:spPr>
        <p:txBody>
          <a:bodyPr wrap="square" lIns="0" tIns="0" rIns="0" bIns="0" rtlCol="0">
            <a:spAutoFit/>
          </a:bodyPr>
          <a:lstStyle/>
          <a:p/>
        </p:txBody>
      </p:sp>
      <p:sp>
        <p:nvSpPr>
          <p:cNvPr id="5" name="object 5"/>
          <p:cNvSpPr/>
          <p:nvPr/>
        </p:nvSpPr>
        <p:spPr>
          <a:xfrm>
            <a:off x="2921344" y="2807207"/>
            <a:ext cx="397760" cy="399288"/>
          </a:xfrm>
          <a:custGeom>
            <a:avLst/>
            <a:gdLst/>
            <a:ahLst/>
            <a:cxn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0"/>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8"/>
                </a:lnTo>
                <a:lnTo>
                  <a:pt x="197484" y="375158"/>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29"/>
                </a:lnTo>
                <a:lnTo>
                  <a:pt x="293734" y="24129"/>
                </a:lnTo>
                <a:lnTo>
                  <a:pt x="290199" y="22134"/>
                </a:lnTo>
                <a:lnTo>
                  <a:pt x="246111" y="5750"/>
                </a:lnTo>
                <a:lnTo>
                  <a:pt x="214118" y="654"/>
                </a:lnTo>
                <a:lnTo>
                  <a:pt x="197484" y="0"/>
                </a:lnTo>
                <a:close/>
              </a:path>
              <a:path w="397760" h="399288">
                <a:moveTo>
                  <a:pt x="293734" y="24129"/>
                </a:moveTo>
                <a:lnTo>
                  <a:pt x="197484" y="24129"/>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8"/>
                </a:lnTo>
                <a:lnTo>
                  <a:pt x="293889" y="375158"/>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29"/>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wrap="square" lIns="0" tIns="0" rIns="0" bIns="0" rtlCol="0">
            <a:spAutoFit/>
          </a:bodyPr>
          <a:lstStyle/>
          <a:p/>
        </p:txBody>
      </p:sp>
      <p:sp>
        <p:nvSpPr>
          <p:cNvPr id="6" name="object 6"/>
          <p:cNvSpPr txBox="1"/>
          <p:nvPr/>
        </p:nvSpPr>
        <p:spPr>
          <a:xfrm>
            <a:off x="3523705" y="2282951"/>
            <a:ext cx="5054600" cy="862965"/>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组织或者参与拟订规章制度、操作规程和应急预案</a:t>
            </a:r>
            <a:endParaRPr sz="1800" dirty="0">
              <a:latin typeface="微软雅黑" panose="020B0503020204020204" charset="-122"/>
              <a:cs typeface="微软雅黑" panose="020B0503020204020204" charset="-122"/>
            </a:endParaRPr>
          </a:p>
          <a:p>
            <a:pPr>
              <a:lnSpc>
                <a:spcPts val="2300"/>
              </a:lnSpc>
              <a:spcBef>
                <a:spcPts val="80"/>
              </a:spcBef>
            </a:pPr>
            <a:endParaRPr sz="2300" dirty="0"/>
          </a:p>
          <a:p>
            <a:pPr marL="12700">
              <a:lnSpc>
                <a:spcPct val="100000"/>
              </a:lnSpc>
            </a:pPr>
            <a:r>
              <a:rPr sz="1800" b="1" dirty="0">
                <a:solidFill>
                  <a:srgbClr val="FFFFFF"/>
                </a:solidFill>
                <a:latin typeface="微软雅黑" panose="020B0503020204020204" charset="-122"/>
                <a:cs typeface="微软雅黑" panose="020B0503020204020204" charset="-122"/>
              </a:rPr>
              <a:t>组织或者参与安全培训，如实记录培训情况</a:t>
            </a:r>
            <a:endParaRPr sz="1800" dirty="0">
              <a:latin typeface="微软雅黑" panose="020B0503020204020204" charset="-122"/>
              <a:cs typeface="微软雅黑" panose="020B0503020204020204" charset="-122"/>
            </a:endParaRPr>
          </a:p>
        </p:txBody>
      </p:sp>
      <p:sp>
        <p:nvSpPr>
          <p:cNvPr id="7" name="object 7"/>
          <p:cNvSpPr/>
          <p:nvPr/>
        </p:nvSpPr>
        <p:spPr>
          <a:xfrm>
            <a:off x="2796376" y="3294888"/>
            <a:ext cx="6769608" cy="576072"/>
          </a:xfrm>
          <a:custGeom>
            <a:avLst/>
            <a:gdLst/>
            <a:ahLst/>
            <a:cxnLst/>
            <a:rect l="l" t="t" r="r" b="b"/>
            <a:pathLst>
              <a:path w="6769608" h="576072">
                <a:moveTo>
                  <a:pt x="0" y="576072"/>
                </a:moveTo>
                <a:lnTo>
                  <a:pt x="6769608" y="576072"/>
                </a:lnTo>
                <a:lnTo>
                  <a:pt x="6769608" y="0"/>
                </a:lnTo>
                <a:lnTo>
                  <a:pt x="0" y="0"/>
                </a:lnTo>
                <a:lnTo>
                  <a:pt x="0" y="576072"/>
                </a:lnTo>
                <a:close/>
              </a:path>
            </a:pathLst>
          </a:custGeom>
          <a:solidFill>
            <a:srgbClr val="DC3B00"/>
          </a:solidFill>
        </p:spPr>
        <p:txBody>
          <a:bodyPr wrap="square" lIns="0" tIns="0" rIns="0" bIns="0" rtlCol="0">
            <a:spAutoFit/>
          </a:bodyPr>
          <a:lstStyle/>
          <a:p/>
        </p:txBody>
      </p:sp>
      <p:sp>
        <p:nvSpPr>
          <p:cNvPr id="8" name="object 8"/>
          <p:cNvSpPr/>
          <p:nvPr/>
        </p:nvSpPr>
        <p:spPr>
          <a:xfrm>
            <a:off x="2921344" y="3383279"/>
            <a:ext cx="397760" cy="399288"/>
          </a:xfrm>
          <a:custGeom>
            <a:avLst/>
            <a:gdLst/>
            <a:ahLst/>
            <a:cxn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0"/>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7"/>
                </a:lnTo>
                <a:lnTo>
                  <a:pt x="197484" y="375157"/>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29"/>
                </a:lnTo>
                <a:lnTo>
                  <a:pt x="293734" y="24129"/>
                </a:lnTo>
                <a:lnTo>
                  <a:pt x="290199" y="22134"/>
                </a:lnTo>
                <a:lnTo>
                  <a:pt x="246111" y="5750"/>
                </a:lnTo>
                <a:lnTo>
                  <a:pt x="214118" y="654"/>
                </a:lnTo>
                <a:lnTo>
                  <a:pt x="197484" y="0"/>
                </a:lnTo>
                <a:close/>
              </a:path>
              <a:path w="397760" h="399288">
                <a:moveTo>
                  <a:pt x="293734" y="24129"/>
                </a:moveTo>
                <a:lnTo>
                  <a:pt x="197484" y="24129"/>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7"/>
                </a:lnTo>
                <a:lnTo>
                  <a:pt x="293889" y="375157"/>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29"/>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wrap="square" lIns="0" tIns="0" rIns="0" bIns="0" rtlCol="0">
            <a:spAutoFit/>
          </a:bodyPr>
          <a:lstStyle/>
          <a:p/>
        </p:txBody>
      </p:sp>
      <p:sp>
        <p:nvSpPr>
          <p:cNvPr id="9" name="object 9"/>
          <p:cNvSpPr txBox="1"/>
          <p:nvPr/>
        </p:nvSpPr>
        <p:spPr>
          <a:xfrm>
            <a:off x="3523705" y="3435349"/>
            <a:ext cx="36830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督促落实重大危险源的安全管理措施</a:t>
            </a:r>
            <a:endParaRPr sz="1800" dirty="0">
              <a:latin typeface="微软雅黑" panose="020B0503020204020204" charset="-122"/>
              <a:cs typeface="微软雅黑" panose="020B0503020204020204" charset="-122"/>
            </a:endParaRPr>
          </a:p>
        </p:txBody>
      </p:sp>
      <p:sp>
        <p:nvSpPr>
          <p:cNvPr id="10" name="object 10"/>
          <p:cNvSpPr/>
          <p:nvPr/>
        </p:nvSpPr>
        <p:spPr>
          <a:xfrm>
            <a:off x="2796376" y="3870960"/>
            <a:ext cx="6769608" cy="576072"/>
          </a:xfrm>
          <a:custGeom>
            <a:avLst/>
            <a:gdLst/>
            <a:ahLst/>
            <a:cxnLst/>
            <a:rect l="l" t="t" r="r" b="b"/>
            <a:pathLst>
              <a:path w="6769608" h="576072">
                <a:moveTo>
                  <a:pt x="0" y="576072"/>
                </a:moveTo>
                <a:lnTo>
                  <a:pt x="6769608" y="576072"/>
                </a:lnTo>
                <a:lnTo>
                  <a:pt x="6769608" y="0"/>
                </a:lnTo>
                <a:lnTo>
                  <a:pt x="0" y="0"/>
                </a:lnTo>
                <a:lnTo>
                  <a:pt x="0" y="576072"/>
                </a:lnTo>
                <a:close/>
              </a:path>
            </a:pathLst>
          </a:custGeom>
          <a:solidFill>
            <a:srgbClr val="CC6600"/>
          </a:solidFill>
        </p:spPr>
        <p:txBody>
          <a:bodyPr wrap="square" lIns="0" tIns="0" rIns="0" bIns="0" rtlCol="0">
            <a:spAutoFit/>
          </a:bodyPr>
          <a:lstStyle/>
          <a:p/>
        </p:txBody>
      </p:sp>
      <p:sp>
        <p:nvSpPr>
          <p:cNvPr id="11" name="object 11"/>
          <p:cNvSpPr/>
          <p:nvPr/>
        </p:nvSpPr>
        <p:spPr>
          <a:xfrm>
            <a:off x="2921344" y="3959351"/>
            <a:ext cx="397760" cy="399288"/>
          </a:xfrm>
          <a:custGeom>
            <a:avLst/>
            <a:gdLst/>
            <a:ahLst/>
            <a:cxn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1"/>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8"/>
                </a:lnTo>
                <a:lnTo>
                  <a:pt x="197484" y="375158"/>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30"/>
                </a:lnTo>
                <a:lnTo>
                  <a:pt x="293734" y="24130"/>
                </a:lnTo>
                <a:lnTo>
                  <a:pt x="290199" y="22134"/>
                </a:lnTo>
                <a:lnTo>
                  <a:pt x="246111" y="5750"/>
                </a:lnTo>
                <a:lnTo>
                  <a:pt x="214118" y="654"/>
                </a:lnTo>
                <a:lnTo>
                  <a:pt x="197484" y="0"/>
                </a:lnTo>
                <a:close/>
              </a:path>
              <a:path w="397760" h="399288">
                <a:moveTo>
                  <a:pt x="293734" y="24130"/>
                </a:moveTo>
                <a:lnTo>
                  <a:pt x="197484" y="24130"/>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8"/>
                </a:lnTo>
                <a:lnTo>
                  <a:pt x="293889" y="375158"/>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30"/>
                </a:lnTo>
                <a:close/>
              </a:path>
              <a:path w="397760" h="399288">
                <a:moveTo>
                  <a:pt x="223494" y="123317"/>
                </a:moveTo>
                <a:lnTo>
                  <a:pt x="173520" y="123352"/>
                </a:lnTo>
                <a:lnTo>
                  <a:pt x="234950" y="179578"/>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wrap="square" lIns="0" tIns="0" rIns="0" bIns="0" rtlCol="0">
            <a:spAutoFit/>
          </a:bodyPr>
          <a:lstStyle/>
          <a:p/>
        </p:txBody>
      </p:sp>
      <p:sp>
        <p:nvSpPr>
          <p:cNvPr id="12" name="object 12"/>
          <p:cNvSpPr txBox="1"/>
          <p:nvPr/>
        </p:nvSpPr>
        <p:spPr>
          <a:xfrm>
            <a:off x="3523705" y="4011422"/>
            <a:ext cx="59690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制止和纠正违章指挥、强令冒险作业、违反操作规程的行为</a:t>
            </a:r>
            <a:endParaRPr sz="1800" dirty="0">
              <a:latin typeface="微软雅黑" panose="020B0503020204020204" charset="-122"/>
              <a:cs typeface="微软雅黑" panose="020B0503020204020204" charset="-122"/>
            </a:endParaRPr>
          </a:p>
        </p:txBody>
      </p:sp>
      <p:sp>
        <p:nvSpPr>
          <p:cNvPr id="13" name="object 13"/>
          <p:cNvSpPr/>
          <p:nvPr/>
        </p:nvSpPr>
        <p:spPr>
          <a:xfrm>
            <a:off x="2796376" y="4447031"/>
            <a:ext cx="6769608" cy="576071"/>
          </a:xfrm>
          <a:custGeom>
            <a:avLst/>
            <a:gdLst/>
            <a:ahLst/>
            <a:cxnLst/>
            <a:rect l="l" t="t" r="r" b="b"/>
            <a:pathLst>
              <a:path w="6769608" h="576072">
                <a:moveTo>
                  <a:pt x="0" y="576071"/>
                </a:moveTo>
                <a:lnTo>
                  <a:pt x="6769608" y="576071"/>
                </a:lnTo>
                <a:lnTo>
                  <a:pt x="6769608" y="0"/>
                </a:lnTo>
                <a:lnTo>
                  <a:pt x="0" y="0"/>
                </a:lnTo>
                <a:lnTo>
                  <a:pt x="0" y="576071"/>
                </a:lnTo>
                <a:close/>
              </a:path>
            </a:pathLst>
          </a:custGeom>
          <a:solidFill>
            <a:srgbClr val="00AFEF"/>
          </a:solidFill>
        </p:spPr>
        <p:txBody>
          <a:bodyPr wrap="square" lIns="0" tIns="0" rIns="0" bIns="0" rtlCol="0">
            <a:spAutoFit/>
          </a:bodyPr>
          <a:lstStyle/>
          <a:p/>
        </p:txBody>
      </p:sp>
      <p:sp>
        <p:nvSpPr>
          <p:cNvPr id="14" name="object 14"/>
          <p:cNvSpPr/>
          <p:nvPr/>
        </p:nvSpPr>
        <p:spPr>
          <a:xfrm>
            <a:off x="2921344" y="4535424"/>
            <a:ext cx="397760" cy="399288"/>
          </a:xfrm>
          <a:custGeom>
            <a:avLst/>
            <a:gdLst/>
            <a:ahLst/>
            <a:cxn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1"/>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8"/>
                </a:lnTo>
                <a:lnTo>
                  <a:pt x="197484" y="375158"/>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30"/>
                </a:lnTo>
                <a:lnTo>
                  <a:pt x="293734" y="24130"/>
                </a:lnTo>
                <a:lnTo>
                  <a:pt x="290199" y="22134"/>
                </a:lnTo>
                <a:lnTo>
                  <a:pt x="246111" y="5750"/>
                </a:lnTo>
                <a:lnTo>
                  <a:pt x="214118" y="654"/>
                </a:lnTo>
                <a:lnTo>
                  <a:pt x="197484" y="0"/>
                </a:lnTo>
                <a:close/>
              </a:path>
              <a:path w="397760" h="399288">
                <a:moveTo>
                  <a:pt x="293734" y="24130"/>
                </a:moveTo>
                <a:lnTo>
                  <a:pt x="197484" y="24130"/>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8"/>
                </a:lnTo>
                <a:lnTo>
                  <a:pt x="293889" y="375158"/>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30"/>
                </a:lnTo>
                <a:close/>
              </a:path>
              <a:path w="397760" h="399288">
                <a:moveTo>
                  <a:pt x="223494" y="123317"/>
                </a:moveTo>
                <a:lnTo>
                  <a:pt x="173520" y="123352"/>
                </a:lnTo>
                <a:lnTo>
                  <a:pt x="234950" y="179578"/>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wrap="square" lIns="0" tIns="0" rIns="0" bIns="0" rtlCol="0">
            <a:spAutoFit/>
          </a:bodyPr>
          <a:lstStyle/>
          <a:p/>
        </p:txBody>
      </p:sp>
      <p:sp>
        <p:nvSpPr>
          <p:cNvPr id="15" name="object 15"/>
          <p:cNvSpPr txBox="1"/>
          <p:nvPr/>
        </p:nvSpPr>
        <p:spPr>
          <a:xfrm>
            <a:off x="3523705" y="4587875"/>
            <a:ext cx="55118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检查安全生产状况，及时排查事故隐患，提出改进建议</a:t>
            </a:r>
            <a:endParaRPr sz="1800" dirty="0">
              <a:latin typeface="微软雅黑" panose="020B0503020204020204" charset="-122"/>
              <a:cs typeface="微软雅黑" panose="020B0503020204020204" charset="-122"/>
            </a:endParaRPr>
          </a:p>
        </p:txBody>
      </p:sp>
      <p:sp>
        <p:nvSpPr>
          <p:cNvPr id="16" name="object 16"/>
          <p:cNvSpPr/>
          <p:nvPr/>
        </p:nvSpPr>
        <p:spPr>
          <a:xfrm>
            <a:off x="2796376" y="5023104"/>
            <a:ext cx="6769608" cy="576071"/>
          </a:xfrm>
          <a:custGeom>
            <a:avLst/>
            <a:gdLst/>
            <a:ahLst/>
            <a:cxnLst/>
            <a:rect l="l" t="t" r="r" b="b"/>
            <a:pathLst>
              <a:path w="6769608" h="576072">
                <a:moveTo>
                  <a:pt x="0" y="576071"/>
                </a:moveTo>
                <a:lnTo>
                  <a:pt x="6769608" y="576071"/>
                </a:lnTo>
                <a:lnTo>
                  <a:pt x="6769608" y="0"/>
                </a:lnTo>
                <a:lnTo>
                  <a:pt x="0" y="0"/>
                </a:lnTo>
                <a:lnTo>
                  <a:pt x="0" y="576071"/>
                </a:lnTo>
                <a:close/>
              </a:path>
            </a:pathLst>
          </a:custGeom>
          <a:solidFill>
            <a:srgbClr val="0071C5"/>
          </a:solidFill>
        </p:spPr>
        <p:txBody>
          <a:bodyPr wrap="square" lIns="0" tIns="0" rIns="0" bIns="0" rtlCol="0">
            <a:spAutoFit/>
          </a:bodyPr>
          <a:lstStyle/>
          <a:p/>
        </p:txBody>
      </p:sp>
      <p:sp>
        <p:nvSpPr>
          <p:cNvPr id="17" name="object 17"/>
          <p:cNvSpPr/>
          <p:nvPr/>
        </p:nvSpPr>
        <p:spPr>
          <a:xfrm>
            <a:off x="2921344" y="5111496"/>
            <a:ext cx="397760" cy="399288"/>
          </a:xfrm>
          <a:custGeom>
            <a:avLst/>
            <a:gdLst/>
            <a:ahLst/>
            <a:cxn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1"/>
                </a:lnTo>
                <a:lnTo>
                  <a:pt x="652" y="217349"/>
                </a:lnTo>
                <a:lnTo>
                  <a:pt x="10041" y="263843"/>
                </a:lnTo>
                <a:lnTo>
                  <a:pt x="29521" y="305631"/>
                </a:lnTo>
                <a:lnTo>
                  <a:pt x="57737" y="341360"/>
                </a:lnTo>
                <a:lnTo>
                  <a:pt x="93334" y="369673"/>
                </a:lnTo>
                <a:lnTo>
                  <a:pt x="134957" y="389216"/>
                </a:lnTo>
                <a:lnTo>
                  <a:pt x="181250" y="398633"/>
                </a:lnTo>
                <a:lnTo>
                  <a:pt x="197484" y="399288"/>
                </a:lnTo>
                <a:lnTo>
                  <a:pt x="214118" y="398633"/>
                </a:lnTo>
                <a:lnTo>
                  <a:pt x="261376" y="389216"/>
                </a:lnTo>
                <a:lnTo>
                  <a:pt x="293889" y="375157"/>
                </a:lnTo>
                <a:lnTo>
                  <a:pt x="197484" y="375157"/>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30"/>
                </a:lnTo>
                <a:lnTo>
                  <a:pt x="293734" y="24130"/>
                </a:lnTo>
                <a:lnTo>
                  <a:pt x="290199" y="22134"/>
                </a:lnTo>
                <a:lnTo>
                  <a:pt x="246111" y="5750"/>
                </a:lnTo>
                <a:lnTo>
                  <a:pt x="214118" y="654"/>
                </a:lnTo>
                <a:lnTo>
                  <a:pt x="197484" y="0"/>
                </a:lnTo>
                <a:close/>
              </a:path>
              <a:path w="397760" h="399288">
                <a:moveTo>
                  <a:pt x="293734" y="24130"/>
                </a:moveTo>
                <a:lnTo>
                  <a:pt x="197484" y="24130"/>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7"/>
                </a:lnTo>
                <a:lnTo>
                  <a:pt x="293889" y="375157"/>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30"/>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wrap="square" lIns="0" tIns="0" rIns="0" bIns="0" rtlCol="0">
            <a:spAutoFit/>
          </a:bodyPr>
          <a:lstStyle/>
          <a:p/>
        </p:txBody>
      </p:sp>
      <p:sp>
        <p:nvSpPr>
          <p:cNvPr id="18" name="object 18"/>
          <p:cNvSpPr txBox="1"/>
          <p:nvPr/>
        </p:nvSpPr>
        <p:spPr>
          <a:xfrm>
            <a:off x="3523705" y="5163947"/>
            <a:ext cx="34544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督促落实本单位安全生产整改措施</a:t>
            </a:r>
            <a:endParaRPr sz="1800" dirty="0">
              <a:latin typeface="微软雅黑" panose="020B0503020204020204" charset="-122"/>
              <a:cs typeface="微软雅黑" panose="020B0503020204020204" charset="-122"/>
            </a:endParaRPr>
          </a:p>
        </p:txBody>
      </p:sp>
      <p:sp>
        <p:nvSpPr>
          <p:cNvPr id="19" name="object 19"/>
          <p:cNvSpPr/>
          <p:nvPr/>
        </p:nvSpPr>
        <p:spPr>
          <a:xfrm>
            <a:off x="2796376" y="5599175"/>
            <a:ext cx="6769608" cy="576072"/>
          </a:xfrm>
          <a:custGeom>
            <a:avLst/>
            <a:gdLst/>
            <a:ahLst/>
            <a:cxnLst/>
            <a:rect l="l" t="t" r="r" b="b"/>
            <a:pathLst>
              <a:path w="6769608" h="576072">
                <a:moveTo>
                  <a:pt x="0" y="576072"/>
                </a:moveTo>
                <a:lnTo>
                  <a:pt x="6769608" y="576072"/>
                </a:lnTo>
                <a:lnTo>
                  <a:pt x="6769608" y="0"/>
                </a:lnTo>
                <a:lnTo>
                  <a:pt x="0" y="0"/>
                </a:lnTo>
                <a:lnTo>
                  <a:pt x="0" y="576072"/>
                </a:lnTo>
                <a:close/>
              </a:path>
            </a:pathLst>
          </a:custGeom>
          <a:solidFill>
            <a:srgbClr val="5B9BD4"/>
          </a:solidFill>
        </p:spPr>
        <p:txBody>
          <a:bodyPr wrap="square" lIns="0" tIns="0" rIns="0" bIns="0" rtlCol="0">
            <a:spAutoFit/>
          </a:bodyPr>
          <a:lstStyle/>
          <a:p/>
        </p:txBody>
      </p:sp>
      <p:sp>
        <p:nvSpPr>
          <p:cNvPr id="20" name="object 20"/>
          <p:cNvSpPr/>
          <p:nvPr/>
        </p:nvSpPr>
        <p:spPr>
          <a:xfrm>
            <a:off x="2921344" y="5687567"/>
            <a:ext cx="397760" cy="399287"/>
          </a:xfrm>
          <a:custGeom>
            <a:avLst/>
            <a:gdLst/>
            <a:ahLst/>
            <a:cxnLst/>
            <a:rect l="l" t="t" r="r" b="b"/>
            <a:pathLst>
              <a:path w="397760" h="399288">
                <a:moveTo>
                  <a:pt x="197484" y="0"/>
                </a:moveTo>
                <a:lnTo>
                  <a:pt x="149936" y="5750"/>
                </a:lnTo>
                <a:lnTo>
                  <a:pt x="106606" y="22134"/>
                </a:lnTo>
                <a:lnTo>
                  <a:pt x="68849" y="47853"/>
                </a:lnTo>
                <a:lnTo>
                  <a:pt x="38022" y="81610"/>
                </a:lnTo>
                <a:lnTo>
                  <a:pt x="15480" y="122104"/>
                </a:lnTo>
                <a:lnTo>
                  <a:pt x="2577" y="168038"/>
                </a:lnTo>
                <a:lnTo>
                  <a:pt x="0" y="201040"/>
                </a:lnTo>
                <a:lnTo>
                  <a:pt x="652" y="217349"/>
                </a:lnTo>
                <a:lnTo>
                  <a:pt x="10041" y="263843"/>
                </a:lnTo>
                <a:lnTo>
                  <a:pt x="29521" y="305631"/>
                </a:lnTo>
                <a:lnTo>
                  <a:pt x="57737" y="341360"/>
                </a:lnTo>
                <a:lnTo>
                  <a:pt x="93334" y="369673"/>
                </a:lnTo>
                <a:lnTo>
                  <a:pt x="134957" y="389216"/>
                </a:lnTo>
                <a:lnTo>
                  <a:pt x="181250" y="398633"/>
                </a:lnTo>
                <a:lnTo>
                  <a:pt x="197484" y="399287"/>
                </a:lnTo>
                <a:lnTo>
                  <a:pt x="214118" y="398633"/>
                </a:lnTo>
                <a:lnTo>
                  <a:pt x="261376" y="389216"/>
                </a:lnTo>
                <a:lnTo>
                  <a:pt x="293889" y="375157"/>
                </a:lnTo>
                <a:lnTo>
                  <a:pt x="197484" y="375157"/>
                </a:lnTo>
                <a:lnTo>
                  <a:pt x="182758" y="374543"/>
                </a:lnTo>
                <a:lnTo>
                  <a:pt x="140850" y="365719"/>
                </a:lnTo>
                <a:lnTo>
                  <a:pt x="103370" y="347448"/>
                </a:lnTo>
                <a:lnTo>
                  <a:pt x="71636" y="321052"/>
                </a:lnTo>
                <a:lnTo>
                  <a:pt x="46965" y="287849"/>
                </a:lnTo>
                <a:lnTo>
                  <a:pt x="30674" y="249160"/>
                </a:lnTo>
                <a:lnTo>
                  <a:pt x="24080" y="206304"/>
                </a:lnTo>
                <a:lnTo>
                  <a:pt x="24653" y="191063"/>
                </a:lnTo>
                <a:lnTo>
                  <a:pt x="33030" y="147757"/>
                </a:lnTo>
                <a:lnTo>
                  <a:pt x="50437" y="109032"/>
                </a:lnTo>
                <a:lnTo>
                  <a:pt x="75643" y="76118"/>
                </a:lnTo>
                <a:lnTo>
                  <a:pt x="107421" y="50244"/>
                </a:lnTo>
                <a:lnTo>
                  <a:pt x="144541" y="32639"/>
                </a:lnTo>
                <a:lnTo>
                  <a:pt x="185773" y="24531"/>
                </a:lnTo>
                <a:lnTo>
                  <a:pt x="197484" y="24129"/>
                </a:lnTo>
                <a:lnTo>
                  <a:pt x="293734" y="24129"/>
                </a:lnTo>
                <a:lnTo>
                  <a:pt x="290199" y="22134"/>
                </a:lnTo>
                <a:lnTo>
                  <a:pt x="246111" y="5750"/>
                </a:lnTo>
                <a:lnTo>
                  <a:pt x="214118" y="654"/>
                </a:lnTo>
                <a:lnTo>
                  <a:pt x="197484" y="0"/>
                </a:lnTo>
                <a:close/>
              </a:path>
              <a:path w="397760" h="399288">
                <a:moveTo>
                  <a:pt x="293734" y="24129"/>
                </a:moveTo>
                <a:lnTo>
                  <a:pt x="197484" y="24129"/>
                </a:lnTo>
                <a:lnTo>
                  <a:pt x="212019" y="24745"/>
                </a:lnTo>
                <a:lnTo>
                  <a:pt x="226254" y="26557"/>
                </a:lnTo>
                <a:lnTo>
                  <a:pt x="266660" y="38665"/>
                </a:lnTo>
                <a:lnTo>
                  <a:pt x="302555" y="59718"/>
                </a:lnTo>
                <a:lnTo>
                  <a:pt x="332572" y="88346"/>
                </a:lnTo>
                <a:lnTo>
                  <a:pt x="355344" y="123180"/>
                </a:lnTo>
                <a:lnTo>
                  <a:pt x="369506" y="162852"/>
                </a:lnTo>
                <a:lnTo>
                  <a:pt x="373488" y="191311"/>
                </a:lnTo>
                <a:lnTo>
                  <a:pt x="372934" y="207010"/>
                </a:lnTo>
                <a:lnTo>
                  <a:pt x="364518" y="251182"/>
                </a:lnTo>
                <a:lnTo>
                  <a:pt x="346985" y="290188"/>
                </a:lnTo>
                <a:lnTo>
                  <a:pt x="321641" y="323030"/>
                </a:lnTo>
                <a:lnTo>
                  <a:pt x="289788" y="348709"/>
                </a:lnTo>
                <a:lnTo>
                  <a:pt x="252732" y="366225"/>
                </a:lnTo>
                <a:lnTo>
                  <a:pt x="211777" y="374581"/>
                </a:lnTo>
                <a:lnTo>
                  <a:pt x="197484" y="375157"/>
                </a:lnTo>
                <a:lnTo>
                  <a:pt x="293889" y="375157"/>
                </a:lnTo>
                <a:lnTo>
                  <a:pt x="328449" y="351688"/>
                </a:lnTo>
                <a:lnTo>
                  <a:pt x="359562" y="318281"/>
                </a:lnTo>
                <a:lnTo>
                  <a:pt x="382240" y="278362"/>
                </a:lnTo>
                <a:lnTo>
                  <a:pt x="395183" y="233286"/>
                </a:lnTo>
                <a:lnTo>
                  <a:pt x="397760" y="200939"/>
                </a:lnTo>
                <a:lnTo>
                  <a:pt x="397110" y="184333"/>
                </a:lnTo>
                <a:lnTo>
                  <a:pt x="387700" y="136875"/>
                </a:lnTo>
                <a:lnTo>
                  <a:pt x="368123" y="94423"/>
                </a:lnTo>
                <a:lnTo>
                  <a:pt x="339677" y="58277"/>
                </a:lnTo>
                <a:lnTo>
                  <a:pt x="303662" y="29734"/>
                </a:lnTo>
                <a:lnTo>
                  <a:pt x="293734" y="24129"/>
                </a:lnTo>
                <a:close/>
              </a:path>
              <a:path w="397760" h="399288">
                <a:moveTo>
                  <a:pt x="223494" y="123317"/>
                </a:moveTo>
                <a:lnTo>
                  <a:pt x="173520" y="123352"/>
                </a:lnTo>
                <a:lnTo>
                  <a:pt x="234950" y="179577"/>
                </a:lnTo>
                <a:lnTo>
                  <a:pt x="96139" y="179583"/>
                </a:lnTo>
                <a:lnTo>
                  <a:pt x="96223" y="219710"/>
                </a:lnTo>
                <a:lnTo>
                  <a:pt x="234878" y="219778"/>
                </a:lnTo>
                <a:lnTo>
                  <a:pt x="173482" y="278637"/>
                </a:lnTo>
                <a:lnTo>
                  <a:pt x="224374" y="278550"/>
                </a:lnTo>
                <a:lnTo>
                  <a:pt x="306850" y="200939"/>
                </a:lnTo>
                <a:lnTo>
                  <a:pt x="223494" y="123317"/>
                </a:lnTo>
                <a:close/>
              </a:path>
            </a:pathLst>
          </a:custGeom>
          <a:solidFill>
            <a:srgbClr val="FFFFFF"/>
          </a:solidFill>
        </p:spPr>
        <p:txBody>
          <a:bodyPr wrap="square" lIns="0" tIns="0" rIns="0" bIns="0" rtlCol="0">
            <a:spAutoFit/>
          </a:bodyPr>
          <a:lstStyle/>
          <a:p/>
        </p:txBody>
      </p:sp>
      <p:sp>
        <p:nvSpPr>
          <p:cNvPr id="21" name="object 21"/>
          <p:cNvSpPr txBox="1"/>
          <p:nvPr/>
        </p:nvSpPr>
        <p:spPr>
          <a:xfrm>
            <a:off x="3523705" y="5740018"/>
            <a:ext cx="27686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组织或者参与应急救援演练</a:t>
            </a:r>
            <a:endParaRPr sz="1800" dirty="0">
              <a:latin typeface="微软雅黑" panose="020B0503020204020204" charset="-122"/>
              <a:cs typeface="微软雅黑" panose="020B0503020204020204" charset="-122"/>
            </a:endParaRPr>
          </a:p>
        </p:txBody>
      </p:sp>
      <p:sp>
        <p:nvSpPr>
          <p:cNvPr id="22" name="object 22"/>
          <p:cNvSpPr/>
          <p:nvPr/>
        </p:nvSpPr>
        <p:spPr>
          <a:xfrm>
            <a:off x="557620" y="4398263"/>
            <a:ext cx="1107947" cy="975360"/>
          </a:xfrm>
          <a:prstGeom prst="rect">
            <a:avLst/>
          </a:prstGeom>
          <a:blipFill>
            <a:blip r:embed="rId1" cstate="print"/>
            <a:stretch>
              <a:fillRect/>
            </a:stretch>
          </a:blipFill>
        </p:spPr>
        <p:txBody>
          <a:bodyPr wrap="square" lIns="0" tIns="0" rIns="0" bIns="0" rtlCol="0">
            <a:spAutoFit/>
          </a:bodyPr>
          <a:lstStyle/>
          <a:p/>
        </p:txBody>
      </p:sp>
      <p:sp>
        <p:nvSpPr>
          <p:cNvPr id="23" name="object 23"/>
          <p:cNvSpPr/>
          <p:nvPr/>
        </p:nvSpPr>
        <p:spPr>
          <a:xfrm>
            <a:off x="339688" y="2116835"/>
            <a:ext cx="1511808" cy="1511808"/>
          </a:xfrm>
          <a:prstGeom prst="rect">
            <a:avLst/>
          </a:prstGeom>
          <a:blipFill>
            <a:blip r:embed="rId2" cstate="print"/>
            <a:stretch>
              <a:fillRect/>
            </a:stretch>
          </a:blipFill>
        </p:spPr>
        <p:txBody>
          <a:bodyPr wrap="square" lIns="0" tIns="0" rIns="0" bIns="0" rtlCol="0">
            <a:spAutoFit/>
          </a:bodyPr>
          <a:lstStyle/>
          <a:p/>
        </p:txBody>
      </p:sp>
      <p:sp>
        <p:nvSpPr>
          <p:cNvPr id="24" name="object 24"/>
          <p:cNvSpPr txBox="1"/>
          <p:nvPr/>
        </p:nvSpPr>
        <p:spPr>
          <a:xfrm>
            <a:off x="676898" y="3650742"/>
            <a:ext cx="836294" cy="500380"/>
          </a:xfrm>
          <a:prstGeom prst="rect">
            <a:avLst/>
          </a:prstGeom>
        </p:spPr>
        <p:txBody>
          <a:bodyPr vert="horz" wrap="square" lIns="0" tIns="0" rIns="0" bIns="0" rtlCol="0">
            <a:spAutoFit/>
          </a:bodyPr>
          <a:lstStyle/>
          <a:p>
            <a:pPr marL="12700" marR="6350">
              <a:lnSpc>
                <a:spcPct val="100000"/>
              </a:lnSpc>
            </a:pPr>
            <a:r>
              <a:rPr sz="1600" b="1" spc="-15" dirty="0">
                <a:solidFill>
                  <a:srgbClr val="585858"/>
                </a:solidFill>
                <a:latin typeface="微软雅黑" panose="020B0503020204020204" charset="-122"/>
                <a:cs typeface="微软雅黑" panose="020B0503020204020204" charset="-122"/>
              </a:rPr>
              <a:t>安全生产 管理机构</a:t>
            </a:r>
            <a:endParaRPr sz="1600">
              <a:latin typeface="微软雅黑" panose="020B0503020204020204" charset="-122"/>
              <a:cs typeface="微软雅黑" panose="020B0503020204020204" charset="-122"/>
            </a:endParaRPr>
          </a:p>
        </p:txBody>
      </p:sp>
      <p:sp>
        <p:nvSpPr>
          <p:cNvPr id="25" name="object 25"/>
          <p:cNvSpPr txBox="1"/>
          <p:nvPr/>
        </p:nvSpPr>
        <p:spPr>
          <a:xfrm>
            <a:off x="562598" y="5468874"/>
            <a:ext cx="1038860" cy="500380"/>
          </a:xfrm>
          <a:prstGeom prst="rect">
            <a:avLst/>
          </a:prstGeom>
        </p:spPr>
        <p:txBody>
          <a:bodyPr vert="horz" wrap="square" lIns="0" tIns="0" rIns="0" bIns="0" rtlCol="0">
            <a:spAutoFit/>
          </a:bodyPr>
          <a:lstStyle/>
          <a:p>
            <a:pPr marL="12700" marR="6350">
              <a:lnSpc>
                <a:spcPct val="100000"/>
              </a:lnSpc>
            </a:pPr>
            <a:r>
              <a:rPr sz="1600" b="1" spc="-15" dirty="0">
                <a:solidFill>
                  <a:srgbClr val="585858"/>
                </a:solidFill>
                <a:latin typeface="微软雅黑" panose="020B0503020204020204" charset="-122"/>
                <a:cs typeface="微软雅黑" panose="020B0503020204020204" charset="-122"/>
              </a:rPr>
              <a:t>专职安全生 产管理人员</a:t>
            </a:r>
            <a:endParaRPr sz="1600">
              <a:latin typeface="微软雅黑" panose="020B0503020204020204" charset="-122"/>
              <a:cs typeface="微软雅黑" panose="020B0503020204020204" charset="-122"/>
            </a:endParaRPr>
          </a:p>
        </p:txBody>
      </p:sp>
      <p:sp>
        <p:nvSpPr>
          <p:cNvPr id="26" name="object 26"/>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27" name="object 27"/>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22</a:t>
            </a:r>
            <a:endParaRPr sz="2800">
              <a:latin typeface="Calibri" panose="020F0502020204030204"/>
              <a:cs typeface="Calibri" panose="020F0502020204030204"/>
            </a:endParaRPr>
          </a:p>
        </p:txBody>
      </p:sp>
      <p:sp>
        <p:nvSpPr>
          <p:cNvPr id="28" name="object 28"/>
          <p:cNvSpPr/>
          <p:nvPr/>
        </p:nvSpPr>
        <p:spPr>
          <a:xfrm>
            <a:off x="125565" y="2134362"/>
            <a:ext cx="2671572" cy="4041648"/>
          </a:xfrm>
          <a:custGeom>
            <a:avLst/>
            <a:gdLst/>
            <a:ahLst/>
            <a:cxnLst/>
            <a:rect l="l" t="t" r="r" b="b"/>
            <a:pathLst>
              <a:path w="2671572" h="4041648">
                <a:moveTo>
                  <a:pt x="0" y="4041648"/>
                </a:moveTo>
                <a:lnTo>
                  <a:pt x="2671572" y="4041648"/>
                </a:lnTo>
                <a:lnTo>
                  <a:pt x="2671572" y="0"/>
                </a:lnTo>
                <a:lnTo>
                  <a:pt x="0" y="0"/>
                </a:lnTo>
                <a:lnTo>
                  <a:pt x="0" y="4041648"/>
                </a:lnTo>
                <a:close/>
              </a:path>
            </a:pathLst>
          </a:custGeom>
          <a:ln w="28955">
            <a:solidFill>
              <a:srgbClr val="7E7E7E"/>
            </a:solidFill>
          </a:ln>
        </p:spPr>
        <p:txBody>
          <a:bodyPr wrap="square" lIns="0" tIns="0" rIns="0" bIns="0" rtlCol="0">
            <a:spAutoFit/>
          </a:bodyPr>
          <a:lstStyle/>
          <a:p/>
        </p:txBody>
      </p:sp>
      <p:sp>
        <p:nvSpPr>
          <p:cNvPr id="29" name="object 29"/>
          <p:cNvSpPr txBox="1"/>
          <p:nvPr/>
        </p:nvSpPr>
        <p:spPr>
          <a:xfrm>
            <a:off x="1973542" y="3517899"/>
            <a:ext cx="585470" cy="1353185"/>
          </a:xfrm>
          <a:prstGeom prst="rect">
            <a:avLst/>
          </a:prstGeom>
        </p:spPr>
        <p:txBody>
          <a:bodyPr vert="horz" wrap="square" lIns="0" tIns="0" rIns="0" bIns="0" rtlCol="0">
            <a:spAutoFit/>
          </a:bodyPr>
          <a:lstStyle/>
          <a:p>
            <a:pPr marL="12700">
              <a:lnSpc>
                <a:spcPct val="100000"/>
              </a:lnSpc>
            </a:pPr>
            <a:r>
              <a:rPr sz="4400" b="1" dirty="0">
                <a:solidFill>
                  <a:srgbClr val="DC3B00"/>
                </a:solidFill>
                <a:latin typeface="微软雅黑" panose="020B0503020204020204" charset="-122"/>
                <a:cs typeface="微软雅黑" panose="020B0503020204020204" charset="-122"/>
              </a:rPr>
              <a:t>职</a:t>
            </a:r>
            <a:endParaRPr sz="4400">
              <a:latin typeface="微软雅黑" panose="020B0503020204020204" charset="-122"/>
              <a:cs typeface="微软雅黑" panose="020B0503020204020204" charset="-122"/>
            </a:endParaRPr>
          </a:p>
          <a:p>
            <a:pPr marL="12700">
              <a:lnSpc>
                <a:spcPct val="100000"/>
              </a:lnSpc>
            </a:pPr>
            <a:r>
              <a:rPr sz="4400" b="1" dirty="0">
                <a:solidFill>
                  <a:srgbClr val="DC3B00"/>
                </a:solidFill>
                <a:latin typeface="微软雅黑" panose="020B0503020204020204" charset="-122"/>
                <a:cs typeface="微软雅黑" panose="020B0503020204020204" charset="-122"/>
              </a:rPr>
              <a:t>责</a:t>
            </a:r>
            <a:endParaRPr sz="4400">
              <a:latin typeface="微软雅黑" panose="020B0503020204020204" charset="-122"/>
              <a:cs typeface="微软雅黑" panose="020B0503020204020204" charset="-122"/>
            </a:endParaRPr>
          </a:p>
        </p:txBody>
      </p:sp>
      <p:sp>
        <p:nvSpPr>
          <p:cNvPr id="30" name="矩形 29"/>
          <p:cNvSpPr/>
          <p:nvPr/>
        </p:nvSpPr>
        <p:spPr>
          <a:xfrm>
            <a:off x="557620" y="612845"/>
            <a:ext cx="8406548" cy="95410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第二十二条</a:t>
            </a:r>
            <a:r>
              <a:rPr lang="en-US" altLang="zh-CN" sz="2800" dirty="0">
                <a:solidFill>
                  <a:srgbClr val="FF0000"/>
                </a:solidFill>
              </a:rPr>
              <a:t> </a:t>
            </a:r>
            <a:r>
              <a:rPr lang="zh-CN" altLang="zh-CN" sz="2800" dirty="0">
                <a:solidFill>
                  <a:srgbClr val="FF0000"/>
                </a:solidFill>
              </a:rPr>
              <a:t>生产经营单位的安全生产管理机构以及安全生产管理人员履行下列职责：</a:t>
            </a:r>
            <a:endParaRPr lang="zh-CN" altLang="zh-CN" sz="28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795" y="566927"/>
            <a:ext cx="2519172" cy="864108"/>
          </a:xfrm>
          <a:custGeom>
            <a:avLst/>
            <a:gdLst/>
            <a:ahLst/>
            <a:cxnLst/>
            <a:rect l="l" t="t" r="r" b="b"/>
            <a:pathLst>
              <a:path w="2519172" h="864108">
                <a:moveTo>
                  <a:pt x="0" y="864108"/>
                </a:moveTo>
                <a:lnTo>
                  <a:pt x="2519172" y="864108"/>
                </a:lnTo>
                <a:lnTo>
                  <a:pt x="2519172" y="0"/>
                </a:lnTo>
                <a:lnTo>
                  <a:pt x="0" y="0"/>
                </a:lnTo>
                <a:lnTo>
                  <a:pt x="0" y="864108"/>
                </a:lnTo>
                <a:close/>
              </a:path>
            </a:pathLst>
          </a:custGeom>
          <a:solidFill>
            <a:srgbClr val="0071C5"/>
          </a:solidFill>
        </p:spPr>
        <p:txBody>
          <a:bodyPr wrap="square" lIns="0" tIns="0" rIns="0" bIns="0" rtlCol="0">
            <a:spAutoFit/>
          </a:bodyPr>
          <a:lstStyle/>
          <a:p/>
        </p:txBody>
      </p:sp>
      <p:sp>
        <p:nvSpPr>
          <p:cNvPr id="3" name="object 3"/>
          <p:cNvSpPr txBox="1"/>
          <p:nvPr/>
        </p:nvSpPr>
        <p:spPr>
          <a:xfrm>
            <a:off x="708456" y="618871"/>
            <a:ext cx="1647189" cy="671195"/>
          </a:xfrm>
          <a:prstGeom prst="rect">
            <a:avLst/>
          </a:prstGeom>
        </p:spPr>
        <p:txBody>
          <a:bodyPr vert="horz" wrap="square" lIns="0" tIns="0" rIns="0" bIns="0" rtlCol="0">
            <a:spAutoFit/>
          </a:bodyPr>
          <a:lstStyle/>
          <a:p>
            <a:pPr marL="12700" marR="6350">
              <a:lnSpc>
                <a:spcPct val="135000"/>
              </a:lnSpc>
            </a:pPr>
            <a:r>
              <a:rPr sz="1600" b="1" spc="-20" dirty="0">
                <a:solidFill>
                  <a:srgbClr val="FFFFFF"/>
                </a:solidFill>
                <a:latin typeface="微软雅黑" panose="020B0503020204020204" charset="-122"/>
                <a:cs typeface="微软雅黑" panose="020B0503020204020204" charset="-122"/>
              </a:rPr>
              <a:t>安全生产管理机构 安全生产管理人员</a:t>
            </a:r>
            <a:endParaRPr sz="1600">
              <a:latin typeface="微软雅黑" panose="020B0503020204020204" charset="-122"/>
              <a:cs typeface="微软雅黑" panose="020B0503020204020204" charset="-122"/>
            </a:endParaRPr>
          </a:p>
        </p:txBody>
      </p:sp>
      <p:sp>
        <p:nvSpPr>
          <p:cNvPr id="4" name="object 4"/>
          <p:cNvSpPr/>
          <p:nvPr/>
        </p:nvSpPr>
        <p:spPr>
          <a:xfrm>
            <a:off x="5343144" y="566927"/>
            <a:ext cx="2880359" cy="864108"/>
          </a:xfrm>
          <a:custGeom>
            <a:avLst/>
            <a:gdLst/>
            <a:ahLst/>
            <a:cxnLst/>
            <a:rect l="l" t="t" r="r" b="b"/>
            <a:pathLst>
              <a:path w="2880359" h="864108">
                <a:moveTo>
                  <a:pt x="0" y="864108"/>
                </a:moveTo>
                <a:lnTo>
                  <a:pt x="2880359" y="864108"/>
                </a:lnTo>
                <a:lnTo>
                  <a:pt x="2880359" y="0"/>
                </a:lnTo>
                <a:lnTo>
                  <a:pt x="0" y="0"/>
                </a:lnTo>
                <a:lnTo>
                  <a:pt x="0" y="864108"/>
                </a:lnTo>
                <a:close/>
              </a:path>
            </a:pathLst>
          </a:custGeom>
          <a:solidFill>
            <a:srgbClr val="DC3B00"/>
          </a:solidFill>
        </p:spPr>
        <p:txBody>
          <a:bodyPr wrap="square" lIns="0" tIns="0" rIns="0" bIns="0" rtlCol="0">
            <a:spAutoFit/>
          </a:bodyPr>
          <a:lstStyle/>
          <a:p/>
        </p:txBody>
      </p:sp>
      <p:sp>
        <p:nvSpPr>
          <p:cNvPr id="5" name="object 5"/>
          <p:cNvSpPr txBox="1"/>
          <p:nvPr/>
        </p:nvSpPr>
        <p:spPr>
          <a:xfrm>
            <a:off x="6164071" y="618871"/>
            <a:ext cx="1242060" cy="671195"/>
          </a:xfrm>
          <a:prstGeom prst="rect">
            <a:avLst/>
          </a:prstGeom>
        </p:spPr>
        <p:txBody>
          <a:bodyPr vert="horz" wrap="square" lIns="0" tIns="0" rIns="0" bIns="0" rtlCol="0">
            <a:spAutoFit/>
          </a:bodyPr>
          <a:lstStyle/>
          <a:p>
            <a:pPr marL="12700" marR="6350" indent="202565">
              <a:lnSpc>
                <a:spcPct val="135000"/>
              </a:lnSpc>
            </a:pPr>
            <a:r>
              <a:rPr sz="1600" b="1" spc="-15" dirty="0">
                <a:solidFill>
                  <a:srgbClr val="FFFFFF"/>
                </a:solidFill>
                <a:latin typeface="微软雅黑" panose="020B0503020204020204" charset="-122"/>
                <a:cs typeface="微软雅黑" panose="020B0503020204020204" charset="-122"/>
              </a:rPr>
              <a:t>恪尽职守 依法履行职责</a:t>
            </a:r>
            <a:endParaRPr sz="1600">
              <a:latin typeface="微软雅黑" panose="020B0503020204020204" charset="-122"/>
              <a:cs typeface="微软雅黑" panose="020B0503020204020204" charset="-122"/>
            </a:endParaRPr>
          </a:p>
        </p:txBody>
      </p:sp>
      <p:sp>
        <p:nvSpPr>
          <p:cNvPr id="6" name="object 6"/>
          <p:cNvSpPr/>
          <p:nvPr/>
        </p:nvSpPr>
        <p:spPr>
          <a:xfrm>
            <a:off x="272795" y="2319527"/>
            <a:ext cx="772668" cy="2478024"/>
          </a:xfrm>
          <a:custGeom>
            <a:avLst/>
            <a:gdLst/>
            <a:ahLst/>
            <a:cxnLst/>
            <a:rect l="l" t="t" r="r" b="b"/>
            <a:pathLst>
              <a:path w="772668" h="2478024">
                <a:moveTo>
                  <a:pt x="0" y="2478024"/>
                </a:moveTo>
                <a:lnTo>
                  <a:pt x="772668" y="2478024"/>
                </a:lnTo>
                <a:lnTo>
                  <a:pt x="772668" y="0"/>
                </a:lnTo>
                <a:lnTo>
                  <a:pt x="0" y="0"/>
                </a:lnTo>
                <a:lnTo>
                  <a:pt x="0" y="2478024"/>
                </a:lnTo>
                <a:close/>
              </a:path>
            </a:pathLst>
          </a:custGeom>
          <a:solidFill>
            <a:srgbClr val="006FC0"/>
          </a:solidFill>
        </p:spPr>
        <p:txBody>
          <a:bodyPr wrap="square" lIns="0" tIns="0" rIns="0" bIns="0" rtlCol="0">
            <a:spAutoFit/>
          </a:bodyPr>
          <a:lstStyle/>
          <a:p/>
        </p:txBody>
      </p:sp>
      <p:sp>
        <p:nvSpPr>
          <p:cNvPr id="7" name="object 7"/>
          <p:cNvSpPr txBox="1"/>
          <p:nvPr/>
        </p:nvSpPr>
        <p:spPr>
          <a:xfrm>
            <a:off x="518566" y="2248661"/>
            <a:ext cx="280670" cy="2482215"/>
          </a:xfrm>
          <a:prstGeom prst="rect">
            <a:avLst/>
          </a:prstGeom>
        </p:spPr>
        <p:txBody>
          <a:bodyPr vert="horz" wrap="square" lIns="0" tIns="0" rIns="0" bIns="0" rtlCol="0">
            <a:spAutoFit/>
          </a:bodyPr>
          <a:lstStyle/>
          <a:p>
            <a:pPr marL="12700" marR="6350" algn="just">
              <a:lnSpc>
                <a:spcPct val="135000"/>
              </a:lnSpc>
            </a:pPr>
            <a:r>
              <a:rPr sz="2000" b="1" dirty="0">
                <a:solidFill>
                  <a:srgbClr val="FFFFFF"/>
                </a:solidFill>
                <a:latin typeface="微软雅黑" panose="020B0503020204020204" charset="-122"/>
                <a:cs typeface="微软雅黑" panose="020B0503020204020204" charset="-122"/>
              </a:rPr>
              <a:t>生 产 经 营 单 位</a:t>
            </a:r>
            <a:endParaRPr sz="2000">
              <a:latin typeface="微软雅黑" panose="020B0503020204020204" charset="-122"/>
              <a:cs typeface="微软雅黑" panose="020B0503020204020204" charset="-122"/>
            </a:endParaRPr>
          </a:p>
        </p:txBody>
      </p:sp>
      <p:sp>
        <p:nvSpPr>
          <p:cNvPr id="8" name="object 8"/>
          <p:cNvSpPr/>
          <p:nvPr/>
        </p:nvSpPr>
        <p:spPr>
          <a:xfrm>
            <a:off x="1101089" y="3550158"/>
            <a:ext cx="954023" cy="773175"/>
          </a:xfrm>
          <a:custGeom>
            <a:avLst/>
            <a:gdLst/>
            <a:ahLst/>
            <a:cxnLst/>
            <a:rect l="l" t="t" r="r" b="b"/>
            <a:pathLst>
              <a:path w="954024" h="773176">
                <a:moveTo>
                  <a:pt x="0" y="0"/>
                </a:moveTo>
                <a:lnTo>
                  <a:pt x="477012" y="0"/>
                </a:lnTo>
                <a:lnTo>
                  <a:pt x="477012" y="773175"/>
                </a:lnTo>
                <a:lnTo>
                  <a:pt x="954023" y="773175"/>
                </a:lnTo>
              </a:path>
            </a:pathLst>
          </a:custGeom>
          <a:ln w="28956">
            <a:solidFill>
              <a:srgbClr val="006FC0"/>
            </a:solidFill>
          </a:ln>
        </p:spPr>
        <p:txBody>
          <a:bodyPr wrap="square" lIns="0" tIns="0" rIns="0" bIns="0" rtlCol="0">
            <a:spAutoFit/>
          </a:bodyPr>
          <a:lstStyle/>
          <a:p/>
        </p:txBody>
      </p:sp>
      <p:sp>
        <p:nvSpPr>
          <p:cNvPr id="9" name="object 9"/>
          <p:cNvSpPr/>
          <p:nvPr/>
        </p:nvSpPr>
        <p:spPr>
          <a:xfrm>
            <a:off x="1101089" y="2775966"/>
            <a:ext cx="954023" cy="774700"/>
          </a:xfrm>
          <a:custGeom>
            <a:avLst/>
            <a:gdLst/>
            <a:ahLst/>
            <a:cxnLst/>
            <a:rect l="l" t="t" r="r" b="b"/>
            <a:pathLst>
              <a:path w="954024" h="774700">
                <a:moveTo>
                  <a:pt x="0" y="774700"/>
                </a:moveTo>
                <a:lnTo>
                  <a:pt x="477012" y="774700"/>
                </a:lnTo>
                <a:lnTo>
                  <a:pt x="477012" y="0"/>
                </a:lnTo>
                <a:lnTo>
                  <a:pt x="954023" y="0"/>
                </a:lnTo>
              </a:path>
            </a:pathLst>
          </a:custGeom>
          <a:ln w="28956">
            <a:solidFill>
              <a:srgbClr val="006FC0"/>
            </a:solidFill>
          </a:ln>
        </p:spPr>
        <p:txBody>
          <a:bodyPr wrap="square" lIns="0" tIns="0" rIns="0" bIns="0" rtlCol="0">
            <a:spAutoFit/>
          </a:bodyPr>
          <a:lstStyle/>
          <a:p/>
        </p:txBody>
      </p:sp>
      <p:sp>
        <p:nvSpPr>
          <p:cNvPr id="10" name="object 10"/>
          <p:cNvSpPr/>
          <p:nvPr/>
        </p:nvSpPr>
        <p:spPr>
          <a:xfrm>
            <a:off x="2058923" y="2319527"/>
            <a:ext cx="2365248" cy="864108"/>
          </a:xfrm>
          <a:custGeom>
            <a:avLst/>
            <a:gdLst/>
            <a:ahLst/>
            <a:cxnLst/>
            <a:rect l="l" t="t" r="r" b="b"/>
            <a:pathLst>
              <a:path w="2365248" h="864108">
                <a:moveTo>
                  <a:pt x="2361565" y="0"/>
                </a:moveTo>
                <a:lnTo>
                  <a:pt x="3682" y="0"/>
                </a:lnTo>
                <a:lnTo>
                  <a:pt x="0" y="3683"/>
                </a:lnTo>
                <a:lnTo>
                  <a:pt x="0" y="860425"/>
                </a:lnTo>
                <a:lnTo>
                  <a:pt x="3682" y="864108"/>
                </a:lnTo>
                <a:lnTo>
                  <a:pt x="2361565" y="864108"/>
                </a:lnTo>
                <a:lnTo>
                  <a:pt x="2365248" y="860425"/>
                </a:lnTo>
                <a:lnTo>
                  <a:pt x="2365248" y="3683"/>
                </a:lnTo>
                <a:lnTo>
                  <a:pt x="2361565" y="0"/>
                </a:lnTo>
                <a:close/>
              </a:path>
            </a:pathLst>
          </a:custGeom>
          <a:solidFill>
            <a:srgbClr val="006FC0"/>
          </a:solidFill>
        </p:spPr>
        <p:txBody>
          <a:bodyPr wrap="square" lIns="0" tIns="0" rIns="0" bIns="0" rtlCol="0">
            <a:spAutoFit/>
          </a:bodyPr>
          <a:lstStyle/>
          <a:p/>
        </p:txBody>
      </p:sp>
      <p:sp>
        <p:nvSpPr>
          <p:cNvPr id="11" name="object 11"/>
          <p:cNvSpPr/>
          <p:nvPr/>
        </p:nvSpPr>
        <p:spPr>
          <a:xfrm>
            <a:off x="2058923" y="2319527"/>
            <a:ext cx="2365248" cy="864108"/>
          </a:xfrm>
          <a:custGeom>
            <a:avLst/>
            <a:gdLst/>
            <a:ahLst/>
            <a:cxnLst/>
            <a:rect l="l" t="t" r="r" b="b"/>
            <a:pathLst>
              <a:path w="2365248" h="864108">
                <a:moveTo>
                  <a:pt x="0" y="8255"/>
                </a:moveTo>
                <a:lnTo>
                  <a:pt x="0" y="3683"/>
                </a:lnTo>
                <a:lnTo>
                  <a:pt x="3682" y="0"/>
                </a:lnTo>
                <a:lnTo>
                  <a:pt x="8255" y="0"/>
                </a:lnTo>
                <a:lnTo>
                  <a:pt x="2356992" y="0"/>
                </a:lnTo>
                <a:lnTo>
                  <a:pt x="2361565" y="0"/>
                </a:lnTo>
                <a:lnTo>
                  <a:pt x="2365248" y="3683"/>
                </a:lnTo>
                <a:lnTo>
                  <a:pt x="2365248" y="8255"/>
                </a:lnTo>
                <a:lnTo>
                  <a:pt x="2365248" y="855852"/>
                </a:lnTo>
                <a:lnTo>
                  <a:pt x="2365248" y="860425"/>
                </a:lnTo>
                <a:lnTo>
                  <a:pt x="2361565" y="864108"/>
                </a:lnTo>
                <a:lnTo>
                  <a:pt x="2356992" y="864108"/>
                </a:lnTo>
                <a:lnTo>
                  <a:pt x="8255" y="864108"/>
                </a:lnTo>
                <a:lnTo>
                  <a:pt x="3682" y="864108"/>
                </a:lnTo>
                <a:lnTo>
                  <a:pt x="0" y="860425"/>
                </a:lnTo>
                <a:lnTo>
                  <a:pt x="0" y="855852"/>
                </a:lnTo>
                <a:lnTo>
                  <a:pt x="0" y="8255"/>
                </a:lnTo>
                <a:close/>
              </a:path>
            </a:pathLst>
          </a:custGeom>
          <a:ln w="12191">
            <a:solidFill>
              <a:srgbClr val="FFFFFF"/>
            </a:solidFill>
          </a:ln>
        </p:spPr>
        <p:txBody>
          <a:bodyPr wrap="square" lIns="0" tIns="0" rIns="0" bIns="0" rtlCol="0">
            <a:spAutoFit/>
          </a:bodyPr>
          <a:lstStyle/>
          <a:p/>
        </p:txBody>
      </p:sp>
      <p:sp>
        <p:nvSpPr>
          <p:cNvPr id="12" name="object 12"/>
          <p:cNvSpPr txBox="1"/>
          <p:nvPr/>
        </p:nvSpPr>
        <p:spPr>
          <a:xfrm>
            <a:off x="2519933" y="2371725"/>
            <a:ext cx="1446530" cy="671195"/>
          </a:xfrm>
          <a:prstGeom prst="rect">
            <a:avLst/>
          </a:prstGeom>
        </p:spPr>
        <p:txBody>
          <a:bodyPr vert="horz" wrap="square" lIns="0" tIns="0" rIns="0" bIns="0" rtlCol="0">
            <a:spAutoFit/>
          </a:bodyPr>
          <a:lstStyle/>
          <a:p>
            <a:pPr marL="12700" marR="6350" indent="303530">
              <a:lnSpc>
                <a:spcPct val="135000"/>
              </a:lnSpc>
            </a:pPr>
            <a:r>
              <a:rPr sz="1600" b="1" spc="-15" dirty="0">
                <a:solidFill>
                  <a:srgbClr val="FFFFFF"/>
                </a:solidFill>
                <a:latin typeface="微软雅黑" panose="020B0503020204020204" charset="-122"/>
                <a:cs typeface="微软雅黑" panose="020B0503020204020204" charset="-122"/>
              </a:rPr>
              <a:t>作出涉及 安全的经营决策</a:t>
            </a:r>
            <a:endParaRPr sz="1600">
              <a:latin typeface="微软雅黑" panose="020B0503020204020204" charset="-122"/>
              <a:cs typeface="微软雅黑" panose="020B0503020204020204" charset="-122"/>
            </a:endParaRPr>
          </a:p>
        </p:txBody>
      </p:sp>
      <p:sp>
        <p:nvSpPr>
          <p:cNvPr id="13" name="object 13"/>
          <p:cNvSpPr/>
          <p:nvPr/>
        </p:nvSpPr>
        <p:spPr>
          <a:xfrm>
            <a:off x="5332476" y="2314955"/>
            <a:ext cx="2880359" cy="864108"/>
          </a:xfrm>
          <a:custGeom>
            <a:avLst/>
            <a:gdLst/>
            <a:ahLst/>
            <a:cxnLst/>
            <a:rect l="l" t="t" r="r" b="b"/>
            <a:pathLst>
              <a:path w="2880359" h="864108">
                <a:moveTo>
                  <a:pt x="2872485" y="0"/>
                </a:moveTo>
                <a:lnTo>
                  <a:pt x="7874" y="0"/>
                </a:lnTo>
                <a:lnTo>
                  <a:pt x="0" y="7874"/>
                </a:lnTo>
                <a:lnTo>
                  <a:pt x="0" y="856234"/>
                </a:lnTo>
                <a:lnTo>
                  <a:pt x="7874" y="864108"/>
                </a:lnTo>
                <a:lnTo>
                  <a:pt x="2872485" y="864108"/>
                </a:lnTo>
                <a:lnTo>
                  <a:pt x="2880359" y="856234"/>
                </a:lnTo>
                <a:lnTo>
                  <a:pt x="2880359" y="7874"/>
                </a:lnTo>
                <a:lnTo>
                  <a:pt x="2872485" y="0"/>
                </a:lnTo>
                <a:close/>
              </a:path>
            </a:pathLst>
          </a:custGeom>
          <a:solidFill>
            <a:srgbClr val="DC3B00"/>
          </a:solidFill>
        </p:spPr>
        <p:txBody>
          <a:bodyPr wrap="square" lIns="0" tIns="0" rIns="0" bIns="0" rtlCol="0">
            <a:spAutoFit/>
          </a:bodyPr>
          <a:lstStyle/>
          <a:p/>
        </p:txBody>
      </p:sp>
      <p:sp>
        <p:nvSpPr>
          <p:cNvPr id="14" name="object 14"/>
          <p:cNvSpPr txBox="1"/>
          <p:nvPr/>
        </p:nvSpPr>
        <p:spPr>
          <a:xfrm>
            <a:off x="5644641" y="2367788"/>
            <a:ext cx="2255520" cy="671195"/>
          </a:xfrm>
          <a:prstGeom prst="rect">
            <a:avLst/>
          </a:prstGeom>
        </p:spPr>
        <p:txBody>
          <a:bodyPr vert="horz" wrap="square" lIns="0" tIns="0" rIns="0" bIns="0" rtlCol="0">
            <a:spAutoFit/>
          </a:bodyPr>
          <a:lstStyle/>
          <a:p>
            <a:pPr marL="12700" marR="6350" indent="304800">
              <a:lnSpc>
                <a:spcPct val="135000"/>
              </a:lnSpc>
            </a:pPr>
            <a:r>
              <a:rPr sz="1600" b="1" spc="-20" dirty="0">
                <a:solidFill>
                  <a:srgbClr val="FFFFFF"/>
                </a:solidFill>
                <a:latin typeface="微软雅黑" panose="020B0503020204020204" charset="-122"/>
                <a:cs typeface="微软雅黑" panose="020B0503020204020204" charset="-122"/>
              </a:rPr>
              <a:t>安全生产管理机构 安全生产管理人员的意见</a:t>
            </a:r>
            <a:endParaRPr sz="1600">
              <a:latin typeface="微软雅黑" panose="020B0503020204020204" charset="-122"/>
              <a:cs typeface="微软雅黑" panose="020B0503020204020204" charset="-122"/>
            </a:endParaRPr>
          </a:p>
        </p:txBody>
      </p:sp>
      <p:sp>
        <p:nvSpPr>
          <p:cNvPr id="15" name="object 15"/>
          <p:cNvSpPr/>
          <p:nvPr/>
        </p:nvSpPr>
        <p:spPr>
          <a:xfrm>
            <a:off x="4532376" y="2660904"/>
            <a:ext cx="687324" cy="173736"/>
          </a:xfrm>
          <a:custGeom>
            <a:avLst/>
            <a:gdLst/>
            <a:ahLst/>
            <a:cxnLst/>
            <a:rect l="l" t="t" r="r" b="b"/>
            <a:pathLst>
              <a:path w="687324" h="173736">
                <a:moveTo>
                  <a:pt x="513588" y="0"/>
                </a:moveTo>
                <a:lnTo>
                  <a:pt x="513588" y="173736"/>
                </a:lnTo>
                <a:lnTo>
                  <a:pt x="629412" y="115824"/>
                </a:lnTo>
                <a:lnTo>
                  <a:pt x="542544" y="115824"/>
                </a:lnTo>
                <a:lnTo>
                  <a:pt x="542544" y="57912"/>
                </a:lnTo>
                <a:lnTo>
                  <a:pt x="629411" y="57912"/>
                </a:lnTo>
                <a:lnTo>
                  <a:pt x="513588" y="0"/>
                </a:lnTo>
                <a:close/>
              </a:path>
              <a:path w="687324" h="173736">
                <a:moveTo>
                  <a:pt x="513588" y="57912"/>
                </a:moveTo>
                <a:lnTo>
                  <a:pt x="0" y="57912"/>
                </a:lnTo>
                <a:lnTo>
                  <a:pt x="0" y="115824"/>
                </a:lnTo>
                <a:lnTo>
                  <a:pt x="513588" y="115824"/>
                </a:lnTo>
                <a:lnTo>
                  <a:pt x="513588" y="57912"/>
                </a:lnTo>
                <a:close/>
              </a:path>
              <a:path w="687324" h="173736">
                <a:moveTo>
                  <a:pt x="629411" y="57912"/>
                </a:moveTo>
                <a:lnTo>
                  <a:pt x="542544" y="57912"/>
                </a:lnTo>
                <a:lnTo>
                  <a:pt x="542544" y="115824"/>
                </a:lnTo>
                <a:lnTo>
                  <a:pt x="629412" y="115824"/>
                </a:lnTo>
                <a:lnTo>
                  <a:pt x="687324" y="86868"/>
                </a:lnTo>
                <a:lnTo>
                  <a:pt x="629411" y="57912"/>
                </a:lnTo>
                <a:close/>
              </a:path>
            </a:pathLst>
          </a:custGeom>
          <a:solidFill>
            <a:srgbClr val="6FAC46"/>
          </a:solidFill>
        </p:spPr>
        <p:txBody>
          <a:bodyPr wrap="square" lIns="0" tIns="0" rIns="0" bIns="0" rtlCol="0">
            <a:spAutoFit/>
          </a:bodyPr>
          <a:lstStyle/>
          <a:p/>
        </p:txBody>
      </p:sp>
      <p:sp>
        <p:nvSpPr>
          <p:cNvPr id="16" name="object 16"/>
          <p:cNvSpPr txBox="1"/>
          <p:nvPr/>
        </p:nvSpPr>
        <p:spPr>
          <a:xfrm>
            <a:off x="4623053" y="2184527"/>
            <a:ext cx="4826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听取</a:t>
            </a:r>
            <a:endParaRPr sz="1800">
              <a:latin typeface="微软雅黑" panose="020B0503020204020204" charset="-122"/>
              <a:cs typeface="微软雅黑" panose="020B0503020204020204" charset="-122"/>
            </a:endParaRPr>
          </a:p>
        </p:txBody>
      </p:sp>
      <p:sp>
        <p:nvSpPr>
          <p:cNvPr id="17" name="object 17"/>
          <p:cNvSpPr/>
          <p:nvPr/>
        </p:nvSpPr>
        <p:spPr>
          <a:xfrm>
            <a:off x="2069592" y="3916679"/>
            <a:ext cx="2365247" cy="862583"/>
          </a:xfrm>
          <a:custGeom>
            <a:avLst/>
            <a:gdLst/>
            <a:ahLst/>
            <a:cxnLst/>
            <a:rect l="l" t="t" r="r" b="b"/>
            <a:pathLst>
              <a:path w="2365248" h="862583">
                <a:moveTo>
                  <a:pt x="2361565" y="0"/>
                </a:moveTo>
                <a:lnTo>
                  <a:pt x="3682" y="0"/>
                </a:lnTo>
                <a:lnTo>
                  <a:pt x="0" y="3683"/>
                </a:lnTo>
                <a:lnTo>
                  <a:pt x="0" y="858901"/>
                </a:lnTo>
                <a:lnTo>
                  <a:pt x="3682" y="862584"/>
                </a:lnTo>
                <a:lnTo>
                  <a:pt x="2361565" y="862584"/>
                </a:lnTo>
                <a:lnTo>
                  <a:pt x="2365247" y="858901"/>
                </a:lnTo>
                <a:lnTo>
                  <a:pt x="2365247" y="3683"/>
                </a:lnTo>
                <a:lnTo>
                  <a:pt x="2361565" y="0"/>
                </a:lnTo>
                <a:close/>
              </a:path>
            </a:pathLst>
          </a:custGeom>
          <a:solidFill>
            <a:srgbClr val="006FC0"/>
          </a:solidFill>
        </p:spPr>
        <p:txBody>
          <a:bodyPr wrap="square" lIns="0" tIns="0" rIns="0" bIns="0" rtlCol="0">
            <a:spAutoFit/>
          </a:bodyPr>
          <a:lstStyle/>
          <a:p/>
        </p:txBody>
      </p:sp>
      <p:sp>
        <p:nvSpPr>
          <p:cNvPr id="18" name="object 18"/>
          <p:cNvSpPr/>
          <p:nvPr/>
        </p:nvSpPr>
        <p:spPr>
          <a:xfrm>
            <a:off x="2069592" y="3916679"/>
            <a:ext cx="2365247" cy="862583"/>
          </a:xfrm>
          <a:custGeom>
            <a:avLst/>
            <a:gdLst/>
            <a:ahLst/>
            <a:cxnLst/>
            <a:rect l="l" t="t" r="r" b="b"/>
            <a:pathLst>
              <a:path w="2365248" h="862583">
                <a:moveTo>
                  <a:pt x="0" y="8255"/>
                </a:moveTo>
                <a:lnTo>
                  <a:pt x="0" y="3683"/>
                </a:lnTo>
                <a:lnTo>
                  <a:pt x="3682" y="0"/>
                </a:lnTo>
                <a:lnTo>
                  <a:pt x="8255" y="0"/>
                </a:lnTo>
                <a:lnTo>
                  <a:pt x="2356993" y="0"/>
                </a:lnTo>
                <a:lnTo>
                  <a:pt x="2361565" y="0"/>
                </a:lnTo>
                <a:lnTo>
                  <a:pt x="2365247" y="3683"/>
                </a:lnTo>
                <a:lnTo>
                  <a:pt x="2365247" y="8255"/>
                </a:lnTo>
                <a:lnTo>
                  <a:pt x="2365247" y="854329"/>
                </a:lnTo>
                <a:lnTo>
                  <a:pt x="2365247" y="858901"/>
                </a:lnTo>
                <a:lnTo>
                  <a:pt x="2361565" y="862584"/>
                </a:lnTo>
                <a:lnTo>
                  <a:pt x="2356993" y="862584"/>
                </a:lnTo>
                <a:lnTo>
                  <a:pt x="8255" y="862584"/>
                </a:lnTo>
                <a:lnTo>
                  <a:pt x="3682" y="862584"/>
                </a:lnTo>
                <a:lnTo>
                  <a:pt x="0" y="858901"/>
                </a:lnTo>
                <a:lnTo>
                  <a:pt x="0" y="854329"/>
                </a:lnTo>
                <a:lnTo>
                  <a:pt x="0" y="8255"/>
                </a:lnTo>
                <a:close/>
              </a:path>
            </a:pathLst>
          </a:custGeom>
          <a:ln w="12192">
            <a:solidFill>
              <a:srgbClr val="FFFFFF"/>
            </a:solidFill>
          </a:ln>
        </p:spPr>
        <p:txBody>
          <a:bodyPr wrap="square" lIns="0" tIns="0" rIns="0" bIns="0" rtlCol="0">
            <a:spAutoFit/>
          </a:bodyPr>
          <a:lstStyle/>
          <a:p/>
        </p:txBody>
      </p:sp>
      <p:sp>
        <p:nvSpPr>
          <p:cNvPr id="19" name="object 19"/>
          <p:cNvSpPr txBox="1"/>
          <p:nvPr/>
        </p:nvSpPr>
        <p:spPr>
          <a:xfrm>
            <a:off x="2631694" y="4054220"/>
            <a:ext cx="1242060" cy="586105"/>
          </a:xfrm>
          <a:prstGeom prst="rect">
            <a:avLst/>
          </a:prstGeom>
        </p:spPr>
        <p:txBody>
          <a:bodyPr vert="horz" wrap="square" lIns="0" tIns="0" rIns="0" bIns="0" rtlCol="0">
            <a:spAutoFit/>
          </a:bodyPr>
          <a:lstStyle/>
          <a:p>
            <a:pPr marL="12700">
              <a:lnSpc>
                <a:spcPct val="100000"/>
              </a:lnSpc>
            </a:pPr>
            <a:r>
              <a:rPr sz="1600" b="1" spc="-25" dirty="0">
                <a:solidFill>
                  <a:srgbClr val="FFFFFF"/>
                </a:solidFill>
                <a:latin typeface="微软雅黑" panose="020B0503020204020204" charset="-122"/>
                <a:cs typeface="微软雅黑" panose="020B0503020204020204" charset="-122"/>
              </a:rPr>
              <a:t>安全管理人员</a:t>
            </a:r>
            <a:endParaRPr sz="1600">
              <a:latin typeface="微软雅黑" panose="020B0503020204020204" charset="-122"/>
              <a:cs typeface="微软雅黑" panose="020B0503020204020204" charset="-122"/>
            </a:endParaRPr>
          </a:p>
          <a:p>
            <a:pPr marL="12700">
              <a:lnSpc>
                <a:spcPct val="100000"/>
              </a:lnSpc>
              <a:spcBef>
                <a:spcPts val="675"/>
              </a:spcBef>
            </a:pPr>
            <a:r>
              <a:rPr sz="1600" b="1" spc="-20" dirty="0">
                <a:solidFill>
                  <a:srgbClr val="FFFFFF"/>
                </a:solidFill>
                <a:latin typeface="微软雅黑" panose="020B0503020204020204" charset="-122"/>
                <a:cs typeface="微软雅黑" panose="020B0503020204020204" charset="-122"/>
              </a:rPr>
              <a:t>依法履行职责</a:t>
            </a:r>
            <a:endParaRPr sz="1600">
              <a:latin typeface="微软雅黑" panose="020B0503020204020204" charset="-122"/>
              <a:cs typeface="微软雅黑" panose="020B0503020204020204" charset="-122"/>
            </a:endParaRPr>
          </a:p>
        </p:txBody>
      </p:sp>
      <p:sp>
        <p:nvSpPr>
          <p:cNvPr id="20" name="object 20"/>
          <p:cNvSpPr/>
          <p:nvPr/>
        </p:nvSpPr>
        <p:spPr>
          <a:xfrm>
            <a:off x="5343144" y="3912108"/>
            <a:ext cx="2880359" cy="864108"/>
          </a:xfrm>
          <a:custGeom>
            <a:avLst/>
            <a:gdLst/>
            <a:ahLst/>
            <a:cxnLst/>
            <a:rect l="l" t="t" r="r" b="b"/>
            <a:pathLst>
              <a:path w="2880359" h="864108">
                <a:moveTo>
                  <a:pt x="2872485" y="0"/>
                </a:moveTo>
                <a:lnTo>
                  <a:pt x="7873" y="0"/>
                </a:lnTo>
                <a:lnTo>
                  <a:pt x="0" y="7874"/>
                </a:lnTo>
                <a:lnTo>
                  <a:pt x="0" y="856234"/>
                </a:lnTo>
                <a:lnTo>
                  <a:pt x="7873" y="864108"/>
                </a:lnTo>
                <a:lnTo>
                  <a:pt x="2872485" y="864108"/>
                </a:lnTo>
                <a:lnTo>
                  <a:pt x="2880359" y="856234"/>
                </a:lnTo>
                <a:lnTo>
                  <a:pt x="2880359" y="7874"/>
                </a:lnTo>
                <a:lnTo>
                  <a:pt x="2872485" y="0"/>
                </a:lnTo>
                <a:close/>
              </a:path>
            </a:pathLst>
          </a:custGeom>
          <a:solidFill>
            <a:srgbClr val="DC3B00"/>
          </a:solidFill>
        </p:spPr>
        <p:txBody>
          <a:bodyPr wrap="square" lIns="0" tIns="0" rIns="0" bIns="0" rtlCol="0">
            <a:spAutoFit/>
          </a:bodyPr>
          <a:lstStyle/>
          <a:p/>
        </p:txBody>
      </p:sp>
      <p:sp>
        <p:nvSpPr>
          <p:cNvPr id="21" name="object 21"/>
          <p:cNvSpPr txBox="1"/>
          <p:nvPr/>
        </p:nvSpPr>
        <p:spPr>
          <a:xfrm>
            <a:off x="5758053" y="3964695"/>
            <a:ext cx="2052320" cy="671195"/>
          </a:xfrm>
          <a:prstGeom prst="rect">
            <a:avLst/>
          </a:prstGeom>
        </p:spPr>
        <p:txBody>
          <a:bodyPr vert="horz" wrap="square" lIns="0" tIns="0" rIns="0" bIns="0" rtlCol="0">
            <a:spAutoFit/>
          </a:bodyPr>
          <a:lstStyle/>
          <a:p>
            <a:pPr marL="12700" marR="6350" indent="202565">
              <a:lnSpc>
                <a:spcPct val="135000"/>
              </a:lnSpc>
            </a:pPr>
            <a:r>
              <a:rPr sz="1600" b="1" spc="-20" dirty="0">
                <a:solidFill>
                  <a:srgbClr val="FFFFFF"/>
                </a:solidFill>
                <a:latin typeface="微软雅黑" panose="020B0503020204020204" charset="-122"/>
                <a:cs typeface="微软雅黑" panose="020B0503020204020204" charset="-122"/>
              </a:rPr>
              <a:t>降低工资、福利等 待遇或者解除劳动合同</a:t>
            </a:r>
            <a:endParaRPr sz="1600">
              <a:latin typeface="微软雅黑" panose="020B0503020204020204" charset="-122"/>
              <a:cs typeface="微软雅黑" panose="020B0503020204020204" charset="-122"/>
            </a:endParaRPr>
          </a:p>
        </p:txBody>
      </p:sp>
      <p:sp>
        <p:nvSpPr>
          <p:cNvPr id="22" name="object 22"/>
          <p:cNvSpPr/>
          <p:nvPr/>
        </p:nvSpPr>
        <p:spPr>
          <a:xfrm>
            <a:off x="4544567" y="4256532"/>
            <a:ext cx="687324" cy="173736"/>
          </a:xfrm>
          <a:custGeom>
            <a:avLst/>
            <a:gdLst/>
            <a:ahLst/>
            <a:cxnLst/>
            <a:rect l="l" t="t" r="r" b="b"/>
            <a:pathLst>
              <a:path w="687324" h="173736">
                <a:moveTo>
                  <a:pt x="513588" y="0"/>
                </a:moveTo>
                <a:lnTo>
                  <a:pt x="513588" y="173736"/>
                </a:lnTo>
                <a:lnTo>
                  <a:pt x="629412" y="115824"/>
                </a:lnTo>
                <a:lnTo>
                  <a:pt x="542544" y="115824"/>
                </a:lnTo>
                <a:lnTo>
                  <a:pt x="542544" y="57912"/>
                </a:lnTo>
                <a:lnTo>
                  <a:pt x="629412" y="57912"/>
                </a:lnTo>
                <a:lnTo>
                  <a:pt x="513588" y="0"/>
                </a:lnTo>
                <a:close/>
              </a:path>
              <a:path w="687324" h="173736">
                <a:moveTo>
                  <a:pt x="513588" y="57912"/>
                </a:moveTo>
                <a:lnTo>
                  <a:pt x="0" y="57912"/>
                </a:lnTo>
                <a:lnTo>
                  <a:pt x="0" y="115824"/>
                </a:lnTo>
                <a:lnTo>
                  <a:pt x="513588" y="115824"/>
                </a:lnTo>
                <a:lnTo>
                  <a:pt x="513588" y="57912"/>
                </a:lnTo>
                <a:close/>
              </a:path>
              <a:path w="687324" h="173736">
                <a:moveTo>
                  <a:pt x="629412" y="57912"/>
                </a:moveTo>
                <a:lnTo>
                  <a:pt x="542544" y="57912"/>
                </a:lnTo>
                <a:lnTo>
                  <a:pt x="542544" y="115824"/>
                </a:lnTo>
                <a:lnTo>
                  <a:pt x="629412" y="115824"/>
                </a:lnTo>
                <a:lnTo>
                  <a:pt x="687324" y="86868"/>
                </a:lnTo>
                <a:lnTo>
                  <a:pt x="629412" y="57912"/>
                </a:lnTo>
                <a:close/>
              </a:path>
            </a:pathLst>
          </a:custGeom>
          <a:solidFill>
            <a:srgbClr val="6FAC46"/>
          </a:solidFill>
        </p:spPr>
        <p:txBody>
          <a:bodyPr wrap="square" lIns="0" tIns="0" rIns="0" bIns="0" rtlCol="0">
            <a:spAutoFit/>
          </a:bodyPr>
          <a:lstStyle/>
          <a:p/>
        </p:txBody>
      </p:sp>
      <p:sp>
        <p:nvSpPr>
          <p:cNvPr id="23" name="object 23"/>
          <p:cNvSpPr txBox="1"/>
          <p:nvPr/>
        </p:nvSpPr>
        <p:spPr>
          <a:xfrm>
            <a:off x="4635500" y="3781679"/>
            <a:ext cx="4826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不得</a:t>
            </a:r>
            <a:endParaRPr sz="1800">
              <a:latin typeface="微软雅黑" panose="020B0503020204020204" charset="-122"/>
              <a:cs typeface="微软雅黑" panose="020B0503020204020204" charset="-122"/>
            </a:endParaRPr>
          </a:p>
        </p:txBody>
      </p:sp>
      <p:sp>
        <p:nvSpPr>
          <p:cNvPr id="24" name="object 24"/>
          <p:cNvSpPr/>
          <p:nvPr/>
        </p:nvSpPr>
        <p:spPr>
          <a:xfrm>
            <a:off x="3008376" y="966216"/>
            <a:ext cx="2089150" cy="173736"/>
          </a:xfrm>
          <a:custGeom>
            <a:avLst/>
            <a:gdLst/>
            <a:ahLst/>
            <a:cxnLst/>
            <a:rect l="l" t="t" r="r" b="b"/>
            <a:pathLst>
              <a:path w="2089150" h="173736">
                <a:moveTo>
                  <a:pt x="1915414" y="0"/>
                </a:moveTo>
                <a:lnTo>
                  <a:pt x="1915414" y="173736"/>
                </a:lnTo>
                <a:lnTo>
                  <a:pt x="2031238" y="115824"/>
                </a:lnTo>
                <a:lnTo>
                  <a:pt x="1944370" y="115824"/>
                </a:lnTo>
                <a:lnTo>
                  <a:pt x="1944370" y="57912"/>
                </a:lnTo>
                <a:lnTo>
                  <a:pt x="2031237" y="57912"/>
                </a:lnTo>
                <a:lnTo>
                  <a:pt x="1915414" y="0"/>
                </a:lnTo>
                <a:close/>
              </a:path>
              <a:path w="2089150" h="173736">
                <a:moveTo>
                  <a:pt x="1915414" y="57912"/>
                </a:moveTo>
                <a:lnTo>
                  <a:pt x="0" y="57912"/>
                </a:lnTo>
                <a:lnTo>
                  <a:pt x="0" y="115824"/>
                </a:lnTo>
                <a:lnTo>
                  <a:pt x="1915414" y="115824"/>
                </a:lnTo>
                <a:lnTo>
                  <a:pt x="1915414" y="57912"/>
                </a:lnTo>
                <a:close/>
              </a:path>
              <a:path w="2089150" h="173736">
                <a:moveTo>
                  <a:pt x="2031237" y="57912"/>
                </a:moveTo>
                <a:lnTo>
                  <a:pt x="1944370" y="57912"/>
                </a:lnTo>
                <a:lnTo>
                  <a:pt x="1944370" y="115824"/>
                </a:lnTo>
                <a:lnTo>
                  <a:pt x="2031238" y="115824"/>
                </a:lnTo>
                <a:lnTo>
                  <a:pt x="2089150" y="86868"/>
                </a:lnTo>
                <a:lnTo>
                  <a:pt x="2031237" y="57912"/>
                </a:lnTo>
                <a:close/>
              </a:path>
            </a:pathLst>
          </a:custGeom>
          <a:solidFill>
            <a:srgbClr val="6FAC46"/>
          </a:solidFill>
        </p:spPr>
        <p:txBody>
          <a:bodyPr wrap="square" lIns="0" tIns="0" rIns="0" bIns="0" rtlCol="0">
            <a:spAutoFit/>
          </a:bodyPr>
          <a:lstStyle/>
          <a:p/>
        </p:txBody>
      </p:sp>
      <p:sp>
        <p:nvSpPr>
          <p:cNvPr id="25" name="object 25"/>
          <p:cNvSpPr txBox="1"/>
          <p:nvPr/>
        </p:nvSpPr>
        <p:spPr>
          <a:xfrm>
            <a:off x="3752850" y="657733"/>
            <a:ext cx="4826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应当</a:t>
            </a:r>
            <a:endParaRPr sz="1800">
              <a:latin typeface="微软雅黑" panose="020B0503020204020204" charset="-122"/>
              <a:cs typeface="微软雅黑" panose="020B0503020204020204" charset="-122"/>
            </a:endParaRPr>
          </a:p>
        </p:txBody>
      </p:sp>
      <p:sp>
        <p:nvSpPr>
          <p:cNvPr id="26" name="object 26"/>
          <p:cNvSpPr/>
          <p:nvPr/>
        </p:nvSpPr>
        <p:spPr>
          <a:xfrm>
            <a:off x="260604" y="5474208"/>
            <a:ext cx="2964180" cy="1054608"/>
          </a:xfrm>
          <a:custGeom>
            <a:avLst/>
            <a:gdLst/>
            <a:ahLst/>
            <a:cxnLst/>
            <a:rect l="l" t="t" r="r" b="b"/>
            <a:pathLst>
              <a:path w="2964180" h="1054607">
                <a:moveTo>
                  <a:pt x="0" y="1054608"/>
                </a:moveTo>
                <a:lnTo>
                  <a:pt x="2964180" y="1054608"/>
                </a:lnTo>
                <a:lnTo>
                  <a:pt x="2964180" y="0"/>
                </a:lnTo>
                <a:lnTo>
                  <a:pt x="0" y="0"/>
                </a:lnTo>
                <a:lnTo>
                  <a:pt x="0" y="1054608"/>
                </a:lnTo>
                <a:close/>
              </a:path>
            </a:pathLst>
          </a:custGeom>
          <a:solidFill>
            <a:srgbClr val="006FC0"/>
          </a:solidFill>
        </p:spPr>
        <p:txBody>
          <a:bodyPr wrap="square" lIns="0" tIns="0" rIns="0" bIns="0" rtlCol="0">
            <a:spAutoFit/>
          </a:bodyPr>
          <a:lstStyle/>
          <a:p/>
        </p:txBody>
      </p:sp>
      <p:sp>
        <p:nvSpPr>
          <p:cNvPr id="27" name="object 27"/>
          <p:cNvSpPr txBox="1"/>
          <p:nvPr/>
        </p:nvSpPr>
        <p:spPr>
          <a:xfrm>
            <a:off x="496011" y="5458155"/>
            <a:ext cx="2458085" cy="1000125"/>
          </a:xfrm>
          <a:prstGeom prst="rect">
            <a:avLst/>
          </a:prstGeom>
        </p:spPr>
        <p:txBody>
          <a:bodyPr vert="horz" wrap="square" lIns="0" tIns="0" rIns="0" bIns="0" rtlCol="0">
            <a:spAutoFit/>
          </a:bodyPr>
          <a:lstStyle/>
          <a:p>
            <a:pPr marL="12700" marR="6350">
              <a:lnSpc>
                <a:spcPct val="135000"/>
              </a:lnSpc>
            </a:pPr>
            <a:r>
              <a:rPr sz="1600" b="1" spc="-20" dirty="0">
                <a:solidFill>
                  <a:srgbClr val="FFFFFF"/>
                </a:solidFill>
                <a:latin typeface="微软雅黑" panose="020B0503020204020204" charset="-122"/>
                <a:cs typeface="微软雅黑" panose="020B0503020204020204" charset="-122"/>
              </a:rPr>
              <a:t>危险物品的生产、储存单位 矿山、金属冶炼单位 安全生产管理人员的任免</a:t>
            </a:r>
            <a:endParaRPr sz="1600">
              <a:latin typeface="微软雅黑" panose="020B0503020204020204" charset="-122"/>
              <a:cs typeface="微软雅黑" panose="020B0503020204020204" charset="-122"/>
            </a:endParaRPr>
          </a:p>
        </p:txBody>
      </p:sp>
      <p:sp>
        <p:nvSpPr>
          <p:cNvPr id="28" name="object 28"/>
          <p:cNvSpPr/>
          <p:nvPr/>
        </p:nvSpPr>
        <p:spPr>
          <a:xfrm>
            <a:off x="5350764" y="5568696"/>
            <a:ext cx="2881884" cy="865632"/>
          </a:xfrm>
          <a:custGeom>
            <a:avLst/>
            <a:gdLst/>
            <a:ahLst/>
            <a:cxnLst/>
            <a:rect l="l" t="t" r="r" b="b"/>
            <a:pathLst>
              <a:path w="2881884" h="865631">
                <a:moveTo>
                  <a:pt x="0" y="865631"/>
                </a:moveTo>
                <a:lnTo>
                  <a:pt x="2881884" y="865631"/>
                </a:lnTo>
                <a:lnTo>
                  <a:pt x="2881884" y="0"/>
                </a:lnTo>
                <a:lnTo>
                  <a:pt x="0" y="0"/>
                </a:lnTo>
                <a:lnTo>
                  <a:pt x="0" y="865631"/>
                </a:lnTo>
                <a:close/>
              </a:path>
            </a:pathLst>
          </a:custGeom>
          <a:solidFill>
            <a:srgbClr val="DC3B00"/>
          </a:solidFill>
        </p:spPr>
        <p:txBody>
          <a:bodyPr wrap="square" lIns="0" tIns="0" rIns="0" bIns="0" rtlCol="0">
            <a:spAutoFit/>
          </a:bodyPr>
          <a:lstStyle/>
          <a:p/>
        </p:txBody>
      </p:sp>
      <p:sp>
        <p:nvSpPr>
          <p:cNvPr id="29" name="object 29"/>
          <p:cNvSpPr txBox="1"/>
          <p:nvPr/>
        </p:nvSpPr>
        <p:spPr>
          <a:xfrm>
            <a:off x="5868415" y="5622747"/>
            <a:ext cx="1852930" cy="671195"/>
          </a:xfrm>
          <a:prstGeom prst="rect">
            <a:avLst/>
          </a:prstGeom>
        </p:spPr>
        <p:txBody>
          <a:bodyPr vert="horz" wrap="square" lIns="0" tIns="0" rIns="0" bIns="0" rtlCol="0">
            <a:spAutoFit/>
          </a:bodyPr>
          <a:lstStyle/>
          <a:p>
            <a:pPr marL="12700" marR="6350">
              <a:lnSpc>
                <a:spcPct val="135000"/>
              </a:lnSpc>
            </a:pPr>
            <a:r>
              <a:rPr sz="1600" b="1" spc="-20" dirty="0">
                <a:solidFill>
                  <a:srgbClr val="FFFFFF"/>
                </a:solidFill>
                <a:latin typeface="微软雅黑" panose="020B0503020204020204" charset="-122"/>
                <a:cs typeface="微软雅黑" panose="020B0503020204020204" charset="-122"/>
              </a:rPr>
              <a:t>主管的负有安全生产 监督管理职责的部门</a:t>
            </a:r>
            <a:endParaRPr sz="1600">
              <a:latin typeface="微软雅黑" panose="020B0503020204020204" charset="-122"/>
              <a:cs typeface="微软雅黑" panose="020B0503020204020204" charset="-122"/>
            </a:endParaRPr>
          </a:p>
        </p:txBody>
      </p:sp>
      <p:sp>
        <p:nvSpPr>
          <p:cNvPr id="30" name="object 30"/>
          <p:cNvSpPr/>
          <p:nvPr/>
        </p:nvSpPr>
        <p:spPr>
          <a:xfrm>
            <a:off x="3243072" y="5940552"/>
            <a:ext cx="2089150" cy="173735"/>
          </a:xfrm>
          <a:custGeom>
            <a:avLst/>
            <a:gdLst/>
            <a:ahLst/>
            <a:cxnLst/>
            <a:rect l="l" t="t" r="r" b="b"/>
            <a:pathLst>
              <a:path w="2089150" h="173736">
                <a:moveTo>
                  <a:pt x="1915414" y="0"/>
                </a:moveTo>
                <a:lnTo>
                  <a:pt x="1915414" y="173736"/>
                </a:lnTo>
                <a:lnTo>
                  <a:pt x="2031238" y="115824"/>
                </a:lnTo>
                <a:lnTo>
                  <a:pt x="1944369" y="115824"/>
                </a:lnTo>
                <a:lnTo>
                  <a:pt x="1944369" y="57912"/>
                </a:lnTo>
                <a:lnTo>
                  <a:pt x="2031238" y="57912"/>
                </a:lnTo>
                <a:lnTo>
                  <a:pt x="1915414" y="0"/>
                </a:lnTo>
                <a:close/>
              </a:path>
              <a:path w="2089150" h="173736">
                <a:moveTo>
                  <a:pt x="1915414" y="57912"/>
                </a:moveTo>
                <a:lnTo>
                  <a:pt x="0" y="57912"/>
                </a:lnTo>
                <a:lnTo>
                  <a:pt x="0" y="115824"/>
                </a:lnTo>
                <a:lnTo>
                  <a:pt x="1915414" y="115824"/>
                </a:lnTo>
                <a:lnTo>
                  <a:pt x="1915414" y="57912"/>
                </a:lnTo>
                <a:close/>
              </a:path>
              <a:path w="2089150" h="173736">
                <a:moveTo>
                  <a:pt x="2031238" y="57912"/>
                </a:moveTo>
                <a:lnTo>
                  <a:pt x="1944369" y="57912"/>
                </a:lnTo>
                <a:lnTo>
                  <a:pt x="1944369" y="115824"/>
                </a:lnTo>
                <a:lnTo>
                  <a:pt x="2031238" y="115824"/>
                </a:lnTo>
                <a:lnTo>
                  <a:pt x="2089150" y="86868"/>
                </a:lnTo>
                <a:lnTo>
                  <a:pt x="2031238" y="57912"/>
                </a:lnTo>
                <a:close/>
              </a:path>
            </a:pathLst>
          </a:custGeom>
          <a:solidFill>
            <a:srgbClr val="6FAC46"/>
          </a:solidFill>
        </p:spPr>
        <p:txBody>
          <a:bodyPr wrap="square" lIns="0" tIns="0" rIns="0" bIns="0" rtlCol="0">
            <a:spAutoFit/>
          </a:bodyPr>
          <a:lstStyle/>
          <a:p/>
        </p:txBody>
      </p:sp>
      <p:sp>
        <p:nvSpPr>
          <p:cNvPr id="31" name="object 31"/>
          <p:cNvSpPr txBox="1"/>
          <p:nvPr/>
        </p:nvSpPr>
        <p:spPr>
          <a:xfrm>
            <a:off x="4046601" y="5571134"/>
            <a:ext cx="4826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告知</a:t>
            </a:r>
            <a:endParaRPr sz="1800">
              <a:latin typeface="微软雅黑" panose="020B0503020204020204" charset="-122"/>
              <a:cs typeface="微软雅黑" panose="020B0503020204020204" charset="-122"/>
            </a:endParaRPr>
          </a:p>
        </p:txBody>
      </p:sp>
      <p:sp>
        <p:nvSpPr>
          <p:cNvPr id="32" name="object 32"/>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33" name="object 33"/>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23</a:t>
            </a:r>
            <a:endParaRPr sz="2800">
              <a:latin typeface="Calibri" panose="020F0502020204030204"/>
              <a:cs typeface="Calibri" panose="020F0502020204030204"/>
            </a:endParaRPr>
          </a:p>
        </p:txBody>
      </p:sp>
      <p:sp>
        <p:nvSpPr>
          <p:cNvPr id="34" name="矩形 33"/>
          <p:cNvSpPr/>
          <p:nvPr/>
        </p:nvSpPr>
        <p:spPr>
          <a:xfrm>
            <a:off x="2424232" y="60985"/>
            <a:ext cx="3084462" cy="5232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en-US" altLang="zh-CN" sz="2800" dirty="0">
                <a:solidFill>
                  <a:srgbClr val="FF0000"/>
                </a:solidFill>
              </a:rPr>
              <a:t>        </a:t>
            </a:r>
            <a:r>
              <a:rPr lang="zh-CN" altLang="zh-CN" sz="2800" dirty="0">
                <a:solidFill>
                  <a:srgbClr val="FF0000"/>
                </a:solidFill>
              </a:rPr>
              <a:t>第二十三条</a:t>
            </a:r>
            <a:r>
              <a:rPr lang="en-US" altLang="zh-CN" sz="2800" dirty="0">
                <a:solidFill>
                  <a:srgbClr val="FF0000"/>
                </a:solidFill>
              </a:rPr>
              <a:t> </a:t>
            </a:r>
            <a:endParaRPr lang="zh-CN" altLang="en-US" sz="28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39025" y="944878"/>
            <a:ext cx="2097151" cy="5760643"/>
          </a:xfrm>
          <a:custGeom>
            <a:avLst/>
            <a:gdLst/>
            <a:ahLst/>
            <a:cxnLst/>
            <a:rect l="l" t="t" r="r" b="b"/>
            <a:pathLst>
              <a:path w="2097151" h="5760643">
                <a:moveTo>
                  <a:pt x="2097151" y="0"/>
                </a:moveTo>
                <a:lnTo>
                  <a:pt x="0" y="5760643"/>
                </a:lnTo>
              </a:path>
            </a:pathLst>
          </a:custGeom>
          <a:ln w="57912">
            <a:solidFill>
              <a:srgbClr val="6F2F9F"/>
            </a:solidFill>
          </a:ln>
        </p:spPr>
        <p:txBody>
          <a:bodyPr wrap="square" lIns="0" tIns="0" rIns="0" bIns="0" rtlCol="0">
            <a:spAutoFit/>
          </a:bodyPr>
          <a:lstStyle/>
          <a:p/>
        </p:txBody>
      </p:sp>
      <p:sp>
        <p:nvSpPr>
          <p:cNvPr id="3" name="object 3"/>
          <p:cNvSpPr/>
          <p:nvPr/>
        </p:nvSpPr>
        <p:spPr>
          <a:xfrm>
            <a:off x="2932658" y="4247387"/>
            <a:ext cx="4608576" cy="502919"/>
          </a:xfrm>
          <a:custGeom>
            <a:avLst/>
            <a:gdLst/>
            <a:ahLst/>
            <a:cxnLst/>
            <a:rect l="l" t="t" r="r" b="b"/>
            <a:pathLst>
              <a:path w="4608576" h="502920">
                <a:moveTo>
                  <a:pt x="0" y="502919"/>
                </a:moveTo>
                <a:lnTo>
                  <a:pt x="4608576" y="502919"/>
                </a:lnTo>
                <a:lnTo>
                  <a:pt x="4608576" y="0"/>
                </a:lnTo>
                <a:lnTo>
                  <a:pt x="0" y="0"/>
                </a:lnTo>
                <a:lnTo>
                  <a:pt x="0" y="502919"/>
                </a:lnTo>
                <a:close/>
              </a:path>
            </a:pathLst>
          </a:custGeom>
          <a:solidFill>
            <a:srgbClr val="E60008"/>
          </a:solidFill>
        </p:spPr>
        <p:txBody>
          <a:bodyPr wrap="square" lIns="0" tIns="0" rIns="0" bIns="0" rtlCol="0">
            <a:spAutoFit/>
          </a:bodyPr>
          <a:lstStyle/>
          <a:p/>
        </p:txBody>
      </p:sp>
      <p:sp>
        <p:nvSpPr>
          <p:cNvPr id="4" name="object 4"/>
          <p:cNvSpPr/>
          <p:nvPr/>
        </p:nvSpPr>
        <p:spPr>
          <a:xfrm>
            <a:off x="3365474" y="4282438"/>
            <a:ext cx="0" cy="432053"/>
          </a:xfrm>
          <a:custGeom>
            <a:avLst/>
            <a:gdLst/>
            <a:ahLst/>
            <a:cxnLst/>
            <a:rect l="l" t="t" r="r" b="b"/>
            <a:pathLst>
              <a:path h="432053">
                <a:moveTo>
                  <a:pt x="0" y="0"/>
                </a:moveTo>
                <a:lnTo>
                  <a:pt x="0" y="432053"/>
                </a:lnTo>
              </a:path>
            </a:pathLst>
          </a:custGeom>
          <a:ln w="6096">
            <a:solidFill>
              <a:srgbClr val="FFFFFF"/>
            </a:solidFill>
          </a:ln>
        </p:spPr>
        <p:txBody>
          <a:bodyPr wrap="square" lIns="0" tIns="0" rIns="0" bIns="0" rtlCol="0">
            <a:spAutoFit/>
          </a:bodyPr>
          <a:lstStyle/>
          <a:p/>
        </p:txBody>
      </p:sp>
      <p:sp>
        <p:nvSpPr>
          <p:cNvPr id="5" name="object 5"/>
          <p:cNvSpPr/>
          <p:nvPr/>
        </p:nvSpPr>
        <p:spPr>
          <a:xfrm>
            <a:off x="3397478" y="4314443"/>
            <a:ext cx="2953512" cy="368807"/>
          </a:xfrm>
          <a:custGeom>
            <a:avLst/>
            <a:gdLst/>
            <a:ahLst/>
            <a:cxnLst/>
            <a:rect l="l" t="t" r="r" b="b"/>
            <a:pathLst>
              <a:path w="2953512" h="368807">
                <a:moveTo>
                  <a:pt x="0" y="368807"/>
                </a:moveTo>
                <a:lnTo>
                  <a:pt x="2953512" y="368807"/>
                </a:lnTo>
                <a:lnTo>
                  <a:pt x="2953512" y="0"/>
                </a:lnTo>
                <a:lnTo>
                  <a:pt x="0" y="0"/>
                </a:lnTo>
                <a:lnTo>
                  <a:pt x="0" y="368807"/>
                </a:lnTo>
                <a:close/>
              </a:path>
            </a:pathLst>
          </a:custGeom>
          <a:solidFill>
            <a:srgbClr val="E60008"/>
          </a:solidFill>
        </p:spPr>
        <p:txBody>
          <a:bodyPr wrap="square" lIns="0" tIns="0" rIns="0" bIns="0" rtlCol="0">
            <a:spAutoFit/>
          </a:bodyPr>
          <a:lstStyle/>
          <a:p/>
        </p:txBody>
      </p:sp>
      <p:sp>
        <p:nvSpPr>
          <p:cNvPr id="6" name="object 6"/>
          <p:cNvSpPr txBox="1"/>
          <p:nvPr/>
        </p:nvSpPr>
        <p:spPr>
          <a:xfrm>
            <a:off x="3476218" y="4351907"/>
            <a:ext cx="27686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促进经济社会持续健康发展</a:t>
            </a:r>
            <a:endParaRPr sz="1800" dirty="0">
              <a:latin typeface="微软雅黑" panose="020B0503020204020204" charset="-122"/>
              <a:cs typeface="微软雅黑" panose="020B0503020204020204" charset="-122"/>
            </a:endParaRPr>
          </a:p>
        </p:txBody>
      </p:sp>
      <p:sp>
        <p:nvSpPr>
          <p:cNvPr id="7" name="object 7"/>
          <p:cNvSpPr/>
          <p:nvPr/>
        </p:nvSpPr>
        <p:spPr>
          <a:xfrm>
            <a:off x="2985997" y="4299203"/>
            <a:ext cx="327660" cy="399288"/>
          </a:xfrm>
          <a:custGeom>
            <a:avLst/>
            <a:gdLst/>
            <a:ahLst/>
            <a:cxnLst/>
            <a:rect l="l" t="t" r="r" b="b"/>
            <a:pathLst>
              <a:path w="327660" h="399288">
                <a:moveTo>
                  <a:pt x="0" y="399288"/>
                </a:moveTo>
                <a:lnTo>
                  <a:pt x="327660" y="399288"/>
                </a:lnTo>
                <a:lnTo>
                  <a:pt x="327660" y="0"/>
                </a:lnTo>
                <a:lnTo>
                  <a:pt x="0" y="0"/>
                </a:lnTo>
                <a:lnTo>
                  <a:pt x="0" y="399288"/>
                </a:lnTo>
                <a:close/>
              </a:path>
            </a:pathLst>
          </a:custGeom>
          <a:solidFill>
            <a:srgbClr val="E60008"/>
          </a:solidFill>
        </p:spPr>
        <p:txBody>
          <a:bodyPr wrap="square" lIns="0" tIns="0" rIns="0" bIns="0" rtlCol="0">
            <a:spAutoFit/>
          </a:bodyPr>
          <a:lstStyle/>
          <a:p/>
        </p:txBody>
      </p:sp>
      <p:sp>
        <p:nvSpPr>
          <p:cNvPr id="8" name="object 8"/>
          <p:cNvSpPr txBox="1"/>
          <p:nvPr/>
        </p:nvSpPr>
        <p:spPr>
          <a:xfrm>
            <a:off x="3064737" y="4338445"/>
            <a:ext cx="167005" cy="315595"/>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Arial" panose="020B0604020202020204"/>
                <a:cs typeface="Arial" panose="020B0604020202020204"/>
              </a:rPr>
              <a:t>4</a:t>
            </a:r>
            <a:endParaRPr sz="2000">
              <a:latin typeface="Arial" panose="020B0604020202020204"/>
              <a:cs typeface="Arial" panose="020B0604020202020204"/>
            </a:endParaRPr>
          </a:p>
        </p:txBody>
      </p:sp>
      <p:sp>
        <p:nvSpPr>
          <p:cNvPr id="9" name="object 9"/>
          <p:cNvSpPr/>
          <p:nvPr/>
        </p:nvSpPr>
        <p:spPr>
          <a:xfrm>
            <a:off x="2185897" y="3608831"/>
            <a:ext cx="4608576" cy="504444"/>
          </a:xfrm>
          <a:custGeom>
            <a:avLst/>
            <a:gdLst/>
            <a:ahLst/>
            <a:cxnLst/>
            <a:rect l="l" t="t" r="r" b="b"/>
            <a:pathLst>
              <a:path w="4608576" h="504444">
                <a:moveTo>
                  <a:pt x="0" y="504444"/>
                </a:moveTo>
                <a:lnTo>
                  <a:pt x="4608576" y="504444"/>
                </a:lnTo>
                <a:lnTo>
                  <a:pt x="4608576" y="0"/>
                </a:lnTo>
                <a:lnTo>
                  <a:pt x="0" y="0"/>
                </a:lnTo>
                <a:lnTo>
                  <a:pt x="0" y="504444"/>
                </a:lnTo>
                <a:close/>
              </a:path>
            </a:pathLst>
          </a:custGeom>
          <a:solidFill>
            <a:srgbClr val="17BC9B"/>
          </a:solidFill>
        </p:spPr>
        <p:txBody>
          <a:bodyPr wrap="square" lIns="0" tIns="0" rIns="0" bIns="0" rtlCol="0">
            <a:spAutoFit/>
          </a:bodyPr>
          <a:lstStyle/>
          <a:p/>
        </p:txBody>
      </p:sp>
      <p:sp>
        <p:nvSpPr>
          <p:cNvPr id="10" name="object 10"/>
          <p:cNvSpPr/>
          <p:nvPr/>
        </p:nvSpPr>
        <p:spPr>
          <a:xfrm>
            <a:off x="2618714" y="3645406"/>
            <a:ext cx="0" cy="432054"/>
          </a:xfrm>
          <a:custGeom>
            <a:avLst/>
            <a:gdLst/>
            <a:ahLst/>
            <a:cxnLst/>
            <a:rect l="l" t="t" r="r" b="b"/>
            <a:pathLst>
              <a:path h="432053">
                <a:moveTo>
                  <a:pt x="0" y="0"/>
                </a:moveTo>
                <a:lnTo>
                  <a:pt x="0" y="432054"/>
                </a:lnTo>
              </a:path>
            </a:pathLst>
          </a:custGeom>
          <a:ln w="6096">
            <a:solidFill>
              <a:srgbClr val="FFFFFF"/>
            </a:solidFill>
          </a:ln>
        </p:spPr>
        <p:txBody>
          <a:bodyPr wrap="square" lIns="0" tIns="0" rIns="0" bIns="0" rtlCol="0">
            <a:spAutoFit/>
          </a:bodyPr>
          <a:lstStyle/>
          <a:p/>
        </p:txBody>
      </p:sp>
      <p:sp>
        <p:nvSpPr>
          <p:cNvPr id="11" name="object 11"/>
          <p:cNvSpPr txBox="1"/>
          <p:nvPr/>
        </p:nvSpPr>
        <p:spPr>
          <a:xfrm>
            <a:off x="2729458" y="3713732"/>
            <a:ext cx="29972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保障人民群众生命和财产安全</a:t>
            </a:r>
            <a:endParaRPr sz="1800">
              <a:latin typeface="微软雅黑" panose="020B0503020204020204" charset="-122"/>
              <a:cs typeface="微软雅黑" panose="020B0503020204020204" charset="-122"/>
            </a:endParaRPr>
          </a:p>
        </p:txBody>
      </p:sp>
      <p:sp>
        <p:nvSpPr>
          <p:cNvPr id="12" name="object 12"/>
          <p:cNvSpPr txBox="1"/>
          <p:nvPr/>
        </p:nvSpPr>
        <p:spPr>
          <a:xfrm>
            <a:off x="2317978" y="3700524"/>
            <a:ext cx="167005" cy="315595"/>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Arial" panose="020B0604020202020204"/>
                <a:cs typeface="Arial" panose="020B0604020202020204"/>
              </a:rPr>
              <a:t>3</a:t>
            </a:r>
            <a:endParaRPr sz="2000">
              <a:latin typeface="Arial" panose="020B0604020202020204"/>
              <a:cs typeface="Arial" panose="020B0604020202020204"/>
            </a:endParaRPr>
          </a:p>
        </p:txBody>
      </p:sp>
      <p:sp>
        <p:nvSpPr>
          <p:cNvPr id="13" name="object 13"/>
          <p:cNvSpPr/>
          <p:nvPr/>
        </p:nvSpPr>
        <p:spPr>
          <a:xfrm>
            <a:off x="1952725" y="2961130"/>
            <a:ext cx="4607052" cy="504444"/>
          </a:xfrm>
          <a:custGeom>
            <a:avLst/>
            <a:gdLst/>
            <a:ahLst/>
            <a:cxnLst/>
            <a:rect l="l" t="t" r="r" b="b"/>
            <a:pathLst>
              <a:path w="4607052" h="504444">
                <a:moveTo>
                  <a:pt x="0" y="504444"/>
                </a:moveTo>
                <a:lnTo>
                  <a:pt x="4607052" y="504444"/>
                </a:lnTo>
                <a:lnTo>
                  <a:pt x="4607052" y="0"/>
                </a:lnTo>
                <a:lnTo>
                  <a:pt x="0" y="0"/>
                </a:lnTo>
                <a:lnTo>
                  <a:pt x="0" y="504444"/>
                </a:lnTo>
                <a:close/>
              </a:path>
            </a:pathLst>
          </a:custGeom>
          <a:solidFill>
            <a:srgbClr val="E60008"/>
          </a:solidFill>
        </p:spPr>
        <p:txBody>
          <a:bodyPr wrap="square" lIns="0" tIns="0" rIns="0" bIns="0" rtlCol="0">
            <a:spAutoFit/>
          </a:bodyPr>
          <a:lstStyle/>
          <a:p/>
        </p:txBody>
      </p:sp>
      <p:sp>
        <p:nvSpPr>
          <p:cNvPr id="14" name="object 14"/>
          <p:cNvSpPr/>
          <p:nvPr/>
        </p:nvSpPr>
        <p:spPr>
          <a:xfrm>
            <a:off x="2384018" y="2997707"/>
            <a:ext cx="0" cy="432054"/>
          </a:xfrm>
          <a:custGeom>
            <a:avLst/>
            <a:gdLst/>
            <a:ahLst/>
            <a:cxnLst/>
            <a:rect l="l" t="t" r="r" b="b"/>
            <a:pathLst>
              <a:path h="432054">
                <a:moveTo>
                  <a:pt x="0" y="0"/>
                </a:moveTo>
                <a:lnTo>
                  <a:pt x="0" y="432054"/>
                </a:lnTo>
              </a:path>
            </a:pathLst>
          </a:custGeom>
          <a:ln w="6096">
            <a:solidFill>
              <a:srgbClr val="FFFFFF"/>
            </a:solidFill>
          </a:ln>
        </p:spPr>
        <p:txBody>
          <a:bodyPr wrap="square" lIns="0" tIns="0" rIns="0" bIns="0" rtlCol="0">
            <a:spAutoFit/>
          </a:bodyPr>
          <a:lstStyle/>
          <a:p/>
        </p:txBody>
      </p:sp>
      <p:sp>
        <p:nvSpPr>
          <p:cNvPr id="15" name="object 15"/>
          <p:cNvSpPr txBox="1"/>
          <p:nvPr/>
        </p:nvSpPr>
        <p:spPr>
          <a:xfrm>
            <a:off x="2495015" y="3065651"/>
            <a:ext cx="25400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防止和减少生产安全事故</a:t>
            </a:r>
            <a:endParaRPr sz="1800">
              <a:latin typeface="微软雅黑" panose="020B0503020204020204" charset="-122"/>
              <a:cs typeface="微软雅黑" panose="020B0503020204020204" charset="-122"/>
            </a:endParaRPr>
          </a:p>
        </p:txBody>
      </p:sp>
      <p:sp>
        <p:nvSpPr>
          <p:cNvPr id="16" name="object 16"/>
          <p:cNvSpPr txBox="1"/>
          <p:nvPr/>
        </p:nvSpPr>
        <p:spPr>
          <a:xfrm>
            <a:off x="2083536" y="3052189"/>
            <a:ext cx="167005" cy="315595"/>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Arial" panose="020B0604020202020204"/>
                <a:cs typeface="Arial" panose="020B0604020202020204"/>
              </a:rPr>
              <a:t>2</a:t>
            </a:r>
            <a:endParaRPr sz="2000">
              <a:latin typeface="Arial" panose="020B0604020202020204"/>
              <a:cs typeface="Arial" panose="020B0604020202020204"/>
            </a:endParaRPr>
          </a:p>
        </p:txBody>
      </p:sp>
      <p:sp>
        <p:nvSpPr>
          <p:cNvPr id="17" name="object 17"/>
          <p:cNvSpPr/>
          <p:nvPr/>
        </p:nvSpPr>
        <p:spPr>
          <a:xfrm>
            <a:off x="2832074" y="2313430"/>
            <a:ext cx="4608576" cy="502920"/>
          </a:xfrm>
          <a:custGeom>
            <a:avLst/>
            <a:gdLst/>
            <a:ahLst/>
            <a:cxnLst/>
            <a:rect l="l" t="t" r="r" b="b"/>
            <a:pathLst>
              <a:path w="4608576" h="502920">
                <a:moveTo>
                  <a:pt x="0" y="502920"/>
                </a:moveTo>
                <a:lnTo>
                  <a:pt x="4608576" y="502920"/>
                </a:lnTo>
                <a:lnTo>
                  <a:pt x="4608576" y="0"/>
                </a:lnTo>
                <a:lnTo>
                  <a:pt x="0" y="0"/>
                </a:lnTo>
                <a:lnTo>
                  <a:pt x="0" y="502920"/>
                </a:lnTo>
                <a:close/>
              </a:path>
            </a:pathLst>
          </a:custGeom>
          <a:solidFill>
            <a:srgbClr val="17BC9B"/>
          </a:solidFill>
        </p:spPr>
        <p:txBody>
          <a:bodyPr wrap="square" lIns="0" tIns="0" rIns="0" bIns="0" rtlCol="0">
            <a:spAutoFit/>
          </a:bodyPr>
          <a:lstStyle/>
          <a:p/>
        </p:txBody>
      </p:sp>
      <p:sp>
        <p:nvSpPr>
          <p:cNvPr id="18" name="object 18"/>
          <p:cNvSpPr/>
          <p:nvPr/>
        </p:nvSpPr>
        <p:spPr>
          <a:xfrm>
            <a:off x="3264890" y="2348482"/>
            <a:ext cx="0" cy="432054"/>
          </a:xfrm>
          <a:custGeom>
            <a:avLst/>
            <a:gdLst/>
            <a:ahLst/>
            <a:cxnLst/>
            <a:rect l="l" t="t" r="r" b="b"/>
            <a:pathLst>
              <a:path h="432054">
                <a:moveTo>
                  <a:pt x="0" y="0"/>
                </a:moveTo>
                <a:lnTo>
                  <a:pt x="0" y="432054"/>
                </a:lnTo>
              </a:path>
            </a:pathLst>
          </a:custGeom>
          <a:ln w="6096">
            <a:solidFill>
              <a:srgbClr val="FFFFFF"/>
            </a:solidFill>
          </a:ln>
        </p:spPr>
        <p:txBody>
          <a:bodyPr wrap="square" lIns="0" tIns="0" rIns="0" bIns="0" rtlCol="0">
            <a:spAutoFit/>
          </a:bodyPr>
          <a:lstStyle/>
          <a:p/>
        </p:txBody>
      </p:sp>
      <p:sp>
        <p:nvSpPr>
          <p:cNvPr id="19" name="object 19"/>
          <p:cNvSpPr txBox="1"/>
          <p:nvPr/>
        </p:nvSpPr>
        <p:spPr>
          <a:xfrm>
            <a:off x="3375634" y="2417317"/>
            <a:ext cx="23114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为了加强安全生产工作</a:t>
            </a:r>
            <a:endParaRPr sz="1800">
              <a:latin typeface="微软雅黑" panose="020B0503020204020204" charset="-122"/>
              <a:cs typeface="微软雅黑" panose="020B0503020204020204" charset="-122"/>
            </a:endParaRPr>
          </a:p>
        </p:txBody>
      </p:sp>
      <p:sp>
        <p:nvSpPr>
          <p:cNvPr id="20" name="object 20"/>
          <p:cNvSpPr txBox="1"/>
          <p:nvPr/>
        </p:nvSpPr>
        <p:spPr>
          <a:xfrm>
            <a:off x="2963899" y="2403855"/>
            <a:ext cx="167640" cy="315595"/>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Arial" panose="020B0604020202020204"/>
                <a:cs typeface="Arial" panose="020B0604020202020204"/>
              </a:rPr>
              <a:t>1</a:t>
            </a:r>
            <a:endParaRPr sz="2000">
              <a:latin typeface="Arial" panose="020B0604020202020204"/>
              <a:cs typeface="Arial" panose="020B0604020202020204"/>
            </a:endParaRPr>
          </a:p>
        </p:txBody>
      </p:sp>
      <p:sp>
        <p:nvSpPr>
          <p:cNvPr id="21" name="object 21"/>
          <p:cNvSpPr/>
          <p:nvPr/>
        </p:nvSpPr>
        <p:spPr>
          <a:xfrm>
            <a:off x="6165061" y="1917191"/>
            <a:ext cx="3240024" cy="3240024"/>
          </a:xfrm>
          <a:custGeom>
            <a:avLst/>
            <a:gdLst/>
            <a:ahLst/>
            <a:cxnLst/>
            <a:rect l="l" t="t" r="r" b="b"/>
            <a:pathLst>
              <a:path w="3240024" h="3240024">
                <a:moveTo>
                  <a:pt x="1620011" y="0"/>
                </a:moveTo>
                <a:lnTo>
                  <a:pt x="1487144" y="5370"/>
                </a:lnTo>
                <a:lnTo>
                  <a:pt x="1357235" y="21203"/>
                </a:lnTo>
                <a:lnTo>
                  <a:pt x="1230702" y="47081"/>
                </a:lnTo>
                <a:lnTo>
                  <a:pt x="1107960" y="82588"/>
                </a:lnTo>
                <a:lnTo>
                  <a:pt x="989427" y="127307"/>
                </a:lnTo>
                <a:lnTo>
                  <a:pt x="875520" y="180821"/>
                </a:lnTo>
                <a:lnTo>
                  <a:pt x="766655" y="242713"/>
                </a:lnTo>
                <a:lnTo>
                  <a:pt x="663250" y="312566"/>
                </a:lnTo>
                <a:lnTo>
                  <a:pt x="565722" y="389963"/>
                </a:lnTo>
                <a:lnTo>
                  <a:pt x="474487" y="474487"/>
                </a:lnTo>
                <a:lnTo>
                  <a:pt x="389963" y="565722"/>
                </a:lnTo>
                <a:lnTo>
                  <a:pt x="312566" y="663250"/>
                </a:lnTo>
                <a:lnTo>
                  <a:pt x="242713" y="766655"/>
                </a:lnTo>
                <a:lnTo>
                  <a:pt x="180821" y="875520"/>
                </a:lnTo>
                <a:lnTo>
                  <a:pt x="127307" y="989427"/>
                </a:lnTo>
                <a:lnTo>
                  <a:pt x="82588" y="1107960"/>
                </a:lnTo>
                <a:lnTo>
                  <a:pt x="47081" y="1230702"/>
                </a:lnTo>
                <a:lnTo>
                  <a:pt x="21203" y="1357235"/>
                </a:lnTo>
                <a:lnTo>
                  <a:pt x="5370" y="1487144"/>
                </a:lnTo>
                <a:lnTo>
                  <a:pt x="0" y="1620012"/>
                </a:lnTo>
                <a:lnTo>
                  <a:pt x="5370" y="1752879"/>
                </a:lnTo>
                <a:lnTo>
                  <a:pt x="21203" y="1882788"/>
                </a:lnTo>
                <a:lnTo>
                  <a:pt x="47081" y="2009321"/>
                </a:lnTo>
                <a:lnTo>
                  <a:pt x="82588" y="2132063"/>
                </a:lnTo>
                <a:lnTo>
                  <a:pt x="127307" y="2250596"/>
                </a:lnTo>
                <a:lnTo>
                  <a:pt x="180821" y="2364503"/>
                </a:lnTo>
                <a:lnTo>
                  <a:pt x="242713" y="2473368"/>
                </a:lnTo>
                <a:lnTo>
                  <a:pt x="312566" y="2576773"/>
                </a:lnTo>
                <a:lnTo>
                  <a:pt x="389963" y="2674301"/>
                </a:lnTo>
                <a:lnTo>
                  <a:pt x="474487" y="2765536"/>
                </a:lnTo>
                <a:lnTo>
                  <a:pt x="565722" y="2850060"/>
                </a:lnTo>
                <a:lnTo>
                  <a:pt x="663250" y="2927457"/>
                </a:lnTo>
                <a:lnTo>
                  <a:pt x="766655" y="2997310"/>
                </a:lnTo>
                <a:lnTo>
                  <a:pt x="875520" y="3059202"/>
                </a:lnTo>
                <a:lnTo>
                  <a:pt x="989427" y="3112716"/>
                </a:lnTo>
                <a:lnTo>
                  <a:pt x="1107960" y="3157435"/>
                </a:lnTo>
                <a:lnTo>
                  <a:pt x="1230702" y="3192942"/>
                </a:lnTo>
                <a:lnTo>
                  <a:pt x="1357235" y="3218820"/>
                </a:lnTo>
                <a:lnTo>
                  <a:pt x="1487144" y="3234653"/>
                </a:lnTo>
                <a:lnTo>
                  <a:pt x="1620011" y="3240024"/>
                </a:lnTo>
                <a:lnTo>
                  <a:pt x="1752879" y="3234653"/>
                </a:lnTo>
                <a:lnTo>
                  <a:pt x="1882788" y="3218820"/>
                </a:lnTo>
                <a:lnTo>
                  <a:pt x="2009321" y="3192942"/>
                </a:lnTo>
                <a:lnTo>
                  <a:pt x="2132063" y="3157435"/>
                </a:lnTo>
                <a:lnTo>
                  <a:pt x="2250596" y="3112716"/>
                </a:lnTo>
                <a:lnTo>
                  <a:pt x="2364503" y="3059202"/>
                </a:lnTo>
                <a:lnTo>
                  <a:pt x="2473368" y="2997310"/>
                </a:lnTo>
                <a:lnTo>
                  <a:pt x="2576773" y="2927457"/>
                </a:lnTo>
                <a:lnTo>
                  <a:pt x="2674301" y="2850060"/>
                </a:lnTo>
                <a:lnTo>
                  <a:pt x="2765536" y="2765536"/>
                </a:lnTo>
                <a:lnTo>
                  <a:pt x="2850060" y="2674301"/>
                </a:lnTo>
                <a:lnTo>
                  <a:pt x="2927457" y="2576773"/>
                </a:lnTo>
                <a:lnTo>
                  <a:pt x="2997310" y="2473368"/>
                </a:lnTo>
                <a:lnTo>
                  <a:pt x="3059202" y="2364503"/>
                </a:lnTo>
                <a:lnTo>
                  <a:pt x="3112716" y="2250596"/>
                </a:lnTo>
                <a:lnTo>
                  <a:pt x="3157435" y="2132063"/>
                </a:lnTo>
                <a:lnTo>
                  <a:pt x="3192942" y="2009321"/>
                </a:lnTo>
                <a:lnTo>
                  <a:pt x="3218820" y="1882788"/>
                </a:lnTo>
                <a:lnTo>
                  <a:pt x="3234653" y="1752879"/>
                </a:lnTo>
                <a:lnTo>
                  <a:pt x="3240024" y="1620012"/>
                </a:lnTo>
                <a:lnTo>
                  <a:pt x="3234653" y="1487144"/>
                </a:lnTo>
                <a:lnTo>
                  <a:pt x="3218820" y="1357235"/>
                </a:lnTo>
                <a:lnTo>
                  <a:pt x="3192942" y="1230702"/>
                </a:lnTo>
                <a:lnTo>
                  <a:pt x="3157435" y="1107960"/>
                </a:lnTo>
                <a:lnTo>
                  <a:pt x="3112716" y="989427"/>
                </a:lnTo>
                <a:lnTo>
                  <a:pt x="3059202" y="875520"/>
                </a:lnTo>
                <a:lnTo>
                  <a:pt x="2997310" y="766655"/>
                </a:lnTo>
                <a:lnTo>
                  <a:pt x="2927457" y="663250"/>
                </a:lnTo>
                <a:lnTo>
                  <a:pt x="2850060" y="565722"/>
                </a:lnTo>
                <a:lnTo>
                  <a:pt x="2765536" y="474487"/>
                </a:lnTo>
                <a:lnTo>
                  <a:pt x="2674301" y="389963"/>
                </a:lnTo>
                <a:lnTo>
                  <a:pt x="2576773" y="312566"/>
                </a:lnTo>
                <a:lnTo>
                  <a:pt x="2473368" y="242713"/>
                </a:lnTo>
                <a:lnTo>
                  <a:pt x="2364503" y="180821"/>
                </a:lnTo>
                <a:lnTo>
                  <a:pt x="2250596" y="127307"/>
                </a:lnTo>
                <a:lnTo>
                  <a:pt x="2132063" y="82588"/>
                </a:lnTo>
                <a:lnTo>
                  <a:pt x="2009321" y="47081"/>
                </a:lnTo>
                <a:lnTo>
                  <a:pt x="1882788" y="21203"/>
                </a:lnTo>
                <a:lnTo>
                  <a:pt x="1752879" y="5370"/>
                </a:lnTo>
                <a:lnTo>
                  <a:pt x="1620011" y="0"/>
                </a:lnTo>
                <a:close/>
              </a:path>
            </a:pathLst>
          </a:custGeom>
          <a:solidFill>
            <a:srgbClr val="FFFFFF"/>
          </a:solidFill>
        </p:spPr>
        <p:txBody>
          <a:bodyPr wrap="square" lIns="0" tIns="0" rIns="0" bIns="0" rtlCol="0">
            <a:spAutoFit/>
          </a:bodyPr>
          <a:lstStyle/>
          <a:p/>
        </p:txBody>
      </p:sp>
      <p:sp>
        <p:nvSpPr>
          <p:cNvPr id="22" name="object 22"/>
          <p:cNvSpPr/>
          <p:nvPr/>
        </p:nvSpPr>
        <p:spPr>
          <a:xfrm>
            <a:off x="6165061" y="1917191"/>
            <a:ext cx="3240024" cy="3240024"/>
          </a:xfrm>
          <a:custGeom>
            <a:avLst/>
            <a:gdLst/>
            <a:ahLst/>
            <a:cxnLst/>
            <a:rect l="l" t="t" r="r" b="b"/>
            <a:pathLst>
              <a:path w="3240024" h="3240024">
                <a:moveTo>
                  <a:pt x="0" y="1620012"/>
                </a:moveTo>
                <a:lnTo>
                  <a:pt x="5370" y="1487144"/>
                </a:lnTo>
                <a:lnTo>
                  <a:pt x="21203" y="1357235"/>
                </a:lnTo>
                <a:lnTo>
                  <a:pt x="47081" y="1230702"/>
                </a:lnTo>
                <a:lnTo>
                  <a:pt x="82588" y="1107960"/>
                </a:lnTo>
                <a:lnTo>
                  <a:pt x="127307" y="989427"/>
                </a:lnTo>
                <a:lnTo>
                  <a:pt x="180821" y="875520"/>
                </a:lnTo>
                <a:lnTo>
                  <a:pt x="242713" y="766655"/>
                </a:lnTo>
                <a:lnTo>
                  <a:pt x="312566" y="663250"/>
                </a:lnTo>
                <a:lnTo>
                  <a:pt x="389963" y="565722"/>
                </a:lnTo>
                <a:lnTo>
                  <a:pt x="474487" y="474487"/>
                </a:lnTo>
                <a:lnTo>
                  <a:pt x="565722" y="389963"/>
                </a:lnTo>
                <a:lnTo>
                  <a:pt x="663250" y="312566"/>
                </a:lnTo>
                <a:lnTo>
                  <a:pt x="766655" y="242713"/>
                </a:lnTo>
                <a:lnTo>
                  <a:pt x="875520" y="180821"/>
                </a:lnTo>
                <a:lnTo>
                  <a:pt x="989427" y="127307"/>
                </a:lnTo>
                <a:lnTo>
                  <a:pt x="1107960" y="82588"/>
                </a:lnTo>
                <a:lnTo>
                  <a:pt x="1230702" y="47081"/>
                </a:lnTo>
                <a:lnTo>
                  <a:pt x="1357235" y="21203"/>
                </a:lnTo>
                <a:lnTo>
                  <a:pt x="1487144" y="5370"/>
                </a:lnTo>
                <a:lnTo>
                  <a:pt x="1620011" y="0"/>
                </a:lnTo>
                <a:lnTo>
                  <a:pt x="1752879" y="5370"/>
                </a:lnTo>
                <a:lnTo>
                  <a:pt x="1882788" y="21203"/>
                </a:lnTo>
                <a:lnTo>
                  <a:pt x="2009321" y="47081"/>
                </a:lnTo>
                <a:lnTo>
                  <a:pt x="2132063" y="82588"/>
                </a:lnTo>
                <a:lnTo>
                  <a:pt x="2250596" y="127307"/>
                </a:lnTo>
                <a:lnTo>
                  <a:pt x="2364503" y="180821"/>
                </a:lnTo>
                <a:lnTo>
                  <a:pt x="2473368" y="242713"/>
                </a:lnTo>
                <a:lnTo>
                  <a:pt x="2576773" y="312566"/>
                </a:lnTo>
                <a:lnTo>
                  <a:pt x="2674301" y="389963"/>
                </a:lnTo>
                <a:lnTo>
                  <a:pt x="2765536" y="474487"/>
                </a:lnTo>
                <a:lnTo>
                  <a:pt x="2850060" y="565722"/>
                </a:lnTo>
                <a:lnTo>
                  <a:pt x="2927457" y="663250"/>
                </a:lnTo>
                <a:lnTo>
                  <a:pt x="2997310" y="766655"/>
                </a:lnTo>
                <a:lnTo>
                  <a:pt x="3059202" y="875520"/>
                </a:lnTo>
                <a:lnTo>
                  <a:pt x="3112716" y="989427"/>
                </a:lnTo>
                <a:lnTo>
                  <a:pt x="3157435" y="1107960"/>
                </a:lnTo>
                <a:lnTo>
                  <a:pt x="3192942" y="1230702"/>
                </a:lnTo>
                <a:lnTo>
                  <a:pt x="3218820" y="1357235"/>
                </a:lnTo>
                <a:lnTo>
                  <a:pt x="3234653" y="1487144"/>
                </a:lnTo>
                <a:lnTo>
                  <a:pt x="3240024" y="1620012"/>
                </a:lnTo>
                <a:lnTo>
                  <a:pt x="3234653" y="1752879"/>
                </a:lnTo>
                <a:lnTo>
                  <a:pt x="3218820" y="1882788"/>
                </a:lnTo>
                <a:lnTo>
                  <a:pt x="3192942" y="2009321"/>
                </a:lnTo>
                <a:lnTo>
                  <a:pt x="3157435" y="2132063"/>
                </a:lnTo>
                <a:lnTo>
                  <a:pt x="3112716" y="2250596"/>
                </a:lnTo>
                <a:lnTo>
                  <a:pt x="3059202" y="2364503"/>
                </a:lnTo>
                <a:lnTo>
                  <a:pt x="2997310" y="2473368"/>
                </a:lnTo>
                <a:lnTo>
                  <a:pt x="2927457" y="2576773"/>
                </a:lnTo>
                <a:lnTo>
                  <a:pt x="2850060" y="2674301"/>
                </a:lnTo>
                <a:lnTo>
                  <a:pt x="2765536" y="2765536"/>
                </a:lnTo>
                <a:lnTo>
                  <a:pt x="2674301" y="2850060"/>
                </a:lnTo>
                <a:lnTo>
                  <a:pt x="2576773" y="2927457"/>
                </a:lnTo>
                <a:lnTo>
                  <a:pt x="2473368" y="2997310"/>
                </a:lnTo>
                <a:lnTo>
                  <a:pt x="2364503" y="3059202"/>
                </a:lnTo>
                <a:lnTo>
                  <a:pt x="2250596" y="3112716"/>
                </a:lnTo>
                <a:lnTo>
                  <a:pt x="2132063" y="3157435"/>
                </a:lnTo>
                <a:lnTo>
                  <a:pt x="2009321" y="3192942"/>
                </a:lnTo>
                <a:lnTo>
                  <a:pt x="1882788" y="3218820"/>
                </a:lnTo>
                <a:lnTo>
                  <a:pt x="1752879" y="3234653"/>
                </a:lnTo>
                <a:lnTo>
                  <a:pt x="1620011" y="3240024"/>
                </a:lnTo>
                <a:lnTo>
                  <a:pt x="1487144" y="3234653"/>
                </a:lnTo>
                <a:lnTo>
                  <a:pt x="1357235" y="3218820"/>
                </a:lnTo>
                <a:lnTo>
                  <a:pt x="1230702" y="3192942"/>
                </a:lnTo>
                <a:lnTo>
                  <a:pt x="1107960" y="3157435"/>
                </a:lnTo>
                <a:lnTo>
                  <a:pt x="989427" y="3112716"/>
                </a:lnTo>
                <a:lnTo>
                  <a:pt x="875520" y="3059202"/>
                </a:lnTo>
                <a:lnTo>
                  <a:pt x="766655" y="2997310"/>
                </a:lnTo>
                <a:lnTo>
                  <a:pt x="663250" y="2927457"/>
                </a:lnTo>
                <a:lnTo>
                  <a:pt x="565722" y="2850060"/>
                </a:lnTo>
                <a:lnTo>
                  <a:pt x="474487" y="2765536"/>
                </a:lnTo>
                <a:lnTo>
                  <a:pt x="389963" y="2674301"/>
                </a:lnTo>
                <a:lnTo>
                  <a:pt x="312566" y="2576773"/>
                </a:lnTo>
                <a:lnTo>
                  <a:pt x="242713" y="2473368"/>
                </a:lnTo>
                <a:lnTo>
                  <a:pt x="180821" y="2364503"/>
                </a:lnTo>
                <a:lnTo>
                  <a:pt x="127307" y="2250596"/>
                </a:lnTo>
                <a:lnTo>
                  <a:pt x="82588" y="2132063"/>
                </a:lnTo>
                <a:lnTo>
                  <a:pt x="47081" y="2009321"/>
                </a:lnTo>
                <a:lnTo>
                  <a:pt x="21203" y="1882788"/>
                </a:lnTo>
                <a:lnTo>
                  <a:pt x="5370" y="1752879"/>
                </a:lnTo>
                <a:lnTo>
                  <a:pt x="0" y="1620012"/>
                </a:lnTo>
                <a:close/>
              </a:path>
            </a:pathLst>
          </a:custGeom>
          <a:ln w="57912">
            <a:solidFill>
              <a:srgbClr val="FFFFFF"/>
            </a:solidFill>
          </a:ln>
        </p:spPr>
        <p:txBody>
          <a:bodyPr wrap="square" lIns="0" tIns="0" rIns="0" bIns="0" rtlCol="0">
            <a:spAutoFit/>
          </a:bodyPr>
          <a:lstStyle/>
          <a:p/>
        </p:txBody>
      </p:sp>
      <p:sp>
        <p:nvSpPr>
          <p:cNvPr id="23" name="object 23"/>
          <p:cNvSpPr/>
          <p:nvPr/>
        </p:nvSpPr>
        <p:spPr>
          <a:xfrm>
            <a:off x="6344893" y="2097023"/>
            <a:ext cx="2880360" cy="2880360"/>
          </a:xfrm>
          <a:custGeom>
            <a:avLst/>
            <a:gdLst/>
            <a:ahLst/>
            <a:cxnLst/>
            <a:rect l="l" t="t" r="r" b="b"/>
            <a:pathLst>
              <a:path w="2880360" h="2880359">
                <a:moveTo>
                  <a:pt x="1440179" y="0"/>
                </a:moveTo>
                <a:lnTo>
                  <a:pt x="1322061" y="4774"/>
                </a:lnTo>
                <a:lnTo>
                  <a:pt x="1206572" y="18849"/>
                </a:lnTo>
                <a:lnTo>
                  <a:pt x="1094084" y="41854"/>
                </a:lnTo>
                <a:lnTo>
                  <a:pt x="984967" y="73420"/>
                </a:lnTo>
                <a:lnTo>
                  <a:pt x="879592" y="113174"/>
                </a:lnTo>
                <a:lnTo>
                  <a:pt x="778329" y="160748"/>
                </a:lnTo>
                <a:lnTo>
                  <a:pt x="681549" y="215769"/>
                </a:lnTo>
                <a:lnTo>
                  <a:pt x="589623" y="277867"/>
                </a:lnTo>
                <a:lnTo>
                  <a:pt x="502921" y="346673"/>
                </a:lnTo>
                <a:lnTo>
                  <a:pt x="421814" y="421814"/>
                </a:lnTo>
                <a:lnTo>
                  <a:pt x="346673" y="502921"/>
                </a:lnTo>
                <a:lnTo>
                  <a:pt x="277867" y="589623"/>
                </a:lnTo>
                <a:lnTo>
                  <a:pt x="215769" y="681549"/>
                </a:lnTo>
                <a:lnTo>
                  <a:pt x="160748" y="778329"/>
                </a:lnTo>
                <a:lnTo>
                  <a:pt x="113174" y="879592"/>
                </a:lnTo>
                <a:lnTo>
                  <a:pt x="73420" y="984967"/>
                </a:lnTo>
                <a:lnTo>
                  <a:pt x="41854" y="1094084"/>
                </a:lnTo>
                <a:lnTo>
                  <a:pt x="18849" y="1206572"/>
                </a:lnTo>
                <a:lnTo>
                  <a:pt x="4774" y="1322061"/>
                </a:lnTo>
                <a:lnTo>
                  <a:pt x="0" y="1440179"/>
                </a:lnTo>
                <a:lnTo>
                  <a:pt x="4774" y="1558298"/>
                </a:lnTo>
                <a:lnTo>
                  <a:pt x="18849" y="1673787"/>
                </a:lnTo>
                <a:lnTo>
                  <a:pt x="41854" y="1786275"/>
                </a:lnTo>
                <a:lnTo>
                  <a:pt x="73420" y="1895392"/>
                </a:lnTo>
                <a:lnTo>
                  <a:pt x="113174" y="2000767"/>
                </a:lnTo>
                <a:lnTo>
                  <a:pt x="160748" y="2102030"/>
                </a:lnTo>
                <a:lnTo>
                  <a:pt x="215769" y="2198810"/>
                </a:lnTo>
                <a:lnTo>
                  <a:pt x="277867" y="2290736"/>
                </a:lnTo>
                <a:lnTo>
                  <a:pt x="346673" y="2377438"/>
                </a:lnTo>
                <a:lnTo>
                  <a:pt x="421814" y="2458545"/>
                </a:lnTo>
                <a:lnTo>
                  <a:pt x="502921" y="2533686"/>
                </a:lnTo>
                <a:lnTo>
                  <a:pt x="589623" y="2602492"/>
                </a:lnTo>
                <a:lnTo>
                  <a:pt x="681549" y="2664590"/>
                </a:lnTo>
                <a:lnTo>
                  <a:pt x="778329" y="2719611"/>
                </a:lnTo>
                <a:lnTo>
                  <a:pt x="879592" y="2767185"/>
                </a:lnTo>
                <a:lnTo>
                  <a:pt x="984967" y="2806939"/>
                </a:lnTo>
                <a:lnTo>
                  <a:pt x="1094084" y="2838505"/>
                </a:lnTo>
                <a:lnTo>
                  <a:pt x="1206572" y="2861510"/>
                </a:lnTo>
                <a:lnTo>
                  <a:pt x="1322061" y="2875585"/>
                </a:lnTo>
                <a:lnTo>
                  <a:pt x="1440179" y="2880360"/>
                </a:lnTo>
                <a:lnTo>
                  <a:pt x="1558298" y="2875585"/>
                </a:lnTo>
                <a:lnTo>
                  <a:pt x="1673787" y="2861510"/>
                </a:lnTo>
                <a:lnTo>
                  <a:pt x="1786275" y="2838505"/>
                </a:lnTo>
                <a:lnTo>
                  <a:pt x="1895392" y="2806939"/>
                </a:lnTo>
                <a:lnTo>
                  <a:pt x="2000767" y="2767185"/>
                </a:lnTo>
                <a:lnTo>
                  <a:pt x="2102030" y="2719611"/>
                </a:lnTo>
                <a:lnTo>
                  <a:pt x="2198810" y="2664590"/>
                </a:lnTo>
                <a:lnTo>
                  <a:pt x="2290736" y="2602492"/>
                </a:lnTo>
                <a:lnTo>
                  <a:pt x="2377438" y="2533686"/>
                </a:lnTo>
                <a:lnTo>
                  <a:pt x="2458545" y="2458545"/>
                </a:lnTo>
                <a:lnTo>
                  <a:pt x="2533686" y="2377438"/>
                </a:lnTo>
                <a:lnTo>
                  <a:pt x="2602492" y="2290736"/>
                </a:lnTo>
                <a:lnTo>
                  <a:pt x="2664590" y="2198810"/>
                </a:lnTo>
                <a:lnTo>
                  <a:pt x="2719611" y="2102030"/>
                </a:lnTo>
                <a:lnTo>
                  <a:pt x="2767185" y="2000767"/>
                </a:lnTo>
                <a:lnTo>
                  <a:pt x="2806939" y="1895392"/>
                </a:lnTo>
                <a:lnTo>
                  <a:pt x="2838505" y="1786275"/>
                </a:lnTo>
                <a:lnTo>
                  <a:pt x="2861510" y="1673787"/>
                </a:lnTo>
                <a:lnTo>
                  <a:pt x="2875585" y="1558298"/>
                </a:lnTo>
                <a:lnTo>
                  <a:pt x="2880360" y="1440179"/>
                </a:lnTo>
                <a:lnTo>
                  <a:pt x="2875585" y="1322061"/>
                </a:lnTo>
                <a:lnTo>
                  <a:pt x="2861510" y="1206572"/>
                </a:lnTo>
                <a:lnTo>
                  <a:pt x="2838505" y="1094084"/>
                </a:lnTo>
                <a:lnTo>
                  <a:pt x="2806939" y="984967"/>
                </a:lnTo>
                <a:lnTo>
                  <a:pt x="2767185" y="879592"/>
                </a:lnTo>
                <a:lnTo>
                  <a:pt x="2719611" y="778329"/>
                </a:lnTo>
                <a:lnTo>
                  <a:pt x="2664590" y="681549"/>
                </a:lnTo>
                <a:lnTo>
                  <a:pt x="2602492" y="589623"/>
                </a:lnTo>
                <a:lnTo>
                  <a:pt x="2533686" y="502921"/>
                </a:lnTo>
                <a:lnTo>
                  <a:pt x="2458545" y="421814"/>
                </a:lnTo>
                <a:lnTo>
                  <a:pt x="2377438" y="346673"/>
                </a:lnTo>
                <a:lnTo>
                  <a:pt x="2290736" y="277867"/>
                </a:lnTo>
                <a:lnTo>
                  <a:pt x="2198810" y="215769"/>
                </a:lnTo>
                <a:lnTo>
                  <a:pt x="2102030" y="160748"/>
                </a:lnTo>
                <a:lnTo>
                  <a:pt x="2000767" y="113174"/>
                </a:lnTo>
                <a:lnTo>
                  <a:pt x="1895392" y="73420"/>
                </a:lnTo>
                <a:lnTo>
                  <a:pt x="1786275" y="41854"/>
                </a:lnTo>
                <a:lnTo>
                  <a:pt x="1673787" y="18849"/>
                </a:lnTo>
                <a:lnTo>
                  <a:pt x="1558298" y="4774"/>
                </a:lnTo>
                <a:lnTo>
                  <a:pt x="1440179" y="0"/>
                </a:lnTo>
                <a:close/>
              </a:path>
            </a:pathLst>
          </a:custGeom>
          <a:solidFill>
            <a:srgbClr val="17BC9B"/>
          </a:solidFill>
        </p:spPr>
        <p:txBody>
          <a:bodyPr wrap="square" lIns="0" tIns="0" rIns="0" bIns="0" rtlCol="0">
            <a:spAutoFit/>
          </a:bodyPr>
          <a:lstStyle/>
          <a:p/>
        </p:txBody>
      </p:sp>
      <p:sp>
        <p:nvSpPr>
          <p:cNvPr id="24" name="object 24"/>
          <p:cNvSpPr/>
          <p:nvPr/>
        </p:nvSpPr>
        <p:spPr>
          <a:xfrm>
            <a:off x="6344893" y="2097023"/>
            <a:ext cx="2880360" cy="2880360"/>
          </a:xfrm>
          <a:custGeom>
            <a:avLst/>
            <a:gdLst/>
            <a:ahLst/>
            <a:cxnLst/>
            <a:rect l="l" t="t" r="r" b="b"/>
            <a:pathLst>
              <a:path w="2880360" h="2880359">
                <a:moveTo>
                  <a:pt x="0" y="1440179"/>
                </a:moveTo>
                <a:lnTo>
                  <a:pt x="4774" y="1322061"/>
                </a:lnTo>
                <a:lnTo>
                  <a:pt x="18849" y="1206572"/>
                </a:lnTo>
                <a:lnTo>
                  <a:pt x="41854" y="1094084"/>
                </a:lnTo>
                <a:lnTo>
                  <a:pt x="73420" y="984967"/>
                </a:lnTo>
                <a:lnTo>
                  <a:pt x="113174" y="879592"/>
                </a:lnTo>
                <a:lnTo>
                  <a:pt x="160748" y="778329"/>
                </a:lnTo>
                <a:lnTo>
                  <a:pt x="215769" y="681549"/>
                </a:lnTo>
                <a:lnTo>
                  <a:pt x="277867" y="589623"/>
                </a:lnTo>
                <a:lnTo>
                  <a:pt x="346673" y="502921"/>
                </a:lnTo>
                <a:lnTo>
                  <a:pt x="421814" y="421814"/>
                </a:lnTo>
                <a:lnTo>
                  <a:pt x="502921" y="346673"/>
                </a:lnTo>
                <a:lnTo>
                  <a:pt x="589623" y="277867"/>
                </a:lnTo>
                <a:lnTo>
                  <a:pt x="681549" y="215769"/>
                </a:lnTo>
                <a:lnTo>
                  <a:pt x="778329" y="160748"/>
                </a:lnTo>
                <a:lnTo>
                  <a:pt x="879592" y="113174"/>
                </a:lnTo>
                <a:lnTo>
                  <a:pt x="984967" y="73420"/>
                </a:lnTo>
                <a:lnTo>
                  <a:pt x="1094084" y="41854"/>
                </a:lnTo>
                <a:lnTo>
                  <a:pt x="1206572" y="18849"/>
                </a:lnTo>
                <a:lnTo>
                  <a:pt x="1322061" y="4774"/>
                </a:lnTo>
                <a:lnTo>
                  <a:pt x="1440179" y="0"/>
                </a:lnTo>
                <a:lnTo>
                  <a:pt x="1558298" y="4774"/>
                </a:lnTo>
                <a:lnTo>
                  <a:pt x="1673787" y="18849"/>
                </a:lnTo>
                <a:lnTo>
                  <a:pt x="1786275" y="41854"/>
                </a:lnTo>
                <a:lnTo>
                  <a:pt x="1895392" y="73420"/>
                </a:lnTo>
                <a:lnTo>
                  <a:pt x="2000767" y="113174"/>
                </a:lnTo>
                <a:lnTo>
                  <a:pt x="2102030" y="160748"/>
                </a:lnTo>
                <a:lnTo>
                  <a:pt x="2198810" y="215769"/>
                </a:lnTo>
                <a:lnTo>
                  <a:pt x="2290736" y="277867"/>
                </a:lnTo>
                <a:lnTo>
                  <a:pt x="2377438" y="346673"/>
                </a:lnTo>
                <a:lnTo>
                  <a:pt x="2458545" y="421814"/>
                </a:lnTo>
                <a:lnTo>
                  <a:pt x="2533686" y="502921"/>
                </a:lnTo>
                <a:lnTo>
                  <a:pt x="2602492" y="589623"/>
                </a:lnTo>
                <a:lnTo>
                  <a:pt x="2664590" y="681549"/>
                </a:lnTo>
                <a:lnTo>
                  <a:pt x="2719611" y="778329"/>
                </a:lnTo>
                <a:lnTo>
                  <a:pt x="2767185" y="879592"/>
                </a:lnTo>
                <a:lnTo>
                  <a:pt x="2806939" y="984967"/>
                </a:lnTo>
                <a:lnTo>
                  <a:pt x="2838505" y="1094084"/>
                </a:lnTo>
                <a:lnTo>
                  <a:pt x="2861510" y="1206572"/>
                </a:lnTo>
                <a:lnTo>
                  <a:pt x="2875585" y="1322061"/>
                </a:lnTo>
                <a:lnTo>
                  <a:pt x="2880360" y="1440179"/>
                </a:lnTo>
                <a:lnTo>
                  <a:pt x="2875585" y="1558298"/>
                </a:lnTo>
                <a:lnTo>
                  <a:pt x="2861510" y="1673787"/>
                </a:lnTo>
                <a:lnTo>
                  <a:pt x="2838505" y="1786275"/>
                </a:lnTo>
                <a:lnTo>
                  <a:pt x="2806939" y="1895392"/>
                </a:lnTo>
                <a:lnTo>
                  <a:pt x="2767185" y="2000767"/>
                </a:lnTo>
                <a:lnTo>
                  <a:pt x="2719611" y="2102030"/>
                </a:lnTo>
                <a:lnTo>
                  <a:pt x="2664590" y="2198810"/>
                </a:lnTo>
                <a:lnTo>
                  <a:pt x="2602492" y="2290736"/>
                </a:lnTo>
                <a:lnTo>
                  <a:pt x="2533686" y="2377438"/>
                </a:lnTo>
                <a:lnTo>
                  <a:pt x="2458545" y="2458545"/>
                </a:lnTo>
                <a:lnTo>
                  <a:pt x="2377438" y="2533686"/>
                </a:lnTo>
                <a:lnTo>
                  <a:pt x="2290736" y="2602492"/>
                </a:lnTo>
                <a:lnTo>
                  <a:pt x="2198810" y="2664590"/>
                </a:lnTo>
                <a:lnTo>
                  <a:pt x="2102030" y="2719611"/>
                </a:lnTo>
                <a:lnTo>
                  <a:pt x="2000767" y="2767185"/>
                </a:lnTo>
                <a:lnTo>
                  <a:pt x="1895392" y="2806939"/>
                </a:lnTo>
                <a:lnTo>
                  <a:pt x="1786275" y="2838505"/>
                </a:lnTo>
                <a:lnTo>
                  <a:pt x="1673787" y="2861510"/>
                </a:lnTo>
                <a:lnTo>
                  <a:pt x="1558298" y="2875585"/>
                </a:lnTo>
                <a:lnTo>
                  <a:pt x="1440179" y="2880360"/>
                </a:lnTo>
                <a:lnTo>
                  <a:pt x="1322061" y="2875585"/>
                </a:lnTo>
                <a:lnTo>
                  <a:pt x="1206572" y="2861510"/>
                </a:lnTo>
                <a:lnTo>
                  <a:pt x="1094084" y="2838505"/>
                </a:lnTo>
                <a:lnTo>
                  <a:pt x="984967" y="2806939"/>
                </a:lnTo>
                <a:lnTo>
                  <a:pt x="879592" y="2767185"/>
                </a:lnTo>
                <a:lnTo>
                  <a:pt x="778329" y="2719611"/>
                </a:lnTo>
                <a:lnTo>
                  <a:pt x="681549" y="2664590"/>
                </a:lnTo>
                <a:lnTo>
                  <a:pt x="589623" y="2602492"/>
                </a:lnTo>
                <a:lnTo>
                  <a:pt x="502921" y="2533686"/>
                </a:lnTo>
                <a:lnTo>
                  <a:pt x="421814" y="2458545"/>
                </a:lnTo>
                <a:lnTo>
                  <a:pt x="346673" y="2377438"/>
                </a:lnTo>
                <a:lnTo>
                  <a:pt x="277867" y="2290736"/>
                </a:lnTo>
                <a:lnTo>
                  <a:pt x="215769" y="2198810"/>
                </a:lnTo>
                <a:lnTo>
                  <a:pt x="160748" y="2102030"/>
                </a:lnTo>
                <a:lnTo>
                  <a:pt x="113174" y="2000767"/>
                </a:lnTo>
                <a:lnTo>
                  <a:pt x="73420" y="1895392"/>
                </a:lnTo>
                <a:lnTo>
                  <a:pt x="41854" y="1786275"/>
                </a:lnTo>
                <a:lnTo>
                  <a:pt x="18849" y="1673787"/>
                </a:lnTo>
                <a:lnTo>
                  <a:pt x="4774" y="1558298"/>
                </a:lnTo>
                <a:lnTo>
                  <a:pt x="0" y="1440179"/>
                </a:lnTo>
                <a:close/>
              </a:path>
            </a:pathLst>
          </a:custGeom>
          <a:ln w="57912">
            <a:solidFill>
              <a:srgbClr val="6F2F9F"/>
            </a:solidFill>
          </a:ln>
        </p:spPr>
        <p:txBody>
          <a:bodyPr wrap="square" lIns="0" tIns="0" rIns="0" bIns="0" rtlCol="0">
            <a:spAutoFit/>
          </a:bodyPr>
          <a:lstStyle/>
          <a:p/>
        </p:txBody>
      </p:sp>
      <p:sp>
        <p:nvSpPr>
          <p:cNvPr id="25" name="object 25"/>
          <p:cNvSpPr txBox="1"/>
          <p:nvPr/>
        </p:nvSpPr>
        <p:spPr>
          <a:xfrm>
            <a:off x="6927189" y="3224782"/>
            <a:ext cx="1854200" cy="560705"/>
          </a:xfrm>
          <a:prstGeom prst="rect">
            <a:avLst/>
          </a:prstGeom>
        </p:spPr>
        <p:txBody>
          <a:bodyPr vert="horz" wrap="square" lIns="0" tIns="0" rIns="0" bIns="0" rtlCol="0">
            <a:spAutoFit/>
          </a:bodyPr>
          <a:lstStyle/>
          <a:p>
            <a:pPr marL="12700">
              <a:lnSpc>
                <a:spcPct val="100000"/>
              </a:lnSpc>
            </a:pPr>
            <a:r>
              <a:rPr sz="3600" b="1" dirty="0">
                <a:solidFill>
                  <a:srgbClr val="FFFFFF"/>
                </a:solidFill>
                <a:latin typeface="微软雅黑" panose="020B0503020204020204" charset="-122"/>
                <a:cs typeface="微软雅黑" panose="020B0503020204020204" charset="-122"/>
              </a:rPr>
              <a:t>制定本法</a:t>
            </a:r>
            <a:endParaRPr sz="3600">
              <a:latin typeface="微软雅黑" panose="020B0503020204020204" charset="-122"/>
              <a:cs typeface="微软雅黑" panose="020B0503020204020204" charset="-122"/>
            </a:endParaRPr>
          </a:p>
        </p:txBody>
      </p:sp>
      <p:sp>
        <p:nvSpPr>
          <p:cNvPr id="26" name="object 26"/>
          <p:cNvSpPr/>
          <p:nvPr/>
        </p:nvSpPr>
        <p:spPr>
          <a:xfrm>
            <a:off x="8805671" y="36576"/>
            <a:ext cx="926592" cy="800100"/>
          </a:xfrm>
          <a:custGeom>
            <a:avLst/>
            <a:gdLst/>
            <a:ahLst/>
            <a:cxnLst/>
            <a:rect l="l" t="t" r="r" b="b"/>
            <a:pathLst>
              <a:path w="926592" h="800100">
                <a:moveTo>
                  <a:pt x="726567" y="0"/>
                </a:moveTo>
                <a:lnTo>
                  <a:pt x="200025" y="0"/>
                </a:lnTo>
                <a:lnTo>
                  <a:pt x="0" y="400050"/>
                </a:lnTo>
                <a:lnTo>
                  <a:pt x="200025" y="800100"/>
                </a:lnTo>
                <a:lnTo>
                  <a:pt x="726567" y="800100"/>
                </a:lnTo>
                <a:lnTo>
                  <a:pt x="926592" y="400050"/>
                </a:lnTo>
                <a:lnTo>
                  <a:pt x="726567" y="0"/>
                </a:lnTo>
                <a:close/>
              </a:path>
            </a:pathLst>
          </a:custGeom>
          <a:solidFill>
            <a:srgbClr val="17BC9B"/>
          </a:solidFill>
        </p:spPr>
        <p:txBody>
          <a:bodyPr wrap="square" lIns="0" tIns="0" rIns="0" bIns="0" rtlCol="0">
            <a:spAutoFit/>
          </a:bodyPr>
          <a:lstStyle/>
          <a:p/>
        </p:txBody>
      </p:sp>
      <p:sp>
        <p:nvSpPr>
          <p:cNvPr id="27" name="object 27"/>
          <p:cNvSpPr txBox="1"/>
          <p:nvPr/>
        </p:nvSpPr>
        <p:spPr>
          <a:xfrm>
            <a:off x="9166986" y="200405"/>
            <a:ext cx="205740" cy="457200"/>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Calibri" panose="020F0502020204030204"/>
                <a:cs typeface="Calibri" panose="020F0502020204030204"/>
              </a:rPr>
              <a:t>1</a:t>
            </a:r>
            <a:endParaRPr sz="2800">
              <a:latin typeface="Calibri" panose="020F0502020204030204"/>
              <a:cs typeface="Calibri" panose="020F0502020204030204"/>
            </a:endParaRPr>
          </a:p>
        </p:txBody>
      </p:sp>
      <p:sp>
        <p:nvSpPr>
          <p:cNvPr id="28" name="矩形 27"/>
          <p:cNvSpPr/>
          <p:nvPr/>
        </p:nvSpPr>
        <p:spPr>
          <a:xfrm>
            <a:off x="759804" y="436626"/>
            <a:ext cx="5184901"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b="1" dirty="0">
                <a:solidFill>
                  <a:srgbClr val="FF0000"/>
                </a:solidFill>
              </a:rPr>
              <a:t>第一条</a:t>
            </a:r>
            <a:r>
              <a:rPr lang="en-US" altLang="zh-CN" sz="2400" b="1" dirty="0">
                <a:solidFill>
                  <a:srgbClr val="FF0000"/>
                </a:solidFill>
              </a:rPr>
              <a:t> </a:t>
            </a:r>
            <a:r>
              <a:rPr lang="zh-CN" altLang="zh-CN" sz="2400" b="1" dirty="0">
                <a:solidFill>
                  <a:srgbClr val="FF0000"/>
                </a:solidFill>
              </a:rPr>
              <a:t>为了加强安全生产工作，防止和减少生产安全事故，保障人民群众生命和财产安全，促进经济社会持续健康发展，制定本法</a:t>
            </a:r>
            <a:r>
              <a:rPr lang="zh-CN" altLang="zh-CN" dirty="0"/>
              <a:t>。</a:t>
            </a:r>
            <a:endParaRPr lang="zh-CN" altLang="zh-C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9653" y="1828889"/>
            <a:ext cx="2519172" cy="864108"/>
          </a:xfrm>
          <a:custGeom>
            <a:avLst/>
            <a:gdLst/>
            <a:ahLst/>
            <a:cxnLst/>
            <a:rect l="l" t="t" r="r" b="b"/>
            <a:pathLst>
              <a:path w="2519172" h="864108">
                <a:moveTo>
                  <a:pt x="0" y="864108"/>
                </a:moveTo>
                <a:lnTo>
                  <a:pt x="2519172" y="864108"/>
                </a:lnTo>
                <a:lnTo>
                  <a:pt x="2519172" y="0"/>
                </a:lnTo>
                <a:lnTo>
                  <a:pt x="0" y="0"/>
                </a:lnTo>
                <a:lnTo>
                  <a:pt x="0" y="864108"/>
                </a:lnTo>
                <a:close/>
              </a:path>
            </a:pathLst>
          </a:custGeom>
          <a:solidFill>
            <a:srgbClr val="0071C5"/>
          </a:solidFill>
        </p:spPr>
        <p:txBody>
          <a:bodyPr wrap="square" lIns="0" tIns="0" rIns="0" bIns="0" rtlCol="0">
            <a:spAutoFit/>
          </a:bodyPr>
          <a:lstStyle/>
          <a:p/>
        </p:txBody>
      </p:sp>
      <p:sp>
        <p:nvSpPr>
          <p:cNvPr id="3" name="object 3"/>
          <p:cNvSpPr txBox="1"/>
          <p:nvPr/>
        </p:nvSpPr>
        <p:spPr>
          <a:xfrm>
            <a:off x="1020114" y="1923504"/>
            <a:ext cx="10407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主要负责人</a:t>
            </a:r>
            <a:endParaRPr sz="1600">
              <a:latin typeface="微软雅黑" panose="020B0503020204020204" charset="-122"/>
              <a:cs typeface="微软雅黑" panose="020B0503020204020204" charset="-122"/>
            </a:endParaRPr>
          </a:p>
        </p:txBody>
      </p:sp>
      <p:sp>
        <p:nvSpPr>
          <p:cNvPr id="4" name="object 4"/>
          <p:cNvSpPr txBox="1"/>
          <p:nvPr/>
        </p:nvSpPr>
        <p:spPr>
          <a:xfrm>
            <a:off x="715314" y="2374608"/>
            <a:ext cx="164718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安全生产管理人员</a:t>
            </a:r>
            <a:endParaRPr sz="1600">
              <a:latin typeface="微软雅黑" panose="020B0503020204020204" charset="-122"/>
              <a:cs typeface="微软雅黑" panose="020B0503020204020204" charset="-122"/>
            </a:endParaRPr>
          </a:p>
        </p:txBody>
      </p:sp>
      <p:sp>
        <p:nvSpPr>
          <p:cNvPr id="5" name="object 5"/>
          <p:cNvSpPr/>
          <p:nvPr/>
        </p:nvSpPr>
        <p:spPr>
          <a:xfrm>
            <a:off x="5350002" y="1828889"/>
            <a:ext cx="2880359" cy="864108"/>
          </a:xfrm>
          <a:custGeom>
            <a:avLst/>
            <a:gdLst/>
            <a:ahLst/>
            <a:cxnLst/>
            <a:rect l="l" t="t" r="r" b="b"/>
            <a:pathLst>
              <a:path w="2880359" h="864108">
                <a:moveTo>
                  <a:pt x="0" y="864108"/>
                </a:moveTo>
                <a:lnTo>
                  <a:pt x="2880359" y="864108"/>
                </a:lnTo>
                <a:lnTo>
                  <a:pt x="2880359" y="0"/>
                </a:lnTo>
                <a:lnTo>
                  <a:pt x="0" y="0"/>
                </a:lnTo>
                <a:lnTo>
                  <a:pt x="0" y="864108"/>
                </a:lnTo>
                <a:close/>
              </a:path>
            </a:pathLst>
          </a:custGeom>
          <a:solidFill>
            <a:srgbClr val="CC6600"/>
          </a:solidFill>
        </p:spPr>
        <p:txBody>
          <a:bodyPr wrap="square" lIns="0" tIns="0" rIns="0" bIns="0" rtlCol="0">
            <a:spAutoFit/>
          </a:bodyPr>
          <a:lstStyle/>
          <a:p/>
        </p:txBody>
      </p:sp>
      <p:sp>
        <p:nvSpPr>
          <p:cNvPr id="6" name="object 6"/>
          <p:cNvSpPr txBox="1"/>
          <p:nvPr/>
        </p:nvSpPr>
        <p:spPr>
          <a:xfrm>
            <a:off x="5765292" y="1880833"/>
            <a:ext cx="2055495" cy="671195"/>
          </a:xfrm>
          <a:prstGeom prst="rect">
            <a:avLst/>
          </a:prstGeom>
        </p:spPr>
        <p:txBody>
          <a:bodyPr vert="horz" wrap="square" lIns="0" tIns="0" rIns="0" bIns="0" rtlCol="0">
            <a:spAutoFit/>
          </a:bodyPr>
          <a:lstStyle/>
          <a:p>
            <a:pPr marL="12700" marR="6350" indent="100330">
              <a:lnSpc>
                <a:spcPct val="135000"/>
              </a:lnSpc>
            </a:pPr>
            <a:r>
              <a:rPr sz="1600" b="1" spc="-20" dirty="0">
                <a:solidFill>
                  <a:srgbClr val="FFFFFF"/>
                </a:solidFill>
                <a:latin typeface="微软雅黑" panose="020B0503020204020204" charset="-122"/>
                <a:cs typeface="微软雅黑" panose="020B0503020204020204" charset="-122"/>
              </a:rPr>
              <a:t>与生产经营活动相应 的安全知识和管理能力</a:t>
            </a:r>
            <a:endParaRPr sz="1600" dirty="0">
              <a:latin typeface="微软雅黑" panose="020B0503020204020204" charset="-122"/>
              <a:cs typeface="微软雅黑" panose="020B0503020204020204" charset="-122"/>
            </a:endParaRPr>
          </a:p>
        </p:txBody>
      </p:sp>
      <p:sp>
        <p:nvSpPr>
          <p:cNvPr id="7" name="object 7"/>
          <p:cNvSpPr/>
          <p:nvPr/>
        </p:nvSpPr>
        <p:spPr>
          <a:xfrm>
            <a:off x="3015234" y="2228178"/>
            <a:ext cx="2089150" cy="173736"/>
          </a:xfrm>
          <a:custGeom>
            <a:avLst/>
            <a:gdLst/>
            <a:ahLst/>
            <a:cxnLst/>
            <a:rect l="l" t="t" r="r" b="b"/>
            <a:pathLst>
              <a:path w="2089150" h="173736">
                <a:moveTo>
                  <a:pt x="1915414" y="0"/>
                </a:moveTo>
                <a:lnTo>
                  <a:pt x="1915414" y="173736"/>
                </a:lnTo>
                <a:lnTo>
                  <a:pt x="2031238" y="115824"/>
                </a:lnTo>
                <a:lnTo>
                  <a:pt x="1944370" y="115824"/>
                </a:lnTo>
                <a:lnTo>
                  <a:pt x="1944370" y="57912"/>
                </a:lnTo>
                <a:lnTo>
                  <a:pt x="2031237" y="57912"/>
                </a:lnTo>
                <a:lnTo>
                  <a:pt x="1915414" y="0"/>
                </a:lnTo>
                <a:close/>
              </a:path>
              <a:path w="2089150" h="173736">
                <a:moveTo>
                  <a:pt x="1915414" y="57912"/>
                </a:moveTo>
                <a:lnTo>
                  <a:pt x="0" y="57912"/>
                </a:lnTo>
                <a:lnTo>
                  <a:pt x="0" y="115824"/>
                </a:lnTo>
                <a:lnTo>
                  <a:pt x="1915414" y="115824"/>
                </a:lnTo>
                <a:lnTo>
                  <a:pt x="1915414" y="57912"/>
                </a:lnTo>
                <a:close/>
              </a:path>
              <a:path w="2089150" h="173736">
                <a:moveTo>
                  <a:pt x="2031237" y="57912"/>
                </a:moveTo>
                <a:lnTo>
                  <a:pt x="1944370" y="57912"/>
                </a:lnTo>
                <a:lnTo>
                  <a:pt x="1944370" y="115824"/>
                </a:lnTo>
                <a:lnTo>
                  <a:pt x="2031238" y="115824"/>
                </a:lnTo>
                <a:lnTo>
                  <a:pt x="2089150" y="86868"/>
                </a:lnTo>
                <a:lnTo>
                  <a:pt x="2031237" y="57912"/>
                </a:lnTo>
                <a:close/>
              </a:path>
            </a:pathLst>
          </a:custGeom>
          <a:solidFill>
            <a:srgbClr val="6FAC46"/>
          </a:solidFill>
        </p:spPr>
        <p:txBody>
          <a:bodyPr wrap="square" lIns="0" tIns="0" rIns="0" bIns="0" rtlCol="0">
            <a:spAutoFit/>
          </a:bodyPr>
          <a:lstStyle/>
          <a:p/>
        </p:txBody>
      </p:sp>
      <p:sp>
        <p:nvSpPr>
          <p:cNvPr id="8" name="object 8"/>
          <p:cNvSpPr txBox="1"/>
          <p:nvPr/>
        </p:nvSpPr>
        <p:spPr>
          <a:xfrm>
            <a:off x="3721608" y="1750531"/>
            <a:ext cx="482600" cy="287020"/>
          </a:xfrm>
          <a:prstGeom prst="rect">
            <a:avLst/>
          </a:prstGeom>
        </p:spPr>
        <p:txBody>
          <a:bodyPr vert="horz" wrap="square" lIns="0" tIns="0" rIns="0" bIns="0" rtlCol="0">
            <a:spAutoFit/>
          </a:bodyPr>
          <a:lstStyle/>
          <a:p>
            <a:pPr marL="12700">
              <a:lnSpc>
                <a:spcPct val="100000"/>
              </a:lnSpc>
            </a:pPr>
            <a:r>
              <a:rPr sz="1800" b="1" dirty="0">
                <a:latin typeface="微软雅黑" panose="020B0503020204020204" charset="-122"/>
                <a:cs typeface="微软雅黑" panose="020B0503020204020204" charset="-122"/>
              </a:rPr>
              <a:t>具备</a:t>
            </a:r>
            <a:endParaRPr sz="1800">
              <a:latin typeface="微软雅黑" panose="020B0503020204020204" charset="-122"/>
              <a:cs typeface="微软雅黑" panose="020B0503020204020204" charset="-122"/>
            </a:endParaRPr>
          </a:p>
        </p:txBody>
      </p:sp>
      <p:sp>
        <p:nvSpPr>
          <p:cNvPr id="9" name="object 9"/>
          <p:cNvSpPr/>
          <p:nvPr/>
        </p:nvSpPr>
        <p:spPr>
          <a:xfrm>
            <a:off x="3728466" y="3493005"/>
            <a:ext cx="2194559" cy="1152143"/>
          </a:xfrm>
          <a:custGeom>
            <a:avLst/>
            <a:gdLst/>
            <a:ahLst/>
            <a:cxnLst/>
            <a:rect l="l" t="t" r="r" b="b"/>
            <a:pathLst>
              <a:path w="2194559" h="1152143">
                <a:moveTo>
                  <a:pt x="2189606" y="0"/>
                </a:moveTo>
                <a:lnTo>
                  <a:pt x="4952" y="0"/>
                </a:lnTo>
                <a:lnTo>
                  <a:pt x="0" y="4952"/>
                </a:lnTo>
                <a:lnTo>
                  <a:pt x="0" y="1147190"/>
                </a:lnTo>
                <a:lnTo>
                  <a:pt x="4952" y="1152143"/>
                </a:lnTo>
                <a:lnTo>
                  <a:pt x="2189606" y="1152143"/>
                </a:lnTo>
                <a:lnTo>
                  <a:pt x="2194559" y="1147190"/>
                </a:lnTo>
                <a:lnTo>
                  <a:pt x="2194559" y="4952"/>
                </a:lnTo>
                <a:lnTo>
                  <a:pt x="2189606" y="0"/>
                </a:lnTo>
                <a:close/>
              </a:path>
            </a:pathLst>
          </a:custGeom>
          <a:solidFill>
            <a:srgbClr val="006FC0"/>
          </a:solidFill>
        </p:spPr>
        <p:txBody>
          <a:bodyPr wrap="square" lIns="0" tIns="0" rIns="0" bIns="0" rtlCol="0">
            <a:spAutoFit/>
          </a:bodyPr>
          <a:lstStyle/>
          <a:p/>
        </p:txBody>
      </p:sp>
      <p:sp>
        <p:nvSpPr>
          <p:cNvPr id="10" name="object 10"/>
          <p:cNvSpPr txBox="1"/>
          <p:nvPr/>
        </p:nvSpPr>
        <p:spPr>
          <a:xfrm>
            <a:off x="4307078" y="3732655"/>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主要负责人</a:t>
            </a:r>
            <a:endParaRPr sz="1600">
              <a:latin typeface="微软雅黑" panose="020B0503020204020204" charset="-122"/>
              <a:cs typeface="微软雅黑" panose="020B0503020204020204" charset="-122"/>
            </a:endParaRPr>
          </a:p>
        </p:txBody>
      </p:sp>
      <p:sp>
        <p:nvSpPr>
          <p:cNvPr id="11" name="object 11"/>
          <p:cNvSpPr txBox="1"/>
          <p:nvPr/>
        </p:nvSpPr>
        <p:spPr>
          <a:xfrm>
            <a:off x="4002023" y="4183758"/>
            <a:ext cx="164718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安全生产管理人员</a:t>
            </a:r>
            <a:endParaRPr sz="1600">
              <a:latin typeface="微软雅黑" panose="020B0503020204020204" charset="-122"/>
              <a:cs typeface="微软雅黑" panose="020B0503020204020204" charset="-122"/>
            </a:endParaRPr>
          </a:p>
        </p:txBody>
      </p:sp>
      <p:sp>
        <p:nvSpPr>
          <p:cNvPr id="12" name="object 12"/>
          <p:cNvSpPr/>
          <p:nvPr/>
        </p:nvSpPr>
        <p:spPr>
          <a:xfrm>
            <a:off x="7261098" y="3421377"/>
            <a:ext cx="2397252" cy="1130808"/>
          </a:xfrm>
          <a:custGeom>
            <a:avLst/>
            <a:gdLst/>
            <a:ahLst/>
            <a:cxnLst/>
            <a:rect l="l" t="t" r="r" b="b"/>
            <a:pathLst>
              <a:path w="2397252" h="1130808">
                <a:moveTo>
                  <a:pt x="2374264" y="0"/>
                </a:moveTo>
                <a:lnTo>
                  <a:pt x="15084" y="1393"/>
                </a:lnTo>
                <a:lnTo>
                  <a:pt x="4240" y="9676"/>
                </a:lnTo>
                <a:lnTo>
                  <a:pt x="0" y="22987"/>
                </a:lnTo>
                <a:lnTo>
                  <a:pt x="1393" y="1115723"/>
                </a:lnTo>
                <a:lnTo>
                  <a:pt x="9676" y="1126567"/>
                </a:lnTo>
                <a:lnTo>
                  <a:pt x="22986" y="1130808"/>
                </a:lnTo>
                <a:lnTo>
                  <a:pt x="2382167" y="1129414"/>
                </a:lnTo>
                <a:lnTo>
                  <a:pt x="2393011" y="1121131"/>
                </a:lnTo>
                <a:lnTo>
                  <a:pt x="2397252" y="1107821"/>
                </a:lnTo>
                <a:lnTo>
                  <a:pt x="2395858" y="15084"/>
                </a:lnTo>
                <a:lnTo>
                  <a:pt x="2387575" y="4240"/>
                </a:lnTo>
                <a:lnTo>
                  <a:pt x="2374264" y="0"/>
                </a:lnTo>
                <a:close/>
              </a:path>
            </a:pathLst>
          </a:custGeom>
          <a:solidFill>
            <a:srgbClr val="CC6600"/>
          </a:solidFill>
        </p:spPr>
        <p:txBody>
          <a:bodyPr wrap="square" lIns="0" tIns="0" rIns="0" bIns="0" rtlCol="0">
            <a:spAutoFit/>
          </a:bodyPr>
          <a:lstStyle/>
          <a:p/>
        </p:txBody>
      </p:sp>
      <p:sp>
        <p:nvSpPr>
          <p:cNvPr id="13" name="object 13"/>
          <p:cNvSpPr txBox="1"/>
          <p:nvPr/>
        </p:nvSpPr>
        <p:spPr>
          <a:xfrm>
            <a:off x="7536434" y="3607687"/>
            <a:ext cx="1849755" cy="671195"/>
          </a:xfrm>
          <a:prstGeom prst="rect">
            <a:avLst/>
          </a:prstGeom>
        </p:spPr>
        <p:txBody>
          <a:bodyPr vert="horz" wrap="square" lIns="0" tIns="0" rIns="0" bIns="0" rtlCol="0">
            <a:spAutoFit/>
          </a:bodyPr>
          <a:lstStyle/>
          <a:p>
            <a:pPr marL="12700" marR="6350">
              <a:lnSpc>
                <a:spcPct val="135000"/>
              </a:lnSpc>
            </a:pPr>
            <a:r>
              <a:rPr sz="1600" b="1" spc="-20" dirty="0">
                <a:solidFill>
                  <a:srgbClr val="FFFFFF"/>
                </a:solidFill>
                <a:latin typeface="微软雅黑" panose="020B0503020204020204" charset="-122"/>
                <a:cs typeface="微软雅黑" panose="020B0503020204020204" charset="-122"/>
              </a:rPr>
              <a:t>主管的负有安全生产 监督管理职责的部门</a:t>
            </a:r>
            <a:endParaRPr sz="1600">
              <a:latin typeface="微软雅黑" panose="020B0503020204020204" charset="-122"/>
              <a:cs typeface="微软雅黑" panose="020B0503020204020204" charset="-122"/>
            </a:endParaRPr>
          </a:p>
        </p:txBody>
      </p:sp>
      <p:sp>
        <p:nvSpPr>
          <p:cNvPr id="14" name="object 14"/>
          <p:cNvSpPr/>
          <p:nvPr/>
        </p:nvSpPr>
        <p:spPr>
          <a:xfrm>
            <a:off x="320801" y="3493005"/>
            <a:ext cx="3419855" cy="1152143"/>
          </a:xfrm>
          <a:custGeom>
            <a:avLst/>
            <a:gdLst/>
            <a:ahLst/>
            <a:cxnLst/>
            <a:rect l="l" t="t" r="r" b="b"/>
            <a:pathLst>
              <a:path w="3419855" h="1152143">
                <a:moveTo>
                  <a:pt x="3414903" y="0"/>
                </a:moveTo>
                <a:lnTo>
                  <a:pt x="4914" y="0"/>
                </a:lnTo>
                <a:lnTo>
                  <a:pt x="0" y="4952"/>
                </a:lnTo>
                <a:lnTo>
                  <a:pt x="0" y="1147190"/>
                </a:lnTo>
                <a:lnTo>
                  <a:pt x="4914" y="1152143"/>
                </a:lnTo>
                <a:lnTo>
                  <a:pt x="3414903" y="1152143"/>
                </a:lnTo>
                <a:lnTo>
                  <a:pt x="3419855" y="1147190"/>
                </a:lnTo>
                <a:lnTo>
                  <a:pt x="3419855" y="4952"/>
                </a:lnTo>
                <a:lnTo>
                  <a:pt x="3414903" y="0"/>
                </a:lnTo>
                <a:close/>
              </a:path>
            </a:pathLst>
          </a:custGeom>
          <a:solidFill>
            <a:srgbClr val="006FC0"/>
          </a:solidFill>
        </p:spPr>
        <p:txBody>
          <a:bodyPr wrap="square" lIns="0" tIns="0" rIns="0" bIns="0" rtlCol="0">
            <a:spAutoFit/>
          </a:bodyPr>
          <a:lstStyle/>
          <a:p/>
        </p:txBody>
      </p:sp>
      <p:sp>
        <p:nvSpPr>
          <p:cNvPr id="15" name="object 15"/>
          <p:cNvSpPr/>
          <p:nvPr/>
        </p:nvSpPr>
        <p:spPr>
          <a:xfrm>
            <a:off x="320801" y="3493005"/>
            <a:ext cx="3419855" cy="1152143"/>
          </a:xfrm>
          <a:custGeom>
            <a:avLst/>
            <a:gdLst/>
            <a:ahLst/>
            <a:cxnLst/>
            <a:rect l="l" t="t" r="r" b="b"/>
            <a:pathLst>
              <a:path w="3419855" h="1152143">
                <a:moveTo>
                  <a:pt x="0" y="11049"/>
                </a:moveTo>
                <a:lnTo>
                  <a:pt x="0" y="4952"/>
                </a:lnTo>
                <a:lnTo>
                  <a:pt x="4914" y="0"/>
                </a:lnTo>
                <a:lnTo>
                  <a:pt x="10998" y="0"/>
                </a:lnTo>
                <a:lnTo>
                  <a:pt x="3408806" y="0"/>
                </a:lnTo>
                <a:lnTo>
                  <a:pt x="3414903" y="0"/>
                </a:lnTo>
                <a:lnTo>
                  <a:pt x="3419855" y="4952"/>
                </a:lnTo>
                <a:lnTo>
                  <a:pt x="3419855" y="11049"/>
                </a:lnTo>
                <a:lnTo>
                  <a:pt x="3419855" y="1141095"/>
                </a:lnTo>
                <a:lnTo>
                  <a:pt x="3419855" y="1147190"/>
                </a:lnTo>
                <a:lnTo>
                  <a:pt x="3414903" y="1152143"/>
                </a:lnTo>
                <a:lnTo>
                  <a:pt x="3408806" y="1152143"/>
                </a:lnTo>
                <a:lnTo>
                  <a:pt x="10998" y="1152143"/>
                </a:lnTo>
                <a:lnTo>
                  <a:pt x="4914" y="1152143"/>
                </a:lnTo>
                <a:lnTo>
                  <a:pt x="0" y="1147190"/>
                </a:lnTo>
                <a:lnTo>
                  <a:pt x="0" y="1141095"/>
                </a:lnTo>
                <a:lnTo>
                  <a:pt x="0" y="11049"/>
                </a:lnTo>
                <a:close/>
              </a:path>
            </a:pathLst>
          </a:custGeom>
          <a:ln w="12192">
            <a:solidFill>
              <a:srgbClr val="FFFFFF"/>
            </a:solidFill>
          </a:ln>
        </p:spPr>
        <p:txBody>
          <a:bodyPr wrap="square" lIns="0" tIns="0" rIns="0" bIns="0" rtlCol="0">
            <a:spAutoFit/>
          </a:bodyPr>
          <a:lstStyle/>
          <a:p/>
        </p:txBody>
      </p:sp>
      <p:sp>
        <p:nvSpPr>
          <p:cNvPr id="16" name="object 16"/>
          <p:cNvSpPr txBox="1"/>
          <p:nvPr/>
        </p:nvSpPr>
        <p:spPr>
          <a:xfrm>
            <a:off x="408381" y="3528819"/>
            <a:ext cx="3065780" cy="1000125"/>
          </a:xfrm>
          <a:prstGeom prst="rect">
            <a:avLst/>
          </a:prstGeom>
        </p:spPr>
        <p:txBody>
          <a:bodyPr vert="horz" wrap="square" lIns="0" tIns="0" rIns="0" bIns="0" rtlCol="0">
            <a:spAutoFit/>
          </a:bodyPr>
          <a:lstStyle/>
          <a:p>
            <a:pPr marL="12700" marR="6350">
              <a:lnSpc>
                <a:spcPct val="135000"/>
              </a:lnSpc>
            </a:pPr>
            <a:r>
              <a:rPr sz="1600" b="1" spc="-20" dirty="0">
                <a:solidFill>
                  <a:srgbClr val="FFFFFF"/>
                </a:solidFill>
                <a:latin typeface="微软雅黑" panose="020B0503020204020204" charset="-122"/>
                <a:cs typeface="微软雅黑" panose="020B0503020204020204" charset="-122"/>
              </a:rPr>
              <a:t>矿山、金属冶炼 建筑施工、道路运输单位 危险物品的生产、经营、储存单位</a:t>
            </a:r>
            <a:endParaRPr sz="1600">
              <a:latin typeface="微软雅黑" panose="020B0503020204020204" charset="-122"/>
              <a:cs typeface="微软雅黑" panose="020B0503020204020204" charset="-122"/>
            </a:endParaRPr>
          </a:p>
        </p:txBody>
      </p:sp>
      <p:sp>
        <p:nvSpPr>
          <p:cNvPr id="17" name="object 17"/>
          <p:cNvSpPr/>
          <p:nvPr/>
        </p:nvSpPr>
        <p:spPr>
          <a:xfrm>
            <a:off x="6095237" y="4024882"/>
            <a:ext cx="985774" cy="173736"/>
          </a:xfrm>
          <a:custGeom>
            <a:avLst/>
            <a:gdLst/>
            <a:ahLst/>
            <a:cxnLst/>
            <a:rect l="l" t="t" r="r" b="b"/>
            <a:pathLst>
              <a:path w="985774" h="173736">
                <a:moveTo>
                  <a:pt x="173736" y="0"/>
                </a:moveTo>
                <a:lnTo>
                  <a:pt x="0" y="86867"/>
                </a:lnTo>
                <a:lnTo>
                  <a:pt x="173736" y="173736"/>
                </a:lnTo>
                <a:lnTo>
                  <a:pt x="173736" y="115824"/>
                </a:lnTo>
                <a:lnTo>
                  <a:pt x="144780" y="115824"/>
                </a:lnTo>
                <a:lnTo>
                  <a:pt x="144780" y="57912"/>
                </a:lnTo>
                <a:lnTo>
                  <a:pt x="173736" y="57912"/>
                </a:lnTo>
                <a:lnTo>
                  <a:pt x="173736" y="0"/>
                </a:lnTo>
                <a:close/>
              </a:path>
              <a:path w="985774" h="173736">
                <a:moveTo>
                  <a:pt x="173736" y="57912"/>
                </a:moveTo>
                <a:lnTo>
                  <a:pt x="144780" y="57912"/>
                </a:lnTo>
                <a:lnTo>
                  <a:pt x="144780" y="115824"/>
                </a:lnTo>
                <a:lnTo>
                  <a:pt x="173736" y="115824"/>
                </a:lnTo>
                <a:lnTo>
                  <a:pt x="173736" y="57912"/>
                </a:lnTo>
                <a:close/>
              </a:path>
              <a:path w="985774" h="173736">
                <a:moveTo>
                  <a:pt x="985774" y="57912"/>
                </a:moveTo>
                <a:lnTo>
                  <a:pt x="173736" y="57912"/>
                </a:lnTo>
                <a:lnTo>
                  <a:pt x="173736" y="115824"/>
                </a:lnTo>
                <a:lnTo>
                  <a:pt x="985774" y="115824"/>
                </a:lnTo>
                <a:lnTo>
                  <a:pt x="985774" y="57912"/>
                </a:lnTo>
                <a:close/>
              </a:path>
            </a:pathLst>
          </a:custGeom>
          <a:solidFill>
            <a:srgbClr val="6FAC46"/>
          </a:solidFill>
        </p:spPr>
        <p:txBody>
          <a:bodyPr wrap="square" lIns="0" tIns="0" rIns="0" bIns="0" rtlCol="0">
            <a:spAutoFit/>
          </a:bodyPr>
          <a:lstStyle/>
          <a:p/>
        </p:txBody>
      </p:sp>
      <p:sp>
        <p:nvSpPr>
          <p:cNvPr id="18" name="object 18"/>
          <p:cNvSpPr txBox="1"/>
          <p:nvPr/>
        </p:nvSpPr>
        <p:spPr>
          <a:xfrm>
            <a:off x="6174612" y="3591812"/>
            <a:ext cx="939800" cy="287020"/>
          </a:xfrm>
          <a:prstGeom prst="rect">
            <a:avLst/>
          </a:prstGeom>
        </p:spPr>
        <p:txBody>
          <a:bodyPr vert="horz" wrap="square" lIns="0" tIns="0" rIns="0" bIns="0" rtlCol="0">
            <a:spAutoFit/>
          </a:bodyPr>
          <a:lstStyle/>
          <a:p>
            <a:pPr marL="12700">
              <a:lnSpc>
                <a:spcPct val="100000"/>
              </a:lnSpc>
            </a:pPr>
            <a:r>
              <a:rPr sz="1800" b="1" dirty="0">
                <a:latin typeface="微软雅黑" panose="020B0503020204020204" charset="-122"/>
                <a:cs typeface="微软雅黑" panose="020B0503020204020204" charset="-122"/>
              </a:rPr>
              <a:t>考核合格</a:t>
            </a:r>
            <a:endParaRPr sz="1800">
              <a:latin typeface="微软雅黑" panose="020B0503020204020204" charset="-122"/>
              <a:cs typeface="微软雅黑" panose="020B0503020204020204" charset="-122"/>
            </a:endParaRPr>
          </a:p>
        </p:txBody>
      </p:sp>
      <p:sp>
        <p:nvSpPr>
          <p:cNvPr id="19" name="object 19"/>
          <p:cNvSpPr/>
          <p:nvPr/>
        </p:nvSpPr>
        <p:spPr>
          <a:xfrm>
            <a:off x="8476488" y="2771392"/>
            <a:ext cx="0" cy="647953"/>
          </a:xfrm>
          <a:custGeom>
            <a:avLst/>
            <a:gdLst/>
            <a:ahLst/>
            <a:cxnLst/>
            <a:rect l="l" t="t" r="r" b="b"/>
            <a:pathLst>
              <a:path h="647953">
                <a:moveTo>
                  <a:pt x="0" y="647953"/>
                </a:moveTo>
                <a:lnTo>
                  <a:pt x="0" y="0"/>
                </a:lnTo>
              </a:path>
            </a:pathLst>
          </a:custGeom>
          <a:ln w="28956">
            <a:solidFill>
              <a:srgbClr val="585858"/>
            </a:solidFill>
            <a:prstDash val="lgDash"/>
          </a:ln>
        </p:spPr>
        <p:txBody>
          <a:bodyPr wrap="square" lIns="0" tIns="0" rIns="0" bIns="0" rtlCol="0">
            <a:spAutoFit/>
          </a:bodyPr>
          <a:lstStyle/>
          <a:p/>
        </p:txBody>
      </p:sp>
      <p:sp>
        <p:nvSpPr>
          <p:cNvPr id="20" name="object 20"/>
          <p:cNvSpPr/>
          <p:nvPr/>
        </p:nvSpPr>
        <p:spPr>
          <a:xfrm>
            <a:off x="4960619" y="2829304"/>
            <a:ext cx="3527424" cy="0"/>
          </a:xfrm>
          <a:custGeom>
            <a:avLst/>
            <a:gdLst/>
            <a:ahLst/>
            <a:cxnLst/>
            <a:rect l="l" t="t" r="r" b="b"/>
            <a:pathLst>
              <a:path w="3527425">
                <a:moveTo>
                  <a:pt x="0" y="0"/>
                </a:moveTo>
                <a:lnTo>
                  <a:pt x="3527424" y="0"/>
                </a:lnTo>
              </a:path>
            </a:pathLst>
          </a:custGeom>
          <a:ln w="28956">
            <a:solidFill>
              <a:srgbClr val="585858"/>
            </a:solidFill>
            <a:prstDash val="lgDash"/>
          </a:ln>
        </p:spPr>
        <p:txBody>
          <a:bodyPr wrap="square" lIns="0" tIns="0" rIns="0" bIns="0" rtlCol="0">
            <a:spAutoFit/>
          </a:bodyPr>
          <a:lstStyle/>
          <a:p/>
        </p:txBody>
      </p:sp>
      <p:sp>
        <p:nvSpPr>
          <p:cNvPr id="21" name="object 21"/>
          <p:cNvSpPr/>
          <p:nvPr/>
        </p:nvSpPr>
        <p:spPr>
          <a:xfrm>
            <a:off x="4766310" y="2829304"/>
            <a:ext cx="144780" cy="576198"/>
          </a:xfrm>
          <a:custGeom>
            <a:avLst/>
            <a:gdLst/>
            <a:ahLst/>
            <a:cxnLst/>
            <a:rect l="l" t="t" r="r" b="b"/>
            <a:pathLst>
              <a:path w="144780" h="576198">
                <a:moveTo>
                  <a:pt x="86868" y="0"/>
                </a:moveTo>
                <a:lnTo>
                  <a:pt x="57912" y="0"/>
                </a:lnTo>
                <a:lnTo>
                  <a:pt x="57912" y="115823"/>
                </a:lnTo>
                <a:lnTo>
                  <a:pt x="86868" y="115823"/>
                </a:lnTo>
                <a:lnTo>
                  <a:pt x="86868" y="0"/>
                </a:lnTo>
                <a:close/>
              </a:path>
              <a:path w="144780" h="576198">
                <a:moveTo>
                  <a:pt x="86868" y="202691"/>
                </a:moveTo>
                <a:lnTo>
                  <a:pt x="57912" y="202691"/>
                </a:lnTo>
                <a:lnTo>
                  <a:pt x="57912" y="318515"/>
                </a:lnTo>
                <a:lnTo>
                  <a:pt x="86868" y="318515"/>
                </a:lnTo>
                <a:lnTo>
                  <a:pt x="86868" y="202691"/>
                </a:lnTo>
                <a:close/>
              </a:path>
              <a:path w="144780" h="576198">
                <a:moveTo>
                  <a:pt x="57912" y="431418"/>
                </a:moveTo>
                <a:lnTo>
                  <a:pt x="0" y="431418"/>
                </a:lnTo>
                <a:lnTo>
                  <a:pt x="72389" y="576198"/>
                </a:lnTo>
                <a:lnTo>
                  <a:pt x="137541" y="445896"/>
                </a:lnTo>
                <a:lnTo>
                  <a:pt x="57912" y="445896"/>
                </a:lnTo>
                <a:lnTo>
                  <a:pt x="57912" y="431418"/>
                </a:lnTo>
                <a:close/>
              </a:path>
              <a:path w="144780" h="576198">
                <a:moveTo>
                  <a:pt x="86868" y="405383"/>
                </a:moveTo>
                <a:lnTo>
                  <a:pt x="57912" y="405383"/>
                </a:lnTo>
                <a:lnTo>
                  <a:pt x="57912" y="445896"/>
                </a:lnTo>
                <a:lnTo>
                  <a:pt x="86868" y="445896"/>
                </a:lnTo>
                <a:lnTo>
                  <a:pt x="86868" y="405383"/>
                </a:lnTo>
                <a:close/>
              </a:path>
              <a:path w="144780" h="576198">
                <a:moveTo>
                  <a:pt x="144780" y="431418"/>
                </a:moveTo>
                <a:lnTo>
                  <a:pt x="86868" y="431418"/>
                </a:lnTo>
                <a:lnTo>
                  <a:pt x="86868" y="445896"/>
                </a:lnTo>
                <a:lnTo>
                  <a:pt x="137541" y="445896"/>
                </a:lnTo>
                <a:lnTo>
                  <a:pt x="144780" y="431418"/>
                </a:lnTo>
                <a:close/>
              </a:path>
            </a:pathLst>
          </a:custGeom>
          <a:solidFill>
            <a:srgbClr val="585858"/>
          </a:solidFill>
        </p:spPr>
        <p:txBody>
          <a:bodyPr wrap="square" lIns="0" tIns="0" rIns="0" bIns="0" rtlCol="0">
            <a:spAutoFit/>
          </a:bodyPr>
          <a:lstStyle/>
          <a:p/>
        </p:txBody>
      </p:sp>
      <p:sp>
        <p:nvSpPr>
          <p:cNvPr id="22" name="object 22"/>
          <p:cNvSpPr/>
          <p:nvPr/>
        </p:nvSpPr>
        <p:spPr>
          <a:xfrm>
            <a:off x="5877560" y="2715130"/>
            <a:ext cx="1408176" cy="760476"/>
          </a:xfrm>
          <a:custGeom>
            <a:avLst/>
            <a:gdLst/>
            <a:ahLst/>
            <a:cxnLst/>
            <a:rect l="l" t="t" r="r" b="b"/>
            <a:pathLst>
              <a:path w="1408176" h="760476">
                <a:moveTo>
                  <a:pt x="1335151" y="0"/>
                </a:moveTo>
                <a:lnTo>
                  <a:pt x="71068" y="25"/>
                </a:lnTo>
                <a:lnTo>
                  <a:pt x="31233" y="13101"/>
                </a:lnTo>
                <a:lnTo>
                  <a:pt x="5552" y="45002"/>
                </a:lnTo>
                <a:lnTo>
                  <a:pt x="0" y="73025"/>
                </a:lnTo>
                <a:lnTo>
                  <a:pt x="25" y="689407"/>
                </a:lnTo>
                <a:lnTo>
                  <a:pt x="13101" y="729242"/>
                </a:lnTo>
                <a:lnTo>
                  <a:pt x="45002" y="754923"/>
                </a:lnTo>
                <a:lnTo>
                  <a:pt x="73025" y="760476"/>
                </a:lnTo>
                <a:lnTo>
                  <a:pt x="1337107" y="760450"/>
                </a:lnTo>
                <a:lnTo>
                  <a:pt x="1376942" y="747374"/>
                </a:lnTo>
                <a:lnTo>
                  <a:pt x="1402623" y="715473"/>
                </a:lnTo>
                <a:lnTo>
                  <a:pt x="1408176" y="687451"/>
                </a:lnTo>
                <a:lnTo>
                  <a:pt x="1408150" y="71068"/>
                </a:lnTo>
                <a:lnTo>
                  <a:pt x="1395074" y="31233"/>
                </a:lnTo>
                <a:lnTo>
                  <a:pt x="1363173" y="5552"/>
                </a:lnTo>
                <a:lnTo>
                  <a:pt x="1335151" y="0"/>
                </a:lnTo>
                <a:close/>
              </a:path>
            </a:pathLst>
          </a:custGeom>
          <a:solidFill>
            <a:srgbClr val="965282"/>
          </a:solidFill>
        </p:spPr>
        <p:txBody>
          <a:bodyPr wrap="square" lIns="0" tIns="0" rIns="0" bIns="0" rtlCol="0">
            <a:spAutoFit/>
          </a:bodyPr>
          <a:lstStyle/>
          <a:p/>
        </p:txBody>
      </p:sp>
      <p:sp>
        <p:nvSpPr>
          <p:cNvPr id="23" name="object 23"/>
          <p:cNvSpPr/>
          <p:nvPr/>
        </p:nvSpPr>
        <p:spPr>
          <a:xfrm>
            <a:off x="5877560" y="2715130"/>
            <a:ext cx="1408176" cy="760476"/>
          </a:xfrm>
          <a:custGeom>
            <a:avLst/>
            <a:gdLst/>
            <a:ahLst/>
            <a:cxnLst/>
            <a:rect l="l" t="t" r="r" b="b"/>
            <a:pathLst>
              <a:path w="1408176" h="760476">
                <a:moveTo>
                  <a:pt x="0" y="73025"/>
                </a:moveTo>
                <a:lnTo>
                  <a:pt x="12077" y="32739"/>
                </a:lnTo>
                <a:lnTo>
                  <a:pt x="43309" y="6280"/>
                </a:lnTo>
                <a:lnTo>
                  <a:pt x="1335151" y="0"/>
                </a:lnTo>
                <a:lnTo>
                  <a:pt x="1349652" y="1434"/>
                </a:lnTo>
                <a:lnTo>
                  <a:pt x="1386162" y="20729"/>
                </a:lnTo>
                <a:lnTo>
                  <a:pt x="1406346" y="56680"/>
                </a:lnTo>
                <a:lnTo>
                  <a:pt x="1408176" y="687451"/>
                </a:lnTo>
                <a:lnTo>
                  <a:pt x="1406741" y="701952"/>
                </a:lnTo>
                <a:lnTo>
                  <a:pt x="1387446" y="738462"/>
                </a:lnTo>
                <a:lnTo>
                  <a:pt x="1351495" y="758646"/>
                </a:lnTo>
                <a:lnTo>
                  <a:pt x="73025" y="760476"/>
                </a:lnTo>
                <a:lnTo>
                  <a:pt x="58523" y="759041"/>
                </a:lnTo>
                <a:lnTo>
                  <a:pt x="22013" y="739746"/>
                </a:lnTo>
                <a:lnTo>
                  <a:pt x="1829" y="703795"/>
                </a:lnTo>
                <a:lnTo>
                  <a:pt x="0" y="73025"/>
                </a:lnTo>
                <a:close/>
              </a:path>
            </a:pathLst>
          </a:custGeom>
          <a:ln w="12192">
            <a:solidFill>
              <a:srgbClr val="FFFFFF"/>
            </a:solidFill>
          </a:ln>
        </p:spPr>
        <p:txBody>
          <a:bodyPr wrap="square" lIns="0" tIns="0" rIns="0" bIns="0" rtlCol="0">
            <a:spAutoFit/>
          </a:bodyPr>
          <a:lstStyle/>
          <a:p/>
        </p:txBody>
      </p:sp>
      <p:sp>
        <p:nvSpPr>
          <p:cNvPr id="24" name="object 24"/>
          <p:cNvSpPr txBox="1"/>
          <p:nvPr/>
        </p:nvSpPr>
        <p:spPr>
          <a:xfrm>
            <a:off x="6136133" y="2843273"/>
            <a:ext cx="836294" cy="500380"/>
          </a:xfrm>
          <a:prstGeom prst="rect">
            <a:avLst/>
          </a:prstGeom>
        </p:spPr>
        <p:txBody>
          <a:bodyPr vert="horz" wrap="square" lIns="0" tIns="0" rIns="0" bIns="0" rtlCol="0">
            <a:spAutoFit/>
          </a:bodyPr>
          <a:lstStyle/>
          <a:p>
            <a:pPr marL="12700">
              <a:lnSpc>
                <a:spcPct val="100000"/>
              </a:lnSpc>
            </a:pPr>
            <a:r>
              <a:rPr sz="1600" b="1" spc="-25" dirty="0">
                <a:solidFill>
                  <a:srgbClr val="FFFFFF"/>
                </a:solidFill>
                <a:latin typeface="微软雅黑" panose="020B0503020204020204" charset="-122"/>
                <a:cs typeface="微软雅黑" panose="020B0503020204020204" charset="-122"/>
              </a:rPr>
              <a:t>安全知识</a:t>
            </a:r>
            <a:endParaRPr sz="1600" dirty="0">
              <a:latin typeface="微软雅黑" panose="020B0503020204020204" charset="-122"/>
              <a:cs typeface="微软雅黑" panose="020B0503020204020204" charset="-122"/>
            </a:endParaRPr>
          </a:p>
          <a:p>
            <a:pPr marL="12700">
              <a:lnSpc>
                <a:spcPct val="100000"/>
              </a:lnSpc>
            </a:pPr>
            <a:r>
              <a:rPr sz="1600" b="1" spc="-20" dirty="0">
                <a:solidFill>
                  <a:srgbClr val="FFFFFF"/>
                </a:solidFill>
                <a:latin typeface="微软雅黑" panose="020B0503020204020204" charset="-122"/>
                <a:cs typeface="微软雅黑" panose="020B0503020204020204" charset="-122"/>
              </a:rPr>
              <a:t>管理能力</a:t>
            </a:r>
            <a:endParaRPr sz="1600" dirty="0">
              <a:latin typeface="微软雅黑" panose="020B0503020204020204" charset="-122"/>
              <a:cs typeface="微软雅黑" panose="020B0503020204020204" charset="-122"/>
            </a:endParaRPr>
          </a:p>
        </p:txBody>
      </p:sp>
      <p:sp>
        <p:nvSpPr>
          <p:cNvPr id="25" name="object 25"/>
          <p:cNvSpPr/>
          <p:nvPr/>
        </p:nvSpPr>
        <p:spPr>
          <a:xfrm>
            <a:off x="320801" y="5476238"/>
            <a:ext cx="1257300" cy="1085087"/>
          </a:xfrm>
          <a:custGeom>
            <a:avLst/>
            <a:gdLst/>
            <a:ahLst/>
            <a:cxnLst/>
            <a:rect l="l" t="t" r="r" b="b"/>
            <a:pathLst>
              <a:path w="1257300" h="1085088">
                <a:moveTo>
                  <a:pt x="986028" y="0"/>
                </a:moveTo>
                <a:lnTo>
                  <a:pt x="271272" y="0"/>
                </a:lnTo>
                <a:lnTo>
                  <a:pt x="0" y="542543"/>
                </a:lnTo>
                <a:lnTo>
                  <a:pt x="271272" y="1085087"/>
                </a:lnTo>
                <a:lnTo>
                  <a:pt x="986028" y="1085087"/>
                </a:lnTo>
                <a:lnTo>
                  <a:pt x="1257300" y="542543"/>
                </a:lnTo>
                <a:lnTo>
                  <a:pt x="986028" y="0"/>
                </a:lnTo>
                <a:close/>
              </a:path>
            </a:pathLst>
          </a:custGeom>
          <a:solidFill>
            <a:srgbClr val="6F2F9F"/>
          </a:solidFill>
        </p:spPr>
        <p:txBody>
          <a:bodyPr wrap="square" lIns="0" tIns="0" rIns="0" bIns="0" rtlCol="0">
            <a:spAutoFit/>
          </a:bodyPr>
          <a:lstStyle/>
          <a:p/>
        </p:txBody>
      </p:sp>
      <p:sp>
        <p:nvSpPr>
          <p:cNvPr id="26" name="object 26"/>
          <p:cNvSpPr/>
          <p:nvPr/>
        </p:nvSpPr>
        <p:spPr>
          <a:xfrm>
            <a:off x="2230374" y="5493002"/>
            <a:ext cx="1255775" cy="1082039"/>
          </a:xfrm>
          <a:custGeom>
            <a:avLst/>
            <a:gdLst/>
            <a:ahLst/>
            <a:cxnLst/>
            <a:rect l="l" t="t" r="r" b="b"/>
            <a:pathLst>
              <a:path w="1255776" h="1082039">
                <a:moveTo>
                  <a:pt x="985265" y="0"/>
                </a:moveTo>
                <a:lnTo>
                  <a:pt x="270509" y="0"/>
                </a:lnTo>
                <a:lnTo>
                  <a:pt x="0" y="541019"/>
                </a:lnTo>
                <a:lnTo>
                  <a:pt x="270509" y="1082039"/>
                </a:lnTo>
                <a:lnTo>
                  <a:pt x="985265" y="1082039"/>
                </a:lnTo>
                <a:lnTo>
                  <a:pt x="1255775" y="541019"/>
                </a:lnTo>
                <a:lnTo>
                  <a:pt x="985265" y="0"/>
                </a:lnTo>
                <a:close/>
              </a:path>
            </a:pathLst>
          </a:custGeom>
          <a:solidFill>
            <a:srgbClr val="CC6600"/>
          </a:solidFill>
        </p:spPr>
        <p:txBody>
          <a:bodyPr wrap="square" lIns="0" tIns="0" rIns="0" bIns="0" rtlCol="0">
            <a:spAutoFit/>
          </a:bodyPr>
          <a:lstStyle/>
          <a:p/>
        </p:txBody>
      </p:sp>
      <p:sp>
        <p:nvSpPr>
          <p:cNvPr id="27" name="object 27"/>
          <p:cNvSpPr/>
          <p:nvPr/>
        </p:nvSpPr>
        <p:spPr>
          <a:xfrm>
            <a:off x="1256538" y="4674614"/>
            <a:ext cx="1257300" cy="1085088"/>
          </a:xfrm>
          <a:custGeom>
            <a:avLst/>
            <a:gdLst/>
            <a:ahLst/>
            <a:cxnLst/>
            <a:rect l="l" t="t" r="r" b="b"/>
            <a:pathLst>
              <a:path w="1257300" h="1085088">
                <a:moveTo>
                  <a:pt x="986027" y="0"/>
                </a:moveTo>
                <a:lnTo>
                  <a:pt x="271272" y="0"/>
                </a:lnTo>
                <a:lnTo>
                  <a:pt x="0" y="542544"/>
                </a:lnTo>
                <a:lnTo>
                  <a:pt x="271272" y="1085088"/>
                </a:lnTo>
                <a:lnTo>
                  <a:pt x="986027" y="1085088"/>
                </a:lnTo>
                <a:lnTo>
                  <a:pt x="1257300" y="542544"/>
                </a:lnTo>
                <a:lnTo>
                  <a:pt x="986027" y="0"/>
                </a:lnTo>
                <a:close/>
              </a:path>
            </a:pathLst>
          </a:custGeom>
          <a:solidFill>
            <a:srgbClr val="006FC0"/>
          </a:solidFill>
        </p:spPr>
        <p:txBody>
          <a:bodyPr wrap="square" lIns="0" tIns="0" rIns="0" bIns="0" rtlCol="0">
            <a:spAutoFit/>
          </a:bodyPr>
          <a:lstStyle/>
          <a:p/>
        </p:txBody>
      </p:sp>
      <p:sp>
        <p:nvSpPr>
          <p:cNvPr id="28" name="object 28"/>
          <p:cNvSpPr/>
          <p:nvPr/>
        </p:nvSpPr>
        <p:spPr>
          <a:xfrm>
            <a:off x="1395221" y="4670043"/>
            <a:ext cx="871727" cy="739140"/>
          </a:xfrm>
          <a:prstGeom prst="rect">
            <a:avLst/>
          </a:prstGeom>
          <a:blipFill>
            <a:blip r:embed="rId1" cstate="print"/>
            <a:stretch>
              <a:fillRect/>
            </a:stretch>
          </a:blipFill>
        </p:spPr>
        <p:txBody>
          <a:bodyPr wrap="square" lIns="0" tIns="0" rIns="0" bIns="0" rtlCol="0">
            <a:spAutoFit/>
          </a:bodyPr>
          <a:lstStyle/>
          <a:p/>
        </p:txBody>
      </p:sp>
      <p:sp>
        <p:nvSpPr>
          <p:cNvPr id="29" name="object 29"/>
          <p:cNvSpPr/>
          <p:nvPr/>
        </p:nvSpPr>
        <p:spPr>
          <a:xfrm>
            <a:off x="558545" y="5592063"/>
            <a:ext cx="536448" cy="467868"/>
          </a:xfrm>
          <a:custGeom>
            <a:avLst/>
            <a:gdLst/>
            <a:ahLst/>
            <a:cxnLst/>
            <a:rect l="l" t="t" r="r" b="b"/>
            <a:pathLst>
              <a:path w="536448" h="467868">
                <a:moveTo>
                  <a:pt x="268224" y="0"/>
                </a:moveTo>
                <a:lnTo>
                  <a:pt x="0" y="467867"/>
                </a:lnTo>
                <a:lnTo>
                  <a:pt x="536448" y="467867"/>
                </a:lnTo>
                <a:lnTo>
                  <a:pt x="268224" y="0"/>
                </a:lnTo>
                <a:close/>
              </a:path>
            </a:pathLst>
          </a:custGeom>
          <a:solidFill>
            <a:srgbClr val="FFF700"/>
          </a:solidFill>
        </p:spPr>
        <p:txBody>
          <a:bodyPr wrap="square" lIns="0" tIns="0" rIns="0" bIns="0" rtlCol="0">
            <a:spAutoFit/>
          </a:bodyPr>
          <a:lstStyle/>
          <a:p/>
        </p:txBody>
      </p:sp>
      <p:sp>
        <p:nvSpPr>
          <p:cNvPr id="30" name="object 30"/>
          <p:cNvSpPr/>
          <p:nvPr/>
        </p:nvSpPr>
        <p:spPr>
          <a:xfrm>
            <a:off x="755141" y="5741414"/>
            <a:ext cx="536447" cy="318516"/>
          </a:xfrm>
          <a:custGeom>
            <a:avLst/>
            <a:gdLst/>
            <a:ahLst/>
            <a:cxnLst/>
            <a:rect l="l" t="t" r="r" b="b"/>
            <a:pathLst>
              <a:path w="536447" h="318515">
                <a:moveTo>
                  <a:pt x="268224" y="0"/>
                </a:moveTo>
                <a:lnTo>
                  <a:pt x="0" y="318515"/>
                </a:lnTo>
                <a:lnTo>
                  <a:pt x="536447" y="318515"/>
                </a:lnTo>
                <a:lnTo>
                  <a:pt x="268224" y="0"/>
                </a:lnTo>
                <a:close/>
              </a:path>
            </a:pathLst>
          </a:custGeom>
          <a:solidFill>
            <a:srgbClr val="FFF700"/>
          </a:solidFill>
        </p:spPr>
        <p:txBody>
          <a:bodyPr wrap="square" lIns="0" tIns="0" rIns="0" bIns="0" rtlCol="0">
            <a:spAutoFit/>
          </a:bodyPr>
          <a:lstStyle/>
          <a:p/>
        </p:txBody>
      </p:sp>
      <p:sp>
        <p:nvSpPr>
          <p:cNvPr id="31" name="object 31"/>
          <p:cNvSpPr/>
          <p:nvPr/>
        </p:nvSpPr>
        <p:spPr>
          <a:xfrm>
            <a:off x="2551937" y="5493002"/>
            <a:ext cx="637032" cy="566927"/>
          </a:xfrm>
          <a:prstGeom prst="rect">
            <a:avLst/>
          </a:prstGeom>
          <a:blipFill>
            <a:blip r:embed="rId2" cstate="print"/>
            <a:stretch>
              <a:fillRect/>
            </a:stretch>
          </a:blipFill>
        </p:spPr>
        <p:txBody>
          <a:bodyPr wrap="square" lIns="0" tIns="0" rIns="0" bIns="0" rtlCol="0">
            <a:spAutoFit/>
          </a:bodyPr>
          <a:lstStyle/>
          <a:p/>
        </p:txBody>
      </p:sp>
      <p:sp>
        <p:nvSpPr>
          <p:cNvPr id="32" name="object 32"/>
          <p:cNvSpPr txBox="1"/>
          <p:nvPr/>
        </p:nvSpPr>
        <p:spPr>
          <a:xfrm>
            <a:off x="755548" y="6211619"/>
            <a:ext cx="382270"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矿山</a:t>
            </a:r>
            <a:endParaRPr sz="1400">
              <a:latin typeface="微软雅黑" panose="020B0503020204020204" charset="-122"/>
              <a:cs typeface="微软雅黑" panose="020B0503020204020204" charset="-122"/>
            </a:endParaRPr>
          </a:p>
        </p:txBody>
      </p:sp>
      <p:sp>
        <p:nvSpPr>
          <p:cNvPr id="33" name="object 33"/>
          <p:cNvSpPr txBox="1"/>
          <p:nvPr/>
        </p:nvSpPr>
        <p:spPr>
          <a:xfrm>
            <a:off x="1511427" y="5395339"/>
            <a:ext cx="739140"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金属冶炼</a:t>
            </a:r>
            <a:endParaRPr sz="1400">
              <a:latin typeface="微软雅黑" panose="020B0503020204020204" charset="-122"/>
              <a:cs typeface="微软雅黑" panose="020B0503020204020204" charset="-122"/>
            </a:endParaRPr>
          </a:p>
        </p:txBody>
      </p:sp>
      <p:sp>
        <p:nvSpPr>
          <p:cNvPr id="34" name="object 34"/>
          <p:cNvSpPr txBox="1"/>
          <p:nvPr/>
        </p:nvSpPr>
        <p:spPr>
          <a:xfrm>
            <a:off x="2396235" y="6036969"/>
            <a:ext cx="916940" cy="439420"/>
          </a:xfrm>
          <a:prstGeom prst="rect">
            <a:avLst/>
          </a:prstGeom>
        </p:spPr>
        <p:txBody>
          <a:bodyPr vert="horz" wrap="square" lIns="0" tIns="0" rIns="0" bIns="0" rtlCol="0">
            <a:spAutoFit/>
          </a:bodyPr>
          <a:lstStyle/>
          <a:p>
            <a:pPr marL="59690" marR="6350" indent="-47625">
              <a:lnSpc>
                <a:spcPct val="100000"/>
              </a:lnSpc>
            </a:pPr>
            <a:r>
              <a:rPr sz="1400" b="1" dirty="0">
                <a:solidFill>
                  <a:srgbClr val="FFFFFF"/>
                </a:solidFill>
                <a:latin typeface="微软雅黑" panose="020B0503020204020204" charset="-122"/>
                <a:cs typeface="微软雅黑" panose="020B0503020204020204" charset="-122"/>
              </a:rPr>
              <a:t>危险物品的 生产</a:t>
            </a:r>
            <a:r>
              <a:rPr sz="1400" b="1" spc="-5" dirty="0">
                <a:solidFill>
                  <a:srgbClr val="FFFFFF"/>
                </a:solidFill>
                <a:latin typeface="微软雅黑" panose="020B0503020204020204" charset="-122"/>
                <a:cs typeface="微软雅黑" panose="020B0503020204020204" charset="-122"/>
              </a:rPr>
              <a:t>/</a:t>
            </a:r>
            <a:r>
              <a:rPr sz="1400" b="1" spc="0" dirty="0">
                <a:solidFill>
                  <a:srgbClr val="FFFFFF"/>
                </a:solidFill>
                <a:latin typeface="微软雅黑" panose="020B0503020204020204" charset="-122"/>
                <a:cs typeface="微软雅黑" panose="020B0503020204020204" charset="-122"/>
              </a:rPr>
              <a:t>储存</a:t>
            </a:r>
            <a:endParaRPr sz="1400">
              <a:latin typeface="微软雅黑" panose="020B0503020204020204" charset="-122"/>
              <a:cs typeface="微软雅黑" panose="020B0503020204020204" charset="-122"/>
            </a:endParaRPr>
          </a:p>
        </p:txBody>
      </p:sp>
      <p:sp>
        <p:nvSpPr>
          <p:cNvPr id="35" name="object 35"/>
          <p:cNvSpPr/>
          <p:nvPr/>
        </p:nvSpPr>
        <p:spPr>
          <a:xfrm>
            <a:off x="5049773" y="4948934"/>
            <a:ext cx="1175003" cy="1470660"/>
          </a:xfrm>
          <a:prstGeom prst="rect">
            <a:avLst/>
          </a:prstGeom>
          <a:blipFill>
            <a:blip r:embed="rId3" cstate="print"/>
            <a:stretch>
              <a:fillRect/>
            </a:stretch>
          </a:blipFill>
        </p:spPr>
        <p:txBody>
          <a:bodyPr wrap="square" lIns="0" tIns="0" rIns="0" bIns="0" rtlCol="0">
            <a:spAutoFit/>
          </a:bodyPr>
          <a:lstStyle/>
          <a:p/>
        </p:txBody>
      </p:sp>
      <p:sp>
        <p:nvSpPr>
          <p:cNvPr id="36" name="object 36"/>
          <p:cNvSpPr txBox="1"/>
          <p:nvPr/>
        </p:nvSpPr>
        <p:spPr>
          <a:xfrm>
            <a:off x="4704587" y="6529729"/>
            <a:ext cx="1444625"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注册安全工程师</a:t>
            </a:r>
            <a:endParaRPr sz="1600">
              <a:latin typeface="微软雅黑" panose="020B0503020204020204" charset="-122"/>
              <a:cs typeface="微软雅黑" panose="020B0503020204020204" charset="-122"/>
            </a:endParaRPr>
          </a:p>
        </p:txBody>
      </p:sp>
      <p:sp>
        <p:nvSpPr>
          <p:cNvPr id="37" name="object 37"/>
          <p:cNvSpPr/>
          <p:nvPr/>
        </p:nvSpPr>
        <p:spPr>
          <a:xfrm>
            <a:off x="3641598" y="5355843"/>
            <a:ext cx="1318260" cy="815340"/>
          </a:xfrm>
          <a:custGeom>
            <a:avLst/>
            <a:gdLst/>
            <a:ahLst/>
            <a:cxnLst/>
            <a:rect l="l" t="t" r="r" b="b"/>
            <a:pathLst>
              <a:path w="1318260" h="815339">
                <a:moveTo>
                  <a:pt x="910589" y="0"/>
                </a:moveTo>
                <a:lnTo>
                  <a:pt x="910589" y="203835"/>
                </a:lnTo>
                <a:lnTo>
                  <a:pt x="0" y="203835"/>
                </a:lnTo>
                <a:lnTo>
                  <a:pt x="0" y="611505"/>
                </a:lnTo>
                <a:lnTo>
                  <a:pt x="910589" y="611505"/>
                </a:lnTo>
                <a:lnTo>
                  <a:pt x="910589" y="815340"/>
                </a:lnTo>
                <a:lnTo>
                  <a:pt x="1318260" y="407670"/>
                </a:lnTo>
                <a:lnTo>
                  <a:pt x="910589" y="0"/>
                </a:lnTo>
                <a:close/>
              </a:path>
            </a:pathLst>
          </a:custGeom>
          <a:solidFill>
            <a:srgbClr val="E75A47"/>
          </a:solidFill>
        </p:spPr>
        <p:txBody>
          <a:bodyPr wrap="square" lIns="0" tIns="0" rIns="0" bIns="0" rtlCol="0">
            <a:spAutoFit/>
          </a:bodyPr>
          <a:lstStyle/>
          <a:p/>
        </p:txBody>
      </p:sp>
      <p:sp>
        <p:nvSpPr>
          <p:cNvPr id="38" name="object 38"/>
          <p:cNvSpPr txBox="1"/>
          <p:nvPr/>
        </p:nvSpPr>
        <p:spPr>
          <a:xfrm>
            <a:off x="3749040" y="5632702"/>
            <a:ext cx="988694" cy="256540"/>
          </a:xfrm>
          <a:prstGeom prst="rect">
            <a:avLst/>
          </a:prstGeom>
        </p:spPr>
        <p:txBody>
          <a:bodyPr vert="horz" wrap="square" lIns="0" tIns="0" rIns="0" bIns="0" rtlCol="0">
            <a:spAutoFit/>
          </a:bodyPr>
          <a:lstStyle/>
          <a:p>
            <a:pPr marL="12700">
              <a:lnSpc>
                <a:spcPct val="100000"/>
              </a:lnSpc>
            </a:pPr>
            <a:r>
              <a:rPr sz="1600" b="1" spc="280" dirty="0">
                <a:solidFill>
                  <a:srgbClr val="FFFFFF"/>
                </a:solidFill>
                <a:latin typeface="微软雅黑" panose="020B0503020204020204" charset="-122"/>
                <a:cs typeface="微软雅黑" panose="020B0503020204020204" charset="-122"/>
              </a:rPr>
              <a:t>应当配</a:t>
            </a:r>
            <a:r>
              <a:rPr sz="1600" b="1" spc="-20" dirty="0">
                <a:solidFill>
                  <a:srgbClr val="FFFFFF"/>
                </a:solidFill>
                <a:latin typeface="微软雅黑" panose="020B0503020204020204" charset="-122"/>
                <a:cs typeface="微软雅黑" panose="020B0503020204020204" charset="-122"/>
              </a:rPr>
              <a:t>备</a:t>
            </a:r>
            <a:r>
              <a:rPr sz="1600" b="1" spc="-180" dirty="0">
                <a:solidFill>
                  <a:srgbClr val="FFFFFF"/>
                </a:solidFill>
                <a:latin typeface="微软雅黑" panose="020B0503020204020204" charset="-122"/>
                <a:cs typeface="微软雅黑" panose="020B0503020204020204" charset="-122"/>
              </a:rPr>
              <a:t> </a:t>
            </a:r>
            <a:endParaRPr sz="1600">
              <a:latin typeface="微软雅黑" panose="020B0503020204020204" charset="-122"/>
              <a:cs typeface="微软雅黑" panose="020B0503020204020204" charset="-122"/>
            </a:endParaRPr>
          </a:p>
        </p:txBody>
      </p:sp>
      <p:sp>
        <p:nvSpPr>
          <p:cNvPr id="39" name="object 39"/>
          <p:cNvSpPr/>
          <p:nvPr/>
        </p:nvSpPr>
        <p:spPr>
          <a:xfrm>
            <a:off x="7681722" y="5235446"/>
            <a:ext cx="1255776" cy="1083564"/>
          </a:xfrm>
          <a:custGeom>
            <a:avLst/>
            <a:gdLst/>
            <a:ahLst/>
            <a:cxnLst/>
            <a:rect l="l" t="t" r="r" b="b"/>
            <a:pathLst>
              <a:path w="1255776" h="1083564">
                <a:moveTo>
                  <a:pt x="984884" y="0"/>
                </a:moveTo>
                <a:lnTo>
                  <a:pt x="270890" y="0"/>
                </a:lnTo>
                <a:lnTo>
                  <a:pt x="0" y="541782"/>
                </a:lnTo>
                <a:lnTo>
                  <a:pt x="270890" y="1083564"/>
                </a:lnTo>
                <a:lnTo>
                  <a:pt x="984884" y="1083564"/>
                </a:lnTo>
                <a:lnTo>
                  <a:pt x="1255776" y="541782"/>
                </a:lnTo>
                <a:lnTo>
                  <a:pt x="984884" y="0"/>
                </a:lnTo>
                <a:close/>
              </a:path>
            </a:pathLst>
          </a:custGeom>
          <a:solidFill>
            <a:srgbClr val="17BC9B"/>
          </a:solidFill>
        </p:spPr>
        <p:txBody>
          <a:bodyPr wrap="square" lIns="0" tIns="0" rIns="0" bIns="0" rtlCol="0">
            <a:spAutoFit/>
          </a:bodyPr>
          <a:lstStyle/>
          <a:p/>
        </p:txBody>
      </p:sp>
      <p:sp>
        <p:nvSpPr>
          <p:cNvPr id="40" name="object 40"/>
          <p:cNvSpPr/>
          <p:nvPr/>
        </p:nvSpPr>
        <p:spPr>
          <a:xfrm>
            <a:off x="6279642" y="5368034"/>
            <a:ext cx="1316736" cy="816863"/>
          </a:xfrm>
          <a:custGeom>
            <a:avLst/>
            <a:gdLst/>
            <a:ahLst/>
            <a:cxnLst/>
            <a:rect l="l" t="t" r="r" b="b"/>
            <a:pathLst>
              <a:path w="1316736" h="816863">
                <a:moveTo>
                  <a:pt x="408432" y="0"/>
                </a:moveTo>
                <a:lnTo>
                  <a:pt x="0" y="408431"/>
                </a:lnTo>
                <a:lnTo>
                  <a:pt x="408432" y="816863"/>
                </a:lnTo>
                <a:lnTo>
                  <a:pt x="408432" y="612647"/>
                </a:lnTo>
                <a:lnTo>
                  <a:pt x="1316736" y="612647"/>
                </a:lnTo>
                <a:lnTo>
                  <a:pt x="1316736" y="204215"/>
                </a:lnTo>
                <a:lnTo>
                  <a:pt x="408432" y="204215"/>
                </a:lnTo>
                <a:lnTo>
                  <a:pt x="408432" y="0"/>
                </a:lnTo>
                <a:close/>
              </a:path>
            </a:pathLst>
          </a:custGeom>
          <a:solidFill>
            <a:srgbClr val="E75A47"/>
          </a:solidFill>
        </p:spPr>
        <p:txBody>
          <a:bodyPr wrap="square" lIns="0" tIns="0" rIns="0" bIns="0" rtlCol="0">
            <a:spAutoFit/>
          </a:bodyPr>
          <a:lstStyle/>
          <a:p/>
        </p:txBody>
      </p:sp>
      <p:sp>
        <p:nvSpPr>
          <p:cNvPr id="41" name="object 41"/>
          <p:cNvSpPr txBox="1"/>
          <p:nvPr/>
        </p:nvSpPr>
        <p:spPr>
          <a:xfrm>
            <a:off x="6778371" y="5653150"/>
            <a:ext cx="507365" cy="256540"/>
          </a:xfrm>
          <a:prstGeom prst="rect">
            <a:avLst/>
          </a:prstGeom>
        </p:spPr>
        <p:txBody>
          <a:bodyPr vert="horz" wrap="square" lIns="0" tIns="0" rIns="0" bIns="0" rtlCol="0">
            <a:spAutoFit/>
          </a:bodyPr>
          <a:lstStyle/>
          <a:p>
            <a:pPr marL="12700">
              <a:lnSpc>
                <a:spcPct val="100000"/>
              </a:lnSpc>
            </a:pPr>
            <a:r>
              <a:rPr sz="1600" b="1" spc="280" dirty="0">
                <a:solidFill>
                  <a:srgbClr val="FFFFFF"/>
                </a:solidFill>
                <a:latin typeface="微软雅黑" panose="020B0503020204020204" charset="-122"/>
                <a:cs typeface="微软雅黑" panose="020B0503020204020204" charset="-122"/>
              </a:rPr>
              <a:t>鼓</a:t>
            </a:r>
            <a:r>
              <a:rPr sz="1600" b="1" spc="-20" dirty="0">
                <a:solidFill>
                  <a:srgbClr val="FFFFFF"/>
                </a:solidFill>
                <a:latin typeface="微软雅黑" panose="020B0503020204020204" charset="-122"/>
                <a:cs typeface="微软雅黑" panose="020B0503020204020204" charset="-122"/>
              </a:rPr>
              <a:t>励</a:t>
            </a:r>
            <a:r>
              <a:rPr sz="1600" b="1" spc="-180" dirty="0">
                <a:solidFill>
                  <a:srgbClr val="FFFFFF"/>
                </a:solidFill>
                <a:latin typeface="微软雅黑" panose="020B0503020204020204" charset="-122"/>
                <a:cs typeface="微软雅黑" panose="020B0503020204020204" charset="-122"/>
              </a:rPr>
              <a:t> </a:t>
            </a:r>
            <a:endParaRPr sz="1600">
              <a:latin typeface="微软雅黑" panose="020B0503020204020204" charset="-122"/>
              <a:cs typeface="微软雅黑" panose="020B0503020204020204" charset="-122"/>
            </a:endParaRPr>
          </a:p>
        </p:txBody>
      </p:sp>
      <p:sp>
        <p:nvSpPr>
          <p:cNvPr id="42" name="object 42"/>
          <p:cNvSpPr txBox="1"/>
          <p:nvPr/>
        </p:nvSpPr>
        <p:spPr>
          <a:xfrm>
            <a:off x="7914639" y="5548247"/>
            <a:ext cx="836294" cy="500380"/>
          </a:xfrm>
          <a:prstGeom prst="rect">
            <a:avLst/>
          </a:prstGeom>
        </p:spPr>
        <p:txBody>
          <a:bodyPr vert="horz" wrap="square" lIns="0" tIns="0" rIns="0" bIns="0" rtlCol="0">
            <a:spAutoFit/>
          </a:bodyPr>
          <a:lstStyle/>
          <a:p>
            <a:pPr marL="12700">
              <a:lnSpc>
                <a:spcPct val="100000"/>
              </a:lnSpc>
            </a:pPr>
            <a:r>
              <a:rPr sz="1600" b="1" spc="-25" dirty="0">
                <a:solidFill>
                  <a:srgbClr val="FFFFFF"/>
                </a:solidFill>
                <a:latin typeface="微软雅黑" panose="020B0503020204020204" charset="-122"/>
                <a:cs typeface="微软雅黑" panose="020B0503020204020204" charset="-122"/>
              </a:rPr>
              <a:t>其他生产</a:t>
            </a:r>
            <a:endParaRPr sz="1600">
              <a:latin typeface="微软雅黑" panose="020B0503020204020204" charset="-122"/>
              <a:cs typeface="微软雅黑" panose="020B0503020204020204" charset="-122"/>
            </a:endParaRPr>
          </a:p>
          <a:p>
            <a:pPr marL="12700">
              <a:lnSpc>
                <a:spcPct val="100000"/>
              </a:lnSpc>
            </a:pPr>
            <a:r>
              <a:rPr sz="1600" b="1" spc="-20" dirty="0">
                <a:solidFill>
                  <a:srgbClr val="FFFFFF"/>
                </a:solidFill>
                <a:latin typeface="微软雅黑" panose="020B0503020204020204" charset="-122"/>
                <a:cs typeface="微软雅黑" panose="020B0503020204020204" charset="-122"/>
              </a:rPr>
              <a:t>经营单位</a:t>
            </a:r>
            <a:endParaRPr sz="1600">
              <a:latin typeface="微软雅黑" panose="020B0503020204020204" charset="-122"/>
              <a:cs typeface="微软雅黑" panose="020B0503020204020204" charset="-122"/>
            </a:endParaRPr>
          </a:p>
        </p:txBody>
      </p:sp>
      <p:sp>
        <p:nvSpPr>
          <p:cNvPr id="43" name="object 43"/>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44" name="object 44"/>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24</a:t>
            </a:r>
            <a:endParaRPr sz="2800">
              <a:latin typeface="Calibri" panose="020F0502020204030204"/>
              <a:cs typeface="Calibri" panose="020F0502020204030204"/>
            </a:endParaRPr>
          </a:p>
        </p:txBody>
      </p:sp>
      <p:sp>
        <p:nvSpPr>
          <p:cNvPr id="45" name="矩形 44"/>
          <p:cNvSpPr/>
          <p:nvPr/>
        </p:nvSpPr>
        <p:spPr>
          <a:xfrm>
            <a:off x="268911" y="258293"/>
            <a:ext cx="8684514"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第二十四条</a:t>
            </a:r>
            <a:r>
              <a:rPr lang="en-US" altLang="zh-CN" sz="2800" dirty="0">
                <a:solidFill>
                  <a:srgbClr val="FF0000"/>
                </a:solidFill>
              </a:rPr>
              <a:t> </a:t>
            </a:r>
            <a:r>
              <a:rPr lang="zh-CN" altLang="zh-CN" sz="2800" dirty="0">
                <a:solidFill>
                  <a:srgbClr val="FF0000"/>
                </a:solidFill>
              </a:rPr>
              <a:t>生产经营单位的主要负责人和安全生产管理人员必须具备与本单位所从事的生产经营活动相应的安全生产知识和管理能力。</a:t>
            </a:r>
            <a:endParaRPr lang="zh-CN" altLang="zh-CN" sz="28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76643" y="3207132"/>
            <a:ext cx="3116579" cy="2478024"/>
          </a:xfrm>
          <a:custGeom>
            <a:avLst/>
            <a:gdLst/>
            <a:ahLst/>
            <a:cxnLst/>
            <a:rect l="l" t="t" r="r" b="b"/>
            <a:pathLst>
              <a:path w="3116579" h="2478024">
                <a:moveTo>
                  <a:pt x="0" y="2478024"/>
                </a:moveTo>
                <a:lnTo>
                  <a:pt x="3116579" y="2478024"/>
                </a:lnTo>
                <a:lnTo>
                  <a:pt x="3116579" y="0"/>
                </a:lnTo>
                <a:lnTo>
                  <a:pt x="0" y="0"/>
                </a:lnTo>
                <a:lnTo>
                  <a:pt x="0" y="2478024"/>
                </a:lnTo>
                <a:close/>
              </a:path>
            </a:pathLst>
          </a:custGeom>
          <a:solidFill>
            <a:srgbClr val="087AB4"/>
          </a:solidFill>
        </p:spPr>
        <p:txBody>
          <a:bodyPr wrap="square" lIns="0" tIns="0" rIns="0" bIns="0" rtlCol="0">
            <a:spAutoFit/>
          </a:bodyPr>
          <a:lstStyle/>
          <a:p/>
        </p:txBody>
      </p:sp>
      <p:sp>
        <p:nvSpPr>
          <p:cNvPr id="3" name="object 3"/>
          <p:cNvSpPr/>
          <p:nvPr/>
        </p:nvSpPr>
        <p:spPr>
          <a:xfrm>
            <a:off x="15658" y="3735591"/>
            <a:ext cx="3204972" cy="2639568"/>
          </a:xfrm>
          <a:prstGeom prst="rect">
            <a:avLst/>
          </a:prstGeom>
          <a:blipFill>
            <a:blip r:embed="rId1" cstate="print"/>
            <a:stretch>
              <a:fillRect/>
            </a:stretch>
          </a:blipFill>
        </p:spPr>
        <p:txBody>
          <a:bodyPr wrap="square" lIns="0" tIns="0" rIns="0" bIns="0" rtlCol="0">
            <a:spAutoFit/>
          </a:bodyPr>
          <a:lstStyle/>
          <a:p/>
        </p:txBody>
      </p:sp>
      <p:sp>
        <p:nvSpPr>
          <p:cNvPr id="4" name="object 4"/>
          <p:cNvSpPr/>
          <p:nvPr/>
        </p:nvSpPr>
        <p:spPr>
          <a:xfrm>
            <a:off x="3569208" y="3225419"/>
            <a:ext cx="772667" cy="2478024"/>
          </a:xfrm>
          <a:custGeom>
            <a:avLst/>
            <a:gdLst/>
            <a:ahLst/>
            <a:cxnLst/>
            <a:rect l="l" t="t" r="r" b="b"/>
            <a:pathLst>
              <a:path w="772667" h="2478024">
                <a:moveTo>
                  <a:pt x="0" y="2478024"/>
                </a:moveTo>
                <a:lnTo>
                  <a:pt x="772667" y="2478024"/>
                </a:lnTo>
                <a:lnTo>
                  <a:pt x="772667" y="0"/>
                </a:lnTo>
                <a:lnTo>
                  <a:pt x="0" y="0"/>
                </a:lnTo>
                <a:lnTo>
                  <a:pt x="0" y="2478024"/>
                </a:lnTo>
                <a:close/>
              </a:path>
            </a:pathLst>
          </a:custGeom>
          <a:solidFill>
            <a:srgbClr val="E75A47"/>
          </a:solidFill>
        </p:spPr>
        <p:txBody>
          <a:bodyPr wrap="square" lIns="0" tIns="0" rIns="0" bIns="0" rtlCol="0">
            <a:spAutoFit/>
          </a:bodyPr>
          <a:lstStyle/>
          <a:p/>
        </p:txBody>
      </p:sp>
      <p:sp>
        <p:nvSpPr>
          <p:cNvPr id="5" name="object 5"/>
          <p:cNvSpPr txBox="1"/>
          <p:nvPr/>
        </p:nvSpPr>
        <p:spPr>
          <a:xfrm>
            <a:off x="3814953" y="3672460"/>
            <a:ext cx="280035"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产</a:t>
            </a:r>
            <a:endParaRPr sz="2000">
              <a:latin typeface="微软雅黑" panose="020B0503020204020204" charset="-122"/>
              <a:cs typeface="微软雅黑" panose="020B0503020204020204" charset="-122"/>
            </a:endParaRPr>
          </a:p>
        </p:txBody>
      </p:sp>
      <p:sp>
        <p:nvSpPr>
          <p:cNvPr id="6" name="object 6"/>
          <p:cNvSpPr txBox="1"/>
          <p:nvPr/>
        </p:nvSpPr>
        <p:spPr>
          <a:xfrm>
            <a:off x="3814953" y="4083939"/>
            <a:ext cx="280035"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经</a:t>
            </a:r>
            <a:endParaRPr sz="2000">
              <a:latin typeface="微软雅黑" panose="020B0503020204020204" charset="-122"/>
              <a:cs typeface="微软雅黑" panose="020B0503020204020204" charset="-122"/>
            </a:endParaRPr>
          </a:p>
        </p:txBody>
      </p:sp>
      <p:sp>
        <p:nvSpPr>
          <p:cNvPr id="7" name="object 7"/>
          <p:cNvSpPr txBox="1"/>
          <p:nvPr/>
        </p:nvSpPr>
        <p:spPr>
          <a:xfrm>
            <a:off x="3814953" y="4495419"/>
            <a:ext cx="280035"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营</a:t>
            </a:r>
            <a:endParaRPr sz="2000">
              <a:latin typeface="微软雅黑" panose="020B0503020204020204" charset="-122"/>
              <a:cs typeface="微软雅黑" panose="020B0503020204020204" charset="-122"/>
            </a:endParaRPr>
          </a:p>
        </p:txBody>
      </p:sp>
      <p:sp>
        <p:nvSpPr>
          <p:cNvPr id="8" name="object 8"/>
          <p:cNvSpPr txBox="1"/>
          <p:nvPr/>
        </p:nvSpPr>
        <p:spPr>
          <a:xfrm>
            <a:off x="3814953" y="4907154"/>
            <a:ext cx="280035"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单</a:t>
            </a:r>
            <a:endParaRPr sz="2000">
              <a:latin typeface="微软雅黑" panose="020B0503020204020204" charset="-122"/>
              <a:cs typeface="微软雅黑" panose="020B0503020204020204" charset="-122"/>
            </a:endParaRPr>
          </a:p>
        </p:txBody>
      </p:sp>
      <p:sp>
        <p:nvSpPr>
          <p:cNvPr id="9" name="object 9"/>
          <p:cNvSpPr/>
          <p:nvPr/>
        </p:nvSpPr>
        <p:spPr>
          <a:xfrm>
            <a:off x="5903976" y="3207132"/>
            <a:ext cx="772668" cy="2478024"/>
          </a:xfrm>
          <a:custGeom>
            <a:avLst/>
            <a:gdLst/>
            <a:ahLst/>
            <a:cxnLst/>
            <a:rect l="l" t="t" r="r" b="b"/>
            <a:pathLst>
              <a:path w="772668" h="2478024">
                <a:moveTo>
                  <a:pt x="0" y="2478024"/>
                </a:moveTo>
                <a:lnTo>
                  <a:pt x="772668" y="2478024"/>
                </a:lnTo>
                <a:lnTo>
                  <a:pt x="772668" y="0"/>
                </a:lnTo>
                <a:lnTo>
                  <a:pt x="0" y="0"/>
                </a:lnTo>
                <a:lnTo>
                  <a:pt x="0" y="2478024"/>
                </a:lnTo>
                <a:close/>
              </a:path>
            </a:pathLst>
          </a:custGeom>
          <a:solidFill>
            <a:srgbClr val="17BC9B"/>
          </a:solidFill>
        </p:spPr>
        <p:txBody>
          <a:bodyPr wrap="square" lIns="0" tIns="0" rIns="0" bIns="0" rtlCol="0">
            <a:spAutoFit/>
          </a:bodyPr>
          <a:lstStyle/>
          <a:p/>
        </p:txBody>
      </p:sp>
      <p:sp>
        <p:nvSpPr>
          <p:cNvPr id="10" name="object 10"/>
          <p:cNvSpPr/>
          <p:nvPr/>
        </p:nvSpPr>
        <p:spPr>
          <a:xfrm>
            <a:off x="6676643" y="3653663"/>
            <a:ext cx="181355" cy="1583436"/>
          </a:xfrm>
          <a:custGeom>
            <a:avLst/>
            <a:gdLst/>
            <a:ahLst/>
            <a:cxnLst/>
            <a:rect l="l" t="t" r="r" b="b"/>
            <a:pathLst>
              <a:path w="181355" h="1583436">
                <a:moveTo>
                  <a:pt x="0" y="0"/>
                </a:moveTo>
                <a:lnTo>
                  <a:pt x="0" y="1583436"/>
                </a:lnTo>
                <a:lnTo>
                  <a:pt x="181355" y="815086"/>
                </a:lnTo>
                <a:lnTo>
                  <a:pt x="0" y="0"/>
                </a:lnTo>
                <a:close/>
              </a:path>
            </a:pathLst>
          </a:custGeom>
          <a:solidFill>
            <a:srgbClr val="17BC9B"/>
          </a:solidFill>
        </p:spPr>
        <p:txBody>
          <a:bodyPr wrap="square" lIns="0" tIns="0" rIns="0" bIns="0" rtlCol="0">
            <a:spAutoFit/>
          </a:bodyPr>
          <a:lstStyle/>
          <a:p/>
        </p:txBody>
      </p:sp>
      <p:sp>
        <p:nvSpPr>
          <p:cNvPr id="11" name="object 11"/>
          <p:cNvSpPr/>
          <p:nvPr/>
        </p:nvSpPr>
        <p:spPr>
          <a:xfrm>
            <a:off x="4472940" y="4319651"/>
            <a:ext cx="1371600" cy="173736"/>
          </a:xfrm>
          <a:custGeom>
            <a:avLst/>
            <a:gdLst/>
            <a:ahLst/>
            <a:cxnLst/>
            <a:rect l="l" t="t" r="r" b="b"/>
            <a:pathLst>
              <a:path w="1371600" h="173736">
                <a:moveTo>
                  <a:pt x="1197864" y="0"/>
                </a:moveTo>
                <a:lnTo>
                  <a:pt x="1197864" y="173735"/>
                </a:lnTo>
                <a:lnTo>
                  <a:pt x="1313688" y="115823"/>
                </a:lnTo>
                <a:lnTo>
                  <a:pt x="1226820" y="115823"/>
                </a:lnTo>
                <a:lnTo>
                  <a:pt x="1226820" y="57911"/>
                </a:lnTo>
                <a:lnTo>
                  <a:pt x="1313688" y="57911"/>
                </a:lnTo>
                <a:lnTo>
                  <a:pt x="1197864" y="0"/>
                </a:lnTo>
                <a:close/>
              </a:path>
              <a:path w="1371600" h="173736">
                <a:moveTo>
                  <a:pt x="1197864" y="57911"/>
                </a:moveTo>
                <a:lnTo>
                  <a:pt x="0" y="57911"/>
                </a:lnTo>
                <a:lnTo>
                  <a:pt x="0" y="115823"/>
                </a:lnTo>
                <a:lnTo>
                  <a:pt x="1197864" y="115823"/>
                </a:lnTo>
                <a:lnTo>
                  <a:pt x="1197864" y="57911"/>
                </a:lnTo>
                <a:close/>
              </a:path>
              <a:path w="1371600" h="173736">
                <a:moveTo>
                  <a:pt x="1313688" y="57911"/>
                </a:moveTo>
                <a:lnTo>
                  <a:pt x="1226820" y="57911"/>
                </a:lnTo>
                <a:lnTo>
                  <a:pt x="1226820" y="115823"/>
                </a:lnTo>
                <a:lnTo>
                  <a:pt x="1313688" y="115823"/>
                </a:lnTo>
                <a:lnTo>
                  <a:pt x="1371600" y="86867"/>
                </a:lnTo>
                <a:lnTo>
                  <a:pt x="1313688" y="57911"/>
                </a:lnTo>
                <a:close/>
              </a:path>
            </a:pathLst>
          </a:custGeom>
          <a:solidFill>
            <a:srgbClr val="FF0000"/>
          </a:solidFill>
        </p:spPr>
        <p:txBody>
          <a:bodyPr wrap="square" lIns="0" tIns="0" rIns="0" bIns="0" rtlCol="0">
            <a:spAutoFit/>
          </a:bodyPr>
          <a:lstStyle/>
          <a:p/>
        </p:txBody>
      </p:sp>
      <p:sp>
        <p:nvSpPr>
          <p:cNvPr id="12" name="object 12"/>
          <p:cNvSpPr/>
          <p:nvPr/>
        </p:nvSpPr>
        <p:spPr>
          <a:xfrm>
            <a:off x="3946397" y="6280278"/>
            <a:ext cx="2232025" cy="0"/>
          </a:xfrm>
          <a:custGeom>
            <a:avLst/>
            <a:gdLst/>
            <a:ahLst/>
            <a:cxnLst/>
            <a:rect l="l" t="t" r="r" b="b"/>
            <a:pathLst>
              <a:path w="2232025">
                <a:moveTo>
                  <a:pt x="0" y="0"/>
                </a:moveTo>
                <a:lnTo>
                  <a:pt x="2232025" y="0"/>
                </a:lnTo>
              </a:path>
            </a:pathLst>
          </a:custGeom>
          <a:ln w="28956">
            <a:solidFill>
              <a:srgbClr val="585858"/>
            </a:solidFill>
            <a:prstDash val="lgDash"/>
          </a:ln>
        </p:spPr>
        <p:txBody>
          <a:bodyPr wrap="square" lIns="0" tIns="0" rIns="0" bIns="0" rtlCol="0">
            <a:spAutoFit/>
          </a:bodyPr>
          <a:lstStyle/>
          <a:p/>
        </p:txBody>
      </p:sp>
      <p:sp>
        <p:nvSpPr>
          <p:cNvPr id="13" name="object 13"/>
          <p:cNvSpPr/>
          <p:nvPr/>
        </p:nvSpPr>
        <p:spPr>
          <a:xfrm>
            <a:off x="6249161" y="5704205"/>
            <a:ext cx="0" cy="576262"/>
          </a:xfrm>
          <a:custGeom>
            <a:avLst/>
            <a:gdLst/>
            <a:ahLst/>
            <a:cxnLst/>
            <a:rect l="l" t="t" r="r" b="b"/>
            <a:pathLst>
              <a:path h="576262">
                <a:moveTo>
                  <a:pt x="0" y="576262"/>
                </a:moveTo>
                <a:lnTo>
                  <a:pt x="0" y="0"/>
                </a:lnTo>
              </a:path>
            </a:pathLst>
          </a:custGeom>
          <a:ln w="28956">
            <a:solidFill>
              <a:srgbClr val="585858"/>
            </a:solidFill>
            <a:prstDash val="lgDash"/>
          </a:ln>
        </p:spPr>
        <p:txBody>
          <a:bodyPr wrap="square" lIns="0" tIns="0" rIns="0" bIns="0" rtlCol="0">
            <a:spAutoFit/>
          </a:bodyPr>
          <a:lstStyle/>
          <a:p/>
        </p:txBody>
      </p:sp>
      <p:sp>
        <p:nvSpPr>
          <p:cNvPr id="14" name="object 14"/>
          <p:cNvSpPr/>
          <p:nvPr/>
        </p:nvSpPr>
        <p:spPr>
          <a:xfrm>
            <a:off x="3874008" y="5704205"/>
            <a:ext cx="144779" cy="576262"/>
          </a:xfrm>
          <a:custGeom>
            <a:avLst/>
            <a:gdLst/>
            <a:ahLst/>
            <a:cxnLst/>
            <a:rect l="l" t="t" r="r" b="b"/>
            <a:pathLst>
              <a:path w="144779" h="576262">
                <a:moveTo>
                  <a:pt x="86867" y="460501"/>
                </a:moveTo>
                <a:lnTo>
                  <a:pt x="57912" y="460501"/>
                </a:lnTo>
                <a:lnTo>
                  <a:pt x="57912" y="576262"/>
                </a:lnTo>
                <a:lnTo>
                  <a:pt x="86867" y="576262"/>
                </a:lnTo>
                <a:lnTo>
                  <a:pt x="86867" y="460501"/>
                </a:lnTo>
                <a:close/>
              </a:path>
              <a:path w="144779" h="576262">
                <a:moveTo>
                  <a:pt x="86867" y="257809"/>
                </a:moveTo>
                <a:lnTo>
                  <a:pt x="57912" y="257809"/>
                </a:lnTo>
                <a:lnTo>
                  <a:pt x="57912" y="373633"/>
                </a:lnTo>
                <a:lnTo>
                  <a:pt x="86867" y="373633"/>
                </a:lnTo>
                <a:lnTo>
                  <a:pt x="86867" y="257809"/>
                </a:lnTo>
                <a:close/>
              </a:path>
              <a:path w="144779" h="576262">
                <a:moveTo>
                  <a:pt x="86867" y="130301"/>
                </a:moveTo>
                <a:lnTo>
                  <a:pt x="57912" y="130301"/>
                </a:lnTo>
                <a:lnTo>
                  <a:pt x="57912" y="170941"/>
                </a:lnTo>
                <a:lnTo>
                  <a:pt x="86867" y="170941"/>
                </a:lnTo>
                <a:lnTo>
                  <a:pt x="86867" y="130301"/>
                </a:lnTo>
                <a:close/>
              </a:path>
              <a:path w="144779" h="576262">
                <a:moveTo>
                  <a:pt x="72389" y="0"/>
                </a:moveTo>
                <a:lnTo>
                  <a:pt x="0" y="144779"/>
                </a:lnTo>
                <a:lnTo>
                  <a:pt x="57912" y="144779"/>
                </a:lnTo>
                <a:lnTo>
                  <a:pt x="57912" y="130301"/>
                </a:lnTo>
                <a:lnTo>
                  <a:pt x="137540" y="130301"/>
                </a:lnTo>
                <a:lnTo>
                  <a:pt x="72389" y="0"/>
                </a:lnTo>
                <a:close/>
              </a:path>
              <a:path w="144779" h="576262">
                <a:moveTo>
                  <a:pt x="137540" y="130301"/>
                </a:moveTo>
                <a:lnTo>
                  <a:pt x="86867" y="130301"/>
                </a:lnTo>
                <a:lnTo>
                  <a:pt x="86867" y="144779"/>
                </a:lnTo>
                <a:lnTo>
                  <a:pt x="144779" y="144779"/>
                </a:lnTo>
                <a:lnTo>
                  <a:pt x="137540" y="130301"/>
                </a:lnTo>
                <a:close/>
              </a:path>
            </a:pathLst>
          </a:custGeom>
          <a:solidFill>
            <a:srgbClr val="585858"/>
          </a:solidFill>
        </p:spPr>
        <p:txBody>
          <a:bodyPr wrap="square" lIns="0" tIns="0" rIns="0" bIns="0" rtlCol="0">
            <a:spAutoFit/>
          </a:bodyPr>
          <a:lstStyle/>
          <a:p/>
        </p:txBody>
      </p:sp>
      <p:sp>
        <p:nvSpPr>
          <p:cNvPr id="15" name="object 15"/>
          <p:cNvSpPr txBox="1"/>
          <p:nvPr/>
        </p:nvSpPr>
        <p:spPr>
          <a:xfrm>
            <a:off x="3814953" y="5318634"/>
            <a:ext cx="1883410" cy="840105"/>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位</a:t>
            </a:r>
            <a:endParaRPr sz="2000">
              <a:latin typeface="微软雅黑" panose="020B0503020204020204" charset="-122"/>
              <a:cs typeface="微软雅黑" panose="020B0503020204020204" charset="-122"/>
            </a:endParaRPr>
          </a:p>
          <a:p>
            <a:pPr>
              <a:lnSpc>
                <a:spcPts val="1950"/>
              </a:lnSpc>
              <a:spcBef>
                <a:spcPts val="5"/>
              </a:spcBef>
            </a:pPr>
            <a:endParaRPr sz="1950"/>
          </a:p>
          <a:p>
            <a:pPr marL="727075">
              <a:lnSpc>
                <a:spcPct val="100000"/>
              </a:lnSpc>
            </a:pPr>
            <a:r>
              <a:rPr sz="1800" b="1" dirty="0">
                <a:solidFill>
                  <a:srgbClr val="C00000"/>
                </a:solidFill>
                <a:latin typeface="微软雅黑" panose="020B0503020204020204" charset="-122"/>
                <a:cs typeface="微软雅黑" panose="020B0503020204020204" charset="-122"/>
              </a:rPr>
              <a:t>培训不合格</a:t>
            </a:r>
            <a:endParaRPr sz="1800">
              <a:latin typeface="微软雅黑" panose="020B0503020204020204" charset="-122"/>
              <a:cs typeface="微软雅黑" panose="020B0503020204020204" charset="-122"/>
            </a:endParaRPr>
          </a:p>
        </p:txBody>
      </p:sp>
      <p:sp>
        <p:nvSpPr>
          <p:cNvPr id="16" name="object 16"/>
          <p:cNvSpPr txBox="1"/>
          <p:nvPr/>
        </p:nvSpPr>
        <p:spPr>
          <a:xfrm>
            <a:off x="6150355" y="3552699"/>
            <a:ext cx="280035" cy="1658620"/>
          </a:xfrm>
          <a:prstGeom prst="rect">
            <a:avLst/>
          </a:prstGeom>
        </p:spPr>
        <p:txBody>
          <a:bodyPr vert="horz" wrap="square" lIns="0" tIns="0" rIns="0" bIns="0" rtlCol="0">
            <a:spAutoFit/>
          </a:bodyPr>
          <a:lstStyle/>
          <a:p>
            <a:pPr marL="12700" marR="6350" algn="just">
              <a:lnSpc>
                <a:spcPct val="135000"/>
              </a:lnSpc>
            </a:pPr>
            <a:r>
              <a:rPr sz="2000" b="1" dirty="0">
                <a:solidFill>
                  <a:srgbClr val="FFFFFF"/>
                </a:solidFill>
                <a:latin typeface="微软雅黑" panose="020B0503020204020204" charset="-122"/>
                <a:cs typeface="微软雅黑" panose="020B0503020204020204" charset="-122"/>
              </a:rPr>
              <a:t>从 业 人 员</a:t>
            </a:r>
            <a:endParaRPr sz="2000">
              <a:latin typeface="微软雅黑" panose="020B0503020204020204" charset="-122"/>
              <a:cs typeface="微软雅黑" panose="020B0503020204020204" charset="-122"/>
            </a:endParaRPr>
          </a:p>
        </p:txBody>
      </p:sp>
      <p:sp>
        <p:nvSpPr>
          <p:cNvPr id="17" name="object 17"/>
          <p:cNvSpPr txBox="1"/>
          <p:nvPr/>
        </p:nvSpPr>
        <p:spPr>
          <a:xfrm>
            <a:off x="6898005" y="4125976"/>
            <a:ext cx="2520315" cy="226060"/>
          </a:xfrm>
          <a:prstGeom prst="rect">
            <a:avLst/>
          </a:prstGeom>
        </p:spPr>
        <p:txBody>
          <a:bodyPr vert="horz" wrap="square" lIns="0" tIns="0" rIns="0" bIns="0" rtlCol="0">
            <a:spAutoFit/>
          </a:bodyPr>
          <a:lstStyle/>
          <a:p>
            <a:pPr marL="12700">
              <a:lnSpc>
                <a:spcPct val="100000"/>
              </a:lnSpc>
            </a:pPr>
            <a:r>
              <a:rPr sz="1400" dirty="0">
                <a:solidFill>
                  <a:srgbClr val="FFFFFF"/>
                </a:solidFill>
                <a:latin typeface="微软雅黑" panose="020B0503020204020204" charset="-122"/>
                <a:cs typeface="微软雅黑" panose="020B0503020204020204" charset="-122"/>
              </a:rPr>
              <a:t>熟悉有关的安全制度和</a:t>
            </a:r>
            <a:r>
              <a:rPr sz="1400" spc="-15" dirty="0">
                <a:solidFill>
                  <a:srgbClr val="FFFFFF"/>
                </a:solidFill>
                <a:latin typeface="微软雅黑" panose="020B0503020204020204" charset="-122"/>
                <a:cs typeface="微软雅黑" panose="020B0503020204020204" charset="-122"/>
              </a:rPr>
              <a:t>操</a:t>
            </a:r>
            <a:r>
              <a:rPr sz="1400" spc="0" dirty="0">
                <a:solidFill>
                  <a:srgbClr val="FFFFFF"/>
                </a:solidFill>
                <a:latin typeface="微软雅黑" panose="020B0503020204020204" charset="-122"/>
                <a:cs typeface="微软雅黑" panose="020B0503020204020204" charset="-122"/>
              </a:rPr>
              <a:t>作规程</a:t>
            </a:r>
            <a:endParaRPr sz="1400">
              <a:latin typeface="微软雅黑" panose="020B0503020204020204" charset="-122"/>
              <a:cs typeface="微软雅黑" panose="020B0503020204020204" charset="-122"/>
            </a:endParaRPr>
          </a:p>
        </p:txBody>
      </p:sp>
      <p:sp>
        <p:nvSpPr>
          <p:cNvPr id="18" name="object 18"/>
          <p:cNvSpPr txBox="1"/>
          <p:nvPr/>
        </p:nvSpPr>
        <p:spPr>
          <a:xfrm>
            <a:off x="6898005" y="4659376"/>
            <a:ext cx="2164080" cy="226060"/>
          </a:xfrm>
          <a:prstGeom prst="rect">
            <a:avLst/>
          </a:prstGeom>
        </p:spPr>
        <p:txBody>
          <a:bodyPr vert="horz" wrap="square" lIns="0" tIns="0" rIns="0" bIns="0" rtlCol="0">
            <a:spAutoFit/>
          </a:bodyPr>
          <a:lstStyle/>
          <a:p>
            <a:pPr marL="12700">
              <a:lnSpc>
                <a:spcPct val="100000"/>
              </a:lnSpc>
            </a:pPr>
            <a:r>
              <a:rPr sz="1400" dirty="0">
                <a:solidFill>
                  <a:srgbClr val="FFFFFF"/>
                </a:solidFill>
                <a:latin typeface="微软雅黑" panose="020B0503020204020204" charset="-122"/>
                <a:cs typeface="微软雅黑" panose="020B0503020204020204" charset="-122"/>
              </a:rPr>
              <a:t>掌握本岗位的安全操作</a:t>
            </a:r>
            <a:r>
              <a:rPr sz="1400" spc="-15" dirty="0">
                <a:solidFill>
                  <a:srgbClr val="FFFFFF"/>
                </a:solidFill>
                <a:latin typeface="微软雅黑" panose="020B0503020204020204" charset="-122"/>
                <a:cs typeface="微软雅黑" panose="020B0503020204020204" charset="-122"/>
              </a:rPr>
              <a:t>技</a:t>
            </a:r>
            <a:r>
              <a:rPr sz="1400" spc="0" dirty="0">
                <a:solidFill>
                  <a:srgbClr val="FFFFFF"/>
                </a:solidFill>
                <a:latin typeface="微软雅黑" panose="020B0503020204020204" charset="-122"/>
                <a:cs typeface="微软雅黑" panose="020B0503020204020204" charset="-122"/>
              </a:rPr>
              <a:t>能</a:t>
            </a:r>
            <a:endParaRPr sz="1400">
              <a:latin typeface="微软雅黑" panose="020B0503020204020204" charset="-122"/>
              <a:cs typeface="微软雅黑" panose="020B0503020204020204" charset="-122"/>
            </a:endParaRPr>
          </a:p>
        </p:txBody>
      </p:sp>
      <p:sp>
        <p:nvSpPr>
          <p:cNvPr id="19" name="object 19"/>
          <p:cNvSpPr txBox="1"/>
          <p:nvPr/>
        </p:nvSpPr>
        <p:spPr>
          <a:xfrm>
            <a:off x="6898005" y="5193157"/>
            <a:ext cx="2875280" cy="226060"/>
          </a:xfrm>
          <a:prstGeom prst="rect">
            <a:avLst/>
          </a:prstGeom>
        </p:spPr>
        <p:txBody>
          <a:bodyPr vert="horz" wrap="square" lIns="0" tIns="0" rIns="0" bIns="0" rtlCol="0">
            <a:spAutoFit/>
          </a:bodyPr>
          <a:lstStyle/>
          <a:p>
            <a:pPr marL="12700">
              <a:lnSpc>
                <a:spcPct val="100000"/>
              </a:lnSpc>
            </a:pPr>
            <a:r>
              <a:rPr sz="1400" dirty="0">
                <a:solidFill>
                  <a:srgbClr val="FFFFFF"/>
                </a:solidFill>
                <a:latin typeface="微软雅黑" panose="020B0503020204020204" charset="-122"/>
                <a:cs typeface="微软雅黑" panose="020B0503020204020204" charset="-122"/>
              </a:rPr>
              <a:t>了解事故应急措施，知</a:t>
            </a:r>
            <a:r>
              <a:rPr sz="1400" spc="-15" dirty="0">
                <a:solidFill>
                  <a:srgbClr val="FFFFFF"/>
                </a:solidFill>
                <a:latin typeface="微软雅黑" panose="020B0503020204020204" charset="-122"/>
                <a:cs typeface="微软雅黑" panose="020B0503020204020204" charset="-122"/>
              </a:rPr>
              <a:t>悉</a:t>
            </a:r>
            <a:r>
              <a:rPr sz="1400" spc="0" dirty="0">
                <a:solidFill>
                  <a:srgbClr val="FFFFFF"/>
                </a:solidFill>
                <a:latin typeface="微软雅黑" panose="020B0503020204020204" charset="-122"/>
                <a:cs typeface="微软雅黑" panose="020B0503020204020204" charset="-122"/>
              </a:rPr>
              <a:t>权利</a:t>
            </a:r>
            <a:r>
              <a:rPr sz="1400" spc="-15" dirty="0">
                <a:solidFill>
                  <a:srgbClr val="FFFFFF"/>
                </a:solidFill>
                <a:latin typeface="微软雅黑" panose="020B0503020204020204" charset="-122"/>
                <a:cs typeface="微软雅黑" panose="020B0503020204020204" charset="-122"/>
              </a:rPr>
              <a:t>和</a:t>
            </a:r>
            <a:r>
              <a:rPr sz="1400" spc="0" dirty="0">
                <a:solidFill>
                  <a:srgbClr val="FFFFFF"/>
                </a:solidFill>
                <a:latin typeface="微软雅黑" panose="020B0503020204020204" charset="-122"/>
                <a:cs typeface="微软雅黑" panose="020B0503020204020204" charset="-122"/>
              </a:rPr>
              <a:t>义务</a:t>
            </a:r>
            <a:endParaRPr sz="1400">
              <a:latin typeface="微软雅黑" panose="020B0503020204020204" charset="-122"/>
              <a:cs typeface="微软雅黑" panose="020B0503020204020204" charset="-122"/>
            </a:endParaRPr>
          </a:p>
        </p:txBody>
      </p:sp>
      <p:sp>
        <p:nvSpPr>
          <p:cNvPr id="20" name="object 20"/>
          <p:cNvSpPr txBox="1"/>
          <p:nvPr/>
        </p:nvSpPr>
        <p:spPr>
          <a:xfrm>
            <a:off x="4629403" y="3886836"/>
            <a:ext cx="939800" cy="287020"/>
          </a:xfrm>
          <a:prstGeom prst="rect">
            <a:avLst/>
          </a:prstGeom>
        </p:spPr>
        <p:txBody>
          <a:bodyPr vert="horz" wrap="square" lIns="0" tIns="0" rIns="0" bIns="0" rtlCol="0">
            <a:spAutoFit/>
          </a:bodyPr>
          <a:lstStyle/>
          <a:p>
            <a:pPr marL="12700">
              <a:lnSpc>
                <a:spcPct val="100000"/>
              </a:lnSpc>
            </a:pPr>
            <a:r>
              <a:rPr sz="1800" b="1" dirty="0">
                <a:latin typeface="微软雅黑" panose="020B0503020204020204" charset="-122"/>
                <a:cs typeface="微软雅黑" panose="020B0503020204020204" charset="-122"/>
              </a:rPr>
              <a:t>安全培训</a:t>
            </a:r>
            <a:endParaRPr sz="1800">
              <a:latin typeface="微软雅黑" panose="020B0503020204020204" charset="-122"/>
              <a:cs typeface="微软雅黑" panose="020B0503020204020204" charset="-122"/>
            </a:endParaRPr>
          </a:p>
        </p:txBody>
      </p:sp>
      <p:sp>
        <p:nvSpPr>
          <p:cNvPr id="21" name="object 21"/>
          <p:cNvSpPr txBox="1"/>
          <p:nvPr/>
        </p:nvSpPr>
        <p:spPr>
          <a:xfrm>
            <a:off x="4629403" y="6459043"/>
            <a:ext cx="939800" cy="287020"/>
          </a:xfrm>
          <a:prstGeom prst="rect">
            <a:avLst/>
          </a:prstGeom>
        </p:spPr>
        <p:txBody>
          <a:bodyPr vert="horz" wrap="square" lIns="0" tIns="0" rIns="0" bIns="0" rtlCol="0">
            <a:spAutoFit/>
          </a:bodyPr>
          <a:lstStyle/>
          <a:p>
            <a:pPr marL="12700">
              <a:lnSpc>
                <a:spcPct val="100000"/>
              </a:lnSpc>
            </a:pPr>
            <a:r>
              <a:rPr sz="1800" b="1" dirty="0">
                <a:solidFill>
                  <a:srgbClr val="C00000"/>
                </a:solidFill>
                <a:latin typeface="微软雅黑" panose="020B0503020204020204" charset="-122"/>
                <a:cs typeface="微软雅黑" panose="020B0503020204020204" charset="-122"/>
              </a:rPr>
              <a:t>不得上岗</a:t>
            </a:r>
            <a:endParaRPr sz="1800">
              <a:latin typeface="微软雅黑" panose="020B0503020204020204" charset="-122"/>
              <a:cs typeface="微软雅黑" panose="020B0503020204020204" charset="-122"/>
            </a:endParaRPr>
          </a:p>
        </p:txBody>
      </p:sp>
      <p:sp>
        <p:nvSpPr>
          <p:cNvPr id="22" name="object 22"/>
          <p:cNvSpPr/>
          <p:nvPr/>
        </p:nvSpPr>
        <p:spPr>
          <a:xfrm>
            <a:off x="4016502" y="2605913"/>
            <a:ext cx="2232025" cy="0"/>
          </a:xfrm>
          <a:custGeom>
            <a:avLst/>
            <a:gdLst/>
            <a:ahLst/>
            <a:cxnLst/>
            <a:rect l="l" t="t" r="r" b="b"/>
            <a:pathLst>
              <a:path w="2232025">
                <a:moveTo>
                  <a:pt x="0" y="0"/>
                </a:moveTo>
                <a:lnTo>
                  <a:pt x="2232025" y="0"/>
                </a:lnTo>
              </a:path>
            </a:pathLst>
          </a:custGeom>
          <a:ln w="28956">
            <a:solidFill>
              <a:srgbClr val="585858"/>
            </a:solidFill>
            <a:prstDash val="lgDash"/>
          </a:ln>
        </p:spPr>
        <p:txBody>
          <a:bodyPr wrap="square" lIns="0" tIns="0" rIns="0" bIns="0" rtlCol="0">
            <a:spAutoFit/>
          </a:bodyPr>
          <a:lstStyle/>
          <a:p/>
        </p:txBody>
      </p:sp>
      <p:sp>
        <p:nvSpPr>
          <p:cNvPr id="23" name="object 23"/>
          <p:cNvSpPr/>
          <p:nvPr/>
        </p:nvSpPr>
        <p:spPr>
          <a:xfrm>
            <a:off x="6246114" y="2605913"/>
            <a:ext cx="0" cy="576199"/>
          </a:xfrm>
          <a:custGeom>
            <a:avLst/>
            <a:gdLst/>
            <a:ahLst/>
            <a:cxnLst/>
            <a:rect l="l" t="t" r="r" b="b"/>
            <a:pathLst>
              <a:path h="576199">
                <a:moveTo>
                  <a:pt x="0" y="0"/>
                </a:moveTo>
                <a:lnTo>
                  <a:pt x="0" y="576199"/>
                </a:lnTo>
              </a:path>
            </a:pathLst>
          </a:custGeom>
          <a:ln w="28956">
            <a:solidFill>
              <a:srgbClr val="585858"/>
            </a:solidFill>
            <a:prstDash val="lgDash"/>
          </a:ln>
        </p:spPr>
        <p:txBody>
          <a:bodyPr wrap="square" lIns="0" tIns="0" rIns="0" bIns="0" rtlCol="0">
            <a:spAutoFit/>
          </a:bodyPr>
          <a:lstStyle/>
          <a:p/>
        </p:txBody>
      </p:sp>
      <p:sp>
        <p:nvSpPr>
          <p:cNvPr id="24" name="object 24"/>
          <p:cNvSpPr/>
          <p:nvPr/>
        </p:nvSpPr>
        <p:spPr>
          <a:xfrm>
            <a:off x="3874008" y="2631822"/>
            <a:ext cx="144779" cy="576199"/>
          </a:xfrm>
          <a:custGeom>
            <a:avLst/>
            <a:gdLst/>
            <a:ahLst/>
            <a:cxnLst/>
            <a:rect l="l" t="t" r="r" b="b"/>
            <a:pathLst>
              <a:path w="144779" h="576199">
                <a:moveTo>
                  <a:pt x="86867" y="0"/>
                </a:moveTo>
                <a:lnTo>
                  <a:pt x="57912" y="0"/>
                </a:lnTo>
                <a:lnTo>
                  <a:pt x="57912" y="115824"/>
                </a:lnTo>
                <a:lnTo>
                  <a:pt x="86867" y="115824"/>
                </a:lnTo>
                <a:lnTo>
                  <a:pt x="86867" y="0"/>
                </a:lnTo>
                <a:close/>
              </a:path>
              <a:path w="144779" h="576199">
                <a:moveTo>
                  <a:pt x="86867" y="202691"/>
                </a:moveTo>
                <a:lnTo>
                  <a:pt x="57912" y="202691"/>
                </a:lnTo>
                <a:lnTo>
                  <a:pt x="57912" y="318515"/>
                </a:lnTo>
                <a:lnTo>
                  <a:pt x="86867" y="318515"/>
                </a:lnTo>
                <a:lnTo>
                  <a:pt x="86867" y="202691"/>
                </a:lnTo>
                <a:close/>
              </a:path>
              <a:path w="144779" h="576199">
                <a:moveTo>
                  <a:pt x="57912" y="431419"/>
                </a:moveTo>
                <a:lnTo>
                  <a:pt x="0" y="431419"/>
                </a:lnTo>
                <a:lnTo>
                  <a:pt x="72389" y="576199"/>
                </a:lnTo>
                <a:lnTo>
                  <a:pt x="137540" y="445897"/>
                </a:lnTo>
                <a:lnTo>
                  <a:pt x="57912" y="445897"/>
                </a:lnTo>
                <a:lnTo>
                  <a:pt x="57912" y="431419"/>
                </a:lnTo>
                <a:close/>
              </a:path>
              <a:path w="144779" h="576199">
                <a:moveTo>
                  <a:pt x="86867" y="405384"/>
                </a:moveTo>
                <a:lnTo>
                  <a:pt x="57912" y="405384"/>
                </a:lnTo>
                <a:lnTo>
                  <a:pt x="57912" y="445897"/>
                </a:lnTo>
                <a:lnTo>
                  <a:pt x="86867" y="445897"/>
                </a:lnTo>
                <a:lnTo>
                  <a:pt x="86867" y="405384"/>
                </a:lnTo>
                <a:close/>
              </a:path>
              <a:path w="144779" h="576199">
                <a:moveTo>
                  <a:pt x="144779" y="431419"/>
                </a:moveTo>
                <a:lnTo>
                  <a:pt x="86867" y="431419"/>
                </a:lnTo>
                <a:lnTo>
                  <a:pt x="86867" y="445897"/>
                </a:lnTo>
                <a:lnTo>
                  <a:pt x="137540" y="445897"/>
                </a:lnTo>
                <a:lnTo>
                  <a:pt x="144779" y="431419"/>
                </a:lnTo>
                <a:close/>
              </a:path>
            </a:pathLst>
          </a:custGeom>
          <a:solidFill>
            <a:srgbClr val="585858"/>
          </a:solidFill>
        </p:spPr>
        <p:txBody>
          <a:bodyPr wrap="square" lIns="0" tIns="0" rIns="0" bIns="0" rtlCol="0">
            <a:spAutoFit/>
          </a:bodyPr>
          <a:lstStyle/>
          <a:p/>
        </p:txBody>
      </p:sp>
      <p:sp>
        <p:nvSpPr>
          <p:cNvPr id="25" name="object 25"/>
          <p:cNvSpPr txBox="1"/>
          <p:nvPr/>
        </p:nvSpPr>
        <p:spPr>
          <a:xfrm>
            <a:off x="3814953" y="2148205"/>
            <a:ext cx="1739900" cy="1430020"/>
          </a:xfrm>
          <a:prstGeom prst="rect">
            <a:avLst/>
          </a:prstGeom>
        </p:spPr>
        <p:txBody>
          <a:bodyPr vert="horz" wrap="square" lIns="0" tIns="0" rIns="0" bIns="0" rtlCol="0">
            <a:spAutoFit/>
          </a:bodyPr>
          <a:lstStyle/>
          <a:p>
            <a:pPr marL="812800">
              <a:lnSpc>
                <a:spcPct val="100000"/>
              </a:lnSpc>
            </a:pPr>
            <a:r>
              <a:rPr sz="1800" b="1" dirty="0">
                <a:solidFill>
                  <a:srgbClr val="C00000"/>
                </a:solidFill>
                <a:latin typeface="微软雅黑" panose="020B0503020204020204" charset="-122"/>
                <a:cs typeface="微软雅黑" panose="020B0503020204020204" charset="-122"/>
              </a:rPr>
              <a:t>培训合格</a:t>
            </a:r>
            <a:endParaRPr sz="1800" dirty="0">
              <a:latin typeface="微软雅黑" panose="020B0503020204020204" charset="-122"/>
              <a:cs typeface="微软雅黑" panose="020B0503020204020204" charset="-122"/>
            </a:endParaRPr>
          </a:p>
          <a:p>
            <a:pPr>
              <a:lnSpc>
                <a:spcPts val="2400"/>
              </a:lnSpc>
              <a:spcBef>
                <a:spcPts val="55"/>
              </a:spcBef>
            </a:pPr>
            <a:endParaRPr sz="2400" dirty="0"/>
          </a:p>
          <a:p>
            <a:pPr marL="796925">
              <a:lnSpc>
                <a:spcPct val="100000"/>
              </a:lnSpc>
            </a:pPr>
            <a:r>
              <a:rPr sz="1800" b="1" dirty="0">
                <a:solidFill>
                  <a:srgbClr val="C00000"/>
                </a:solidFill>
                <a:latin typeface="微软雅黑" panose="020B0503020204020204" charset="-122"/>
                <a:cs typeface="微软雅黑" panose="020B0503020204020204" charset="-122"/>
              </a:rPr>
              <a:t>上岗作业</a:t>
            </a:r>
            <a:endParaRPr sz="1800" dirty="0">
              <a:latin typeface="微软雅黑" panose="020B0503020204020204" charset="-122"/>
              <a:cs typeface="微软雅黑" panose="020B0503020204020204" charset="-122"/>
            </a:endParaRPr>
          </a:p>
          <a:p>
            <a:pPr>
              <a:lnSpc>
                <a:spcPts val="1900"/>
              </a:lnSpc>
              <a:spcBef>
                <a:spcPts val="90"/>
              </a:spcBef>
            </a:pPr>
            <a:endParaRPr sz="1900" dirty="0"/>
          </a:p>
          <a:p>
            <a:pPr marL="12700">
              <a:lnSpc>
                <a:spcPct val="100000"/>
              </a:lnSpc>
            </a:pPr>
            <a:r>
              <a:rPr sz="2000" b="1" dirty="0">
                <a:solidFill>
                  <a:srgbClr val="FFFFFF"/>
                </a:solidFill>
                <a:latin typeface="微软雅黑" panose="020B0503020204020204" charset="-122"/>
                <a:cs typeface="微软雅黑" panose="020B0503020204020204" charset="-122"/>
              </a:rPr>
              <a:t>生</a:t>
            </a:r>
            <a:endParaRPr sz="2000" dirty="0">
              <a:latin typeface="微软雅黑" panose="020B0503020204020204" charset="-122"/>
              <a:cs typeface="微软雅黑" panose="020B0503020204020204" charset="-122"/>
            </a:endParaRPr>
          </a:p>
        </p:txBody>
      </p:sp>
      <p:sp>
        <p:nvSpPr>
          <p:cNvPr id="26" name="object 26"/>
          <p:cNvSpPr txBox="1"/>
          <p:nvPr/>
        </p:nvSpPr>
        <p:spPr>
          <a:xfrm>
            <a:off x="6898005" y="3592576"/>
            <a:ext cx="2341880" cy="226060"/>
          </a:xfrm>
          <a:prstGeom prst="rect">
            <a:avLst/>
          </a:prstGeom>
        </p:spPr>
        <p:txBody>
          <a:bodyPr vert="horz" wrap="square" lIns="0" tIns="0" rIns="0" bIns="0" rtlCol="0">
            <a:spAutoFit/>
          </a:bodyPr>
          <a:lstStyle/>
          <a:p>
            <a:pPr marL="12700">
              <a:lnSpc>
                <a:spcPct val="100000"/>
              </a:lnSpc>
            </a:pPr>
            <a:r>
              <a:rPr sz="1400" dirty="0">
                <a:solidFill>
                  <a:srgbClr val="FFFFFF"/>
                </a:solidFill>
                <a:latin typeface="微软雅黑" panose="020B0503020204020204" charset="-122"/>
                <a:cs typeface="微软雅黑" panose="020B0503020204020204" charset="-122"/>
              </a:rPr>
              <a:t>保证具备必要的安全生</a:t>
            </a:r>
            <a:r>
              <a:rPr sz="1400" spc="-15" dirty="0">
                <a:solidFill>
                  <a:srgbClr val="FFFFFF"/>
                </a:solidFill>
                <a:latin typeface="微软雅黑" panose="020B0503020204020204" charset="-122"/>
                <a:cs typeface="微软雅黑" panose="020B0503020204020204" charset="-122"/>
              </a:rPr>
              <a:t>产</a:t>
            </a:r>
            <a:r>
              <a:rPr sz="1400" spc="0" dirty="0">
                <a:solidFill>
                  <a:srgbClr val="FFFFFF"/>
                </a:solidFill>
                <a:latin typeface="微软雅黑" panose="020B0503020204020204" charset="-122"/>
                <a:cs typeface="微软雅黑" panose="020B0503020204020204" charset="-122"/>
              </a:rPr>
              <a:t>知识</a:t>
            </a:r>
            <a:endParaRPr sz="1400">
              <a:latin typeface="微软雅黑" panose="020B0503020204020204" charset="-122"/>
              <a:cs typeface="微软雅黑" panose="020B0503020204020204" charset="-122"/>
            </a:endParaRPr>
          </a:p>
        </p:txBody>
      </p:sp>
      <p:sp>
        <p:nvSpPr>
          <p:cNvPr id="27" name="object 27"/>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28" name="object 28"/>
          <p:cNvSpPr txBox="1"/>
          <p:nvPr/>
        </p:nvSpPr>
        <p:spPr>
          <a:xfrm>
            <a:off x="9190990" y="332740"/>
            <a:ext cx="4775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2</a:t>
            </a:r>
            <a:r>
              <a:rPr sz="2000" spc="5" dirty="0">
                <a:solidFill>
                  <a:srgbClr val="FFFFFF"/>
                </a:solidFill>
                <a:latin typeface="Calibri" panose="020F0502020204030204"/>
                <a:cs typeface="Calibri" panose="020F0502020204030204"/>
              </a:rPr>
              <a:t>5</a:t>
            </a:r>
            <a:r>
              <a:rPr sz="2000" spc="-5" dirty="0">
                <a:solidFill>
                  <a:srgbClr val="FFFFFF"/>
                </a:solidFill>
                <a:latin typeface="Calibri" panose="020F0502020204030204"/>
                <a:cs typeface="Calibri" panose="020F0502020204030204"/>
              </a:rPr>
              <a:t>.1</a:t>
            </a:r>
            <a:endParaRPr sz="2000">
              <a:latin typeface="Calibri" panose="020F0502020204030204"/>
              <a:cs typeface="Calibri" panose="020F0502020204030204"/>
            </a:endParaRPr>
          </a:p>
        </p:txBody>
      </p:sp>
      <p:sp>
        <p:nvSpPr>
          <p:cNvPr id="29" name="矩形 28"/>
          <p:cNvSpPr/>
          <p:nvPr/>
        </p:nvSpPr>
        <p:spPr>
          <a:xfrm>
            <a:off x="212660" y="102107"/>
            <a:ext cx="8751507"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第二十五条</a:t>
            </a:r>
            <a:r>
              <a:rPr lang="en-US" altLang="zh-CN" sz="2400" dirty="0">
                <a:solidFill>
                  <a:srgbClr val="FF0000"/>
                </a:solidFill>
              </a:rPr>
              <a:t> </a:t>
            </a:r>
            <a:r>
              <a:rPr lang="zh-CN" altLang="zh-CN" sz="2400" dirty="0">
                <a:solidFill>
                  <a:srgbClr val="FF0000"/>
                </a:solidFill>
              </a:rPr>
              <a:t>生产经营单位应当对从业人员进行安全生产教育和培训，保证从业人员具备必要的安全生产知识，熟悉有关的安全生产规章制度和安全操作规程，掌握本岗位的安全操作技能，了解事故应急处理措施，知悉自身在安全生产方面的权利和义务。未经安全生产教育和培训合格的从业人员，不得上岗作业。</a:t>
            </a:r>
            <a:endParaRPr lang="zh-CN" altLang="zh-CN" sz="24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79036" y="2429637"/>
            <a:ext cx="3113531" cy="2476500"/>
          </a:xfrm>
          <a:custGeom>
            <a:avLst/>
            <a:gdLst/>
            <a:ahLst/>
            <a:cxnLst/>
            <a:rect l="l" t="t" r="r" b="b"/>
            <a:pathLst>
              <a:path w="3113531" h="2476500">
                <a:moveTo>
                  <a:pt x="0" y="2476500"/>
                </a:moveTo>
                <a:lnTo>
                  <a:pt x="3113531" y="2476500"/>
                </a:lnTo>
                <a:lnTo>
                  <a:pt x="3113531" y="0"/>
                </a:lnTo>
                <a:lnTo>
                  <a:pt x="0" y="0"/>
                </a:lnTo>
                <a:lnTo>
                  <a:pt x="0" y="2476500"/>
                </a:lnTo>
                <a:close/>
              </a:path>
            </a:pathLst>
          </a:custGeom>
          <a:solidFill>
            <a:srgbClr val="087AB4"/>
          </a:solidFill>
        </p:spPr>
        <p:txBody>
          <a:bodyPr wrap="square" lIns="0" tIns="0" rIns="0" bIns="0" rtlCol="0">
            <a:spAutoFit/>
          </a:bodyPr>
          <a:lstStyle/>
          <a:p/>
        </p:txBody>
      </p:sp>
      <p:sp>
        <p:nvSpPr>
          <p:cNvPr id="3" name="object 3"/>
          <p:cNvSpPr/>
          <p:nvPr/>
        </p:nvSpPr>
        <p:spPr>
          <a:xfrm>
            <a:off x="489205" y="2431162"/>
            <a:ext cx="772668" cy="2478024"/>
          </a:xfrm>
          <a:custGeom>
            <a:avLst/>
            <a:gdLst/>
            <a:ahLst/>
            <a:cxnLst/>
            <a:rect l="l" t="t" r="r" b="b"/>
            <a:pathLst>
              <a:path w="772668" h="2478024">
                <a:moveTo>
                  <a:pt x="0" y="2478024"/>
                </a:moveTo>
                <a:lnTo>
                  <a:pt x="772668" y="2478024"/>
                </a:lnTo>
                <a:lnTo>
                  <a:pt x="772668" y="0"/>
                </a:lnTo>
                <a:lnTo>
                  <a:pt x="0" y="0"/>
                </a:lnTo>
                <a:lnTo>
                  <a:pt x="0" y="2478024"/>
                </a:lnTo>
                <a:close/>
              </a:path>
            </a:pathLst>
          </a:custGeom>
          <a:solidFill>
            <a:srgbClr val="E75A47"/>
          </a:solidFill>
        </p:spPr>
        <p:txBody>
          <a:bodyPr wrap="square" lIns="0" tIns="0" rIns="0" bIns="0" rtlCol="0">
            <a:spAutoFit/>
          </a:bodyPr>
          <a:lstStyle/>
          <a:p/>
        </p:txBody>
      </p:sp>
      <p:sp>
        <p:nvSpPr>
          <p:cNvPr id="4" name="object 4"/>
          <p:cNvSpPr txBox="1"/>
          <p:nvPr/>
        </p:nvSpPr>
        <p:spPr>
          <a:xfrm>
            <a:off x="2727326" y="877442"/>
            <a:ext cx="280035" cy="2482215"/>
          </a:xfrm>
          <a:prstGeom prst="rect">
            <a:avLst/>
          </a:prstGeom>
        </p:spPr>
        <p:txBody>
          <a:bodyPr vert="horz" wrap="square" lIns="0" tIns="0" rIns="0" bIns="0" rtlCol="0">
            <a:spAutoFit/>
          </a:bodyPr>
          <a:lstStyle/>
          <a:p>
            <a:pPr marL="12700" marR="6350" algn="just">
              <a:lnSpc>
                <a:spcPct val="135000"/>
              </a:lnSpc>
            </a:pPr>
            <a:r>
              <a:rPr sz="2000" b="1" dirty="0">
                <a:solidFill>
                  <a:srgbClr val="FFFFFF"/>
                </a:solidFill>
                <a:latin typeface="微软雅黑" panose="020B0503020204020204" charset="-122"/>
                <a:cs typeface="微软雅黑" panose="020B0503020204020204" charset="-122"/>
              </a:rPr>
              <a:t>生 产 经 营 单 位</a:t>
            </a:r>
            <a:endParaRPr sz="2000">
              <a:latin typeface="微软雅黑" panose="020B0503020204020204" charset="-122"/>
              <a:cs typeface="微软雅黑" panose="020B0503020204020204" charset="-122"/>
            </a:endParaRPr>
          </a:p>
        </p:txBody>
      </p:sp>
      <p:sp>
        <p:nvSpPr>
          <p:cNvPr id="5" name="object 5"/>
          <p:cNvSpPr/>
          <p:nvPr/>
        </p:nvSpPr>
        <p:spPr>
          <a:xfrm>
            <a:off x="3704844" y="2429637"/>
            <a:ext cx="774191" cy="2476500"/>
          </a:xfrm>
          <a:custGeom>
            <a:avLst/>
            <a:gdLst/>
            <a:ahLst/>
            <a:cxnLst/>
            <a:rect l="l" t="t" r="r" b="b"/>
            <a:pathLst>
              <a:path w="774191" h="2476500">
                <a:moveTo>
                  <a:pt x="0" y="2476500"/>
                </a:moveTo>
                <a:lnTo>
                  <a:pt x="774191" y="2476500"/>
                </a:lnTo>
                <a:lnTo>
                  <a:pt x="774191" y="0"/>
                </a:lnTo>
                <a:lnTo>
                  <a:pt x="0" y="0"/>
                </a:lnTo>
                <a:lnTo>
                  <a:pt x="0" y="2476500"/>
                </a:lnTo>
                <a:close/>
              </a:path>
            </a:pathLst>
          </a:custGeom>
          <a:solidFill>
            <a:srgbClr val="17BC9B"/>
          </a:solidFill>
        </p:spPr>
        <p:txBody>
          <a:bodyPr wrap="square" lIns="0" tIns="0" rIns="0" bIns="0" rtlCol="0">
            <a:spAutoFit/>
          </a:bodyPr>
          <a:lstStyle/>
          <a:p/>
        </p:txBody>
      </p:sp>
      <p:sp>
        <p:nvSpPr>
          <p:cNvPr id="6" name="object 6"/>
          <p:cNvSpPr txBox="1"/>
          <p:nvPr/>
        </p:nvSpPr>
        <p:spPr>
          <a:xfrm>
            <a:off x="3951479" y="2773299"/>
            <a:ext cx="280670" cy="1658620"/>
          </a:xfrm>
          <a:prstGeom prst="rect">
            <a:avLst/>
          </a:prstGeom>
        </p:spPr>
        <p:txBody>
          <a:bodyPr vert="horz" wrap="square" lIns="0" tIns="0" rIns="0" bIns="0" rtlCol="0">
            <a:spAutoFit/>
          </a:bodyPr>
          <a:lstStyle/>
          <a:p>
            <a:pPr marL="12700" marR="6350" algn="just">
              <a:lnSpc>
                <a:spcPct val="135000"/>
              </a:lnSpc>
            </a:pPr>
            <a:r>
              <a:rPr sz="2000" b="1" dirty="0">
                <a:solidFill>
                  <a:srgbClr val="FFFFFF"/>
                </a:solidFill>
                <a:latin typeface="微软雅黑" panose="020B0503020204020204" charset="-122"/>
                <a:cs typeface="微软雅黑" panose="020B0503020204020204" charset="-122"/>
              </a:rPr>
              <a:t>安 全 培 训</a:t>
            </a:r>
            <a:endParaRPr sz="2000">
              <a:latin typeface="微软雅黑" panose="020B0503020204020204" charset="-122"/>
              <a:cs typeface="微软雅黑" panose="020B0503020204020204" charset="-122"/>
            </a:endParaRPr>
          </a:p>
        </p:txBody>
      </p:sp>
      <p:sp>
        <p:nvSpPr>
          <p:cNvPr id="7" name="object 7"/>
          <p:cNvSpPr/>
          <p:nvPr/>
        </p:nvSpPr>
        <p:spPr>
          <a:xfrm>
            <a:off x="4479036" y="2876170"/>
            <a:ext cx="178307" cy="1583435"/>
          </a:xfrm>
          <a:custGeom>
            <a:avLst/>
            <a:gdLst/>
            <a:ahLst/>
            <a:cxnLst/>
            <a:rect l="l" t="t" r="r" b="b"/>
            <a:pathLst>
              <a:path w="178307" h="1583435">
                <a:moveTo>
                  <a:pt x="0" y="0"/>
                </a:moveTo>
                <a:lnTo>
                  <a:pt x="0" y="1583435"/>
                </a:lnTo>
                <a:lnTo>
                  <a:pt x="178307" y="815085"/>
                </a:lnTo>
                <a:lnTo>
                  <a:pt x="0" y="0"/>
                </a:lnTo>
                <a:close/>
              </a:path>
            </a:pathLst>
          </a:custGeom>
          <a:solidFill>
            <a:srgbClr val="17BC9B"/>
          </a:solidFill>
        </p:spPr>
        <p:txBody>
          <a:bodyPr wrap="square" lIns="0" tIns="0" rIns="0" bIns="0" rtlCol="0">
            <a:spAutoFit/>
          </a:bodyPr>
          <a:lstStyle/>
          <a:p/>
        </p:txBody>
      </p:sp>
      <p:sp>
        <p:nvSpPr>
          <p:cNvPr id="8" name="object 8"/>
          <p:cNvSpPr txBox="1"/>
          <p:nvPr/>
        </p:nvSpPr>
        <p:spPr>
          <a:xfrm>
            <a:off x="4697730" y="2843911"/>
            <a:ext cx="12420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建立培训档案</a:t>
            </a:r>
            <a:endParaRPr sz="1600">
              <a:latin typeface="微软雅黑" panose="020B0503020204020204" charset="-122"/>
              <a:cs typeface="微软雅黑" panose="020B0503020204020204" charset="-122"/>
            </a:endParaRPr>
          </a:p>
        </p:txBody>
      </p:sp>
      <p:sp>
        <p:nvSpPr>
          <p:cNvPr id="9" name="object 9"/>
          <p:cNvSpPr txBox="1"/>
          <p:nvPr/>
        </p:nvSpPr>
        <p:spPr>
          <a:xfrm>
            <a:off x="4749547" y="3422904"/>
            <a:ext cx="2698750" cy="226060"/>
          </a:xfrm>
          <a:prstGeom prst="rect">
            <a:avLst/>
          </a:prstGeom>
        </p:spPr>
        <p:txBody>
          <a:bodyPr vert="horz" wrap="square" lIns="0" tIns="0" rIns="0" bIns="0" rtlCol="0">
            <a:spAutoFit/>
          </a:bodyPr>
          <a:lstStyle/>
          <a:p>
            <a:pPr marL="12700">
              <a:lnSpc>
                <a:spcPct val="100000"/>
              </a:lnSpc>
            </a:pPr>
            <a:r>
              <a:rPr sz="1400" dirty="0">
                <a:solidFill>
                  <a:srgbClr val="FFFFFF"/>
                </a:solidFill>
                <a:latin typeface="微软雅黑" panose="020B0503020204020204" charset="-122"/>
                <a:cs typeface="微软雅黑" panose="020B0503020204020204" charset="-122"/>
              </a:rPr>
              <a:t>如实记录培训的时间、内</a:t>
            </a:r>
            <a:r>
              <a:rPr sz="1400" spc="-15" dirty="0">
                <a:solidFill>
                  <a:srgbClr val="FFFFFF"/>
                </a:solidFill>
                <a:latin typeface="微软雅黑" panose="020B0503020204020204" charset="-122"/>
                <a:cs typeface="微软雅黑" panose="020B0503020204020204" charset="-122"/>
              </a:rPr>
              <a:t>容</a:t>
            </a:r>
            <a:r>
              <a:rPr sz="1400" spc="0" dirty="0">
                <a:solidFill>
                  <a:srgbClr val="FFFFFF"/>
                </a:solidFill>
                <a:latin typeface="微软雅黑" panose="020B0503020204020204" charset="-122"/>
                <a:cs typeface="微软雅黑" panose="020B0503020204020204" charset="-122"/>
              </a:rPr>
              <a:t>、参加</a:t>
            </a:r>
            <a:endParaRPr sz="1400">
              <a:latin typeface="微软雅黑" panose="020B0503020204020204" charset="-122"/>
              <a:cs typeface="微软雅黑" panose="020B0503020204020204" charset="-122"/>
            </a:endParaRPr>
          </a:p>
        </p:txBody>
      </p:sp>
      <p:sp>
        <p:nvSpPr>
          <p:cNvPr id="10" name="object 10"/>
          <p:cNvSpPr txBox="1"/>
          <p:nvPr/>
        </p:nvSpPr>
        <p:spPr>
          <a:xfrm>
            <a:off x="4697730" y="3956304"/>
            <a:ext cx="2164080" cy="226060"/>
          </a:xfrm>
          <a:prstGeom prst="rect">
            <a:avLst/>
          </a:prstGeom>
        </p:spPr>
        <p:txBody>
          <a:bodyPr vert="horz" wrap="square" lIns="0" tIns="0" rIns="0" bIns="0" rtlCol="0">
            <a:spAutoFit/>
          </a:bodyPr>
          <a:lstStyle/>
          <a:p>
            <a:pPr marL="12700">
              <a:lnSpc>
                <a:spcPct val="100000"/>
              </a:lnSpc>
            </a:pPr>
            <a:r>
              <a:rPr sz="1400" dirty="0">
                <a:solidFill>
                  <a:srgbClr val="FFFFFF"/>
                </a:solidFill>
                <a:latin typeface="微软雅黑" panose="020B0503020204020204" charset="-122"/>
                <a:cs typeface="微软雅黑" panose="020B0503020204020204" charset="-122"/>
              </a:rPr>
              <a:t>人员以及考核结果等情</a:t>
            </a:r>
            <a:r>
              <a:rPr sz="1400" spc="-15" dirty="0">
                <a:solidFill>
                  <a:srgbClr val="FFFFFF"/>
                </a:solidFill>
                <a:latin typeface="微软雅黑" panose="020B0503020204020204" charset="-122"/>
                <a:cs typeface="微软雅黑" panose="020B0503020204020204" charset="-122"/>
              </a:rPr>
              <a:t>况</a:t>
            </a:r>
            <a:r>
              <a:rPr sz="1400" spc="0" dirty="0">
                <a:solidFill>
                  <a:srgbClr val="FFFFFF"/>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11" name="object 11"/>
          <p:cNvSpPr/>
          <p:nvPr/>
        </p:nvSpPr>
        <p:spPr>
          <a:xfrm>
            <a:off x="1338072" y="2693289"/>
            <a:ext cx="2296668" cy="836676"/>
          </a:xfrm>
          <a:custGeom>
            <a:avLst/>
            <a:gdLst/>
            <a:ahLst/>
            <a:cxnLst/>
            <a:rect l="l" t="t" r="r" b="b"/>
            <a:pathLst>
              <a:path w="2296668" h="836676">
                <a:moveTo>
                  <a:pt x="1878330" y="0"/>
                </a:moveTo>
                <a:lnTo>
                  <a:pt x="1878330" y="209169"/>
                </a:lnTo>
                <a:lnTo>
                  <a:pt x="0" y="209169"/>
                </a:lnTo>
                <a:lnTo>
                  <a:pt x="0" y="627507"/>
                </a:lnTo>
                <a:lnTo>
                  <a:pt x="1878330" y="627507"/>
                </a:lnTo>
                <a:lnTo>
                  <a:pt x="1878330" y="836676"/>
                </a:lnTo>
                <a:lnTo>
                  <a:pt x="2296668" y="418338"/>
                </a:lnTo>
                <a:lnTo>
                  <a:pt x="1878330" y="0"/>
                </a:lnTo>
                <a:close/>
              </a:path>
            </a:pathLst>
          </a:custGeom>
          <a:solidFill>
            <a:srgbClr val="006FC0"/>
          </a:solidFill>
        </p:spPr>
        <p:txBody>
          <a:bodyPr wrap="square" lIns="0" tIns="0" rIns="0" bIns="0" rtlCol="0">
            <a:spAutoFit/>
          </a:bodyPr>
          <a:lstStyle/>
          <a:p/>
        </p:txBody>
      </p:sp>
      <p:sp>
        <p:nvSpPr>
          <p:cNvPr id="12" name="object 12"/>
          <p:cNvSpPr txBox="1"/>
          <p:nvPr/>
        </p:nvSpPr>
        <p:spPr>
          <a:xfrm>
            <a:off x="1566799" y="2997962"/>
            <a:ext cx="1630680"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派遣劳动者和实习生</a:t>
            </a:r>
            <a:endParaRPr sz="1400">
              <a:latin typeface="微软雅黑" panose="020B0503020204020204" charset="-122"/>
              <a:cs typeface="微软雅黑" panose="020B0503020204020204" charset="-122"/>
            </a:endParaRPr>
          </a:p>
        </p:txBody>
      </p:sp>
      <p:sp>
        <p:nvSpPr>
          <p:cNvPr id="13" name="object 13"/>
          <p:cNvSpPr/>
          <p:nvPr/>
        </p:nvSpPr>
        <p:spPr>
          <a:xfrm>
            <a:off x="1338072" y="3912490"/>
            <a:ext cx="2296668" cy="835151"/>
          </a:xfrm>
          <a:custGeom>
            <a:avLst/>
            <a:gdLst/>
            <a:ahLst/>
            <a:cxnLst/>
            <a:rect l="l" t="t" r="r" b="b"/>
            <a:pathLst>
              <a:path w="2296668" h="835151">
                <a:moveTo>
                  <a:pt x="1879092" y="0"/>
                </a:moveTo>
                <a:lnTo>
                  <a:pt x="1879092" y="208787"/>
                </a:lnTo>
                <a:lnTo>
                  <a:pt x="0" y="208787"/>
                </a:lnTo>
                <a:lnTo>
                  <a:pt x="0" y="626363"/>
                </a:lnTo>
                <a:lnTo>
                  <a:pt x="1879092" y="626363"/>
                </a:lnTo>
                <a:lnTo>
                  <a:pt x="1879092" y="835151"/>
                </a:lnTo>
                <a:lnTo>
                  <a:pt x="2296668" y="417575"/>
                </a:lnTo>
                <a:lnTo>
                  <a:pt x="1879092" y="0"/>
                </a:lnTo>
                <a:close/>
              </a:path>
            </a:pathLst>
          </a:custGeom>
          <a:solidFill>
            <a:srgbClr val="006FC0"/>
          </a:solidFill>
        </p:spPr>
        <p:txBody>
          <a:bodyPr wrap="square" lIns="0" tIns="0" rIns="0" bIns="0" rtlCol="0">
            <a:spAutoFit/>
          </a:bodyPr>
          <a:lstStyle/>
          <a:p/>
        </p:txBody>
      </p:sp>
      <p:sp>
        <p:nvSpPr>
          <p:cNvPr id="14" name="object 14"/>
          <p:cNvSpPr txBox="1"/>
          <p:nvPr/>
        </p:nvSpPr>
        <p:spPr>
          <a:xfrm>
            <a:off x="1923669" y="4216528"/>
            <a:ext cx="916940" cy="226060"/>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微软雅黑" panose="020B0503020204020204" charset="-122"/>
                <a:cs typeface="微软雅黑" panose="020B0503020204020204" charset="-122"/>
              </a:rPr>
              <a:t>学校实习生</a:t>
            </a:r>
            <a:endParaRPr sz="1400">
              <a:latin typeface="微软雅黑" panose="020B0503020204020204" charset="-122"/>
              <a:cs typeface="微软雅黑" panose="020B0503020204020204" charset="-122"/>
            </a:endParaRPr>
          </a:p>
        </p:txBody>
      </p:sp>
      <p:sp>
        <p:nvSpPr>
          <p:cNvPr id="15" name="object 15"/>
          <p:cNvSpPr/>
          <p:nvPr/>
        </p:nvSpPr>
        <p:spPr>
          <a:xfrm>
            <a:off x="2678430" y="4931918"/>
            <a:ext cx="650113" cy="922146"/>
          </a:xfrm>
          <a:custGeom>
            <a:avLst/>
            <a:gdLst/>
            <a:ahLst/>
            <a:cxnLst/>
            <a:rect l="l" t="t" r="r" b="b"/>
            <a:pathLst>
              <a:path w="650113" h="922147">
                <a:moveTo>
                  <a:pt x="60325" y="0"/>
                </a:moveTo>
                <a:lnTo>
                  <a:pt x="0" y="32003"/>
                </a:lnTo>
                <a:lnTo>
                  <a:pt x="589915" y="289305"/>
                </a:lnTo>
                <a:lnTo>
                  <a:pt x="473329" y="922146"/>
                </a:lnTo>
                <a:lnTo>
                  <a:pt x="533527" y="890015"/>
                </a:lnTo>
                <a:lnTo>
                  <a:pt x="650113" y="257174"/>
                </a:lnTo>
                <a:lnTo>
                  <a:pt x="60325" y="0"/>
                </a:lnTo>
                <a:close/>
              </a:path>
            </a:pathLst>
          </a:custGeom>
          <a:solidFill>
            <a:srgbClr val="E75A47"/>
          </a:solidFill>
        </p:spPr>
        <p:txBody>
          <a:bodyPr wrap="square" lIns="0" tIns="0" rIns="0" bIns="0" rtlCol="0">
            <a:spAutoFit/>
          </a:bodyPr>
          <a:lstStyle/>
          <a:p/>
        </p:txBody>
      </p:sp>
      <p:sp>
        <p:nvSpPr>
          <p:cNvPr id="16" name="object 16"/>
          <p:cNvSpPr/>
          <p:nvPr/>
        </p:nvSpPr>
        <p:spPr>
          <a:xfrm>
            <a:off x="2678430" y="5015747"/>
            <a:ext cx="650113" cy="922146"/>
          </a:xfrm>
          <a:custGeom>
            <a:avLst/>
            <a:gdLst/>
            <a:ahLst/>
            <a:cxnLst/>
            <a:rect l="l" t="t" r="r" b="b"/>
            <a:pathLst>
              <a:path w="650113" h="922147">
                <a:moveTo>
                  <a:pt x="0" y="32003"/>
                </a:moveTo>
                <a:lnTo>
                  <a:pt x="60325" y="0"/>
                </a:lnTo>
                <a:lnTo>
                  <a:pt x="650113" y="257174"/>
                </a:lnTo>
                <a:lnTo>
                  <a:pt x="533527" y="890015"/>
                </a:lnTo>
                <a:lnTo>
                  <a:pt x="473329" y="922146"/>
                </a:lnTo>
                <a:lnTo>
                  <a:pt x="589915" y="289305"/>
                </a:lnTo>
                <a:lnTo>
                  <a:pt x="0" y="32003"/>
                </a:lnTo>
                <a:close/>
              </a:path>
            </a:pathLst>
          </a:custGeom>
          <a:ln w="377825">
            <a:solidFill>
              <a:srgbClr val="0462C1"/>
            </a:solidFill>
          </a:ln>
        </p:spPr>
        <p:txBody>
          <a:bodyPr wrap="square" lIns="0" tIns="0" rIns="0" bIns="0" rtlCol="0">
            <a:spAutoFit/>
          </a:bodyPr>
          <a:lstStyle/>
          <a:p/>
        </p:txBody>
      </p:sp>
      <p:sp>
        <p:nvSpPr>
          <p:cNvPr id="17" name="object 17"/>
          <p:cNvSpPr/>
          <p:nvPr/>
        </p:nvSpPr>
        <p:spPr>
          <a:xfrm>
            <a:off x="1908684" y="5388309"/>
            <a:ext cx="855218" cy="557530"/>
          </a:xfrm>
          <a:custGeom>
            <a:avLst/>
            <a:gdLst/>
            <a:ahLst/>
            <a:cxnLst/>
            <a:rect l="l" t="t" r="r" b="b"/>
            <a:pathLst>
              <a:path w="855218" h="557529">
                <a:moveTo>
                  <a:pt x="177038" y="491490"/>
                </a:moveTo>
                <a:lnTo>
                  <a:pt x="140588" y="491490"/>
                </a:lnTo>
                <a:lnTo>
                  <a:pt x="148161" y="506730"/>
                </a:lnTo>
                <a:lnTo>
                  <a:pt x="147077" y="515620"/>
                </a:lnTo>
                <a:lnTo>
                  <a:pt x="135804" y="524510"/>
                </a:lnTo>
                <a:lnTo>
                  <a:pt x="124960" y="530860"/>
                </a:lnTo>
                <a:lnTo>
                  <a:pt x="115463" y="541020"/>
                </a:lnTo>
                <a:lnTo>
                  <a:pt x="124293" y="549910"/>
                </a:lnTo>
                <a:lnTo>
                  <a:pt x="133976" y="557530"/>
                </a:lnTo>
                <a:lnTo>
                  <a:pt x="144453" y="552450"/>
                </a:lnTo>
                <a:lnTo>
                  <a:pt x="155458" y="546100"/>
                </a:lnTo>
                <a:lnTo>
                  <a:pt x="167634" y="539750"/>
                </a:lnTo>
                <a:lnTo>
                  <a:pt x="177913" y="530860"/>
                </a:lnTo>
                <a:lnTo>
                  <a:pt x="183707" y="520700"/>
                </a:lnTo>
                <a:lnTo>
                  <a:pt x="184166" y="509270"/>
                </a:lnTo>
                <a:lnTo>
                  <a:pt x="179705" y="496570"/>
                </a:lnTo>
                <a:lnTo>
                  <a:pt x="177038" y="491490"/>
                </a:lnTo>
                <a:close/>
              </a:path>
              <a:path w="855218" h="557529">
                <a:moveTo>
                  <a:pt x="169989" y="430530"/>
                </a:moveTo>
                <a:lnTo>
                  <a:pt x="142240" y="430530"/>
                </a:lnTo>
                <a:lnTo>
                  <a:pt x="124968" y="462280"/>
                </a:lnTo>
                <a:lnTo>
                  <a:pt x="127635" y="467360"/>
                </a:lnTo>
                <a:lnTo>
                  <a:pt x="41529" y="513080"/>
                </a:lnTo>
                <a:lnTo>
                  <a:pt x="54482" y="537210"/>
                </a:lnTo>
                <a:lnTo>
                  <a:pt x="140588" y="491490"/>
                </a:lnTo>
                <a:lnTo>
                  <a:pt x="177038" y="491490"/>
                </a:lnTo>
                <a:lnTo>
                  <a:pt x="169037" y="476250"/>
                </a:lnTo>
                <a:lnTo>
                  <a:pt x="216820" y="450850"/>
                </a:lnTo>
                <a:lnTo>
                  <a:pt x="159004" y="450850"/>
                </a:lnTo>
                <a:lnTo>
                  <a:pt x="169989" y="430530"/>
                </a:lnTo>
                <a:close/>
              </a:path>
              <a:path w="855218" h="557529">
                <a:moveTo>
                  <a:pt x="17018" y="372110"/>
                </a:moveTo>
                <a:lnTo>
                  <a:pt x="8851" y="398780"/>
                </a:lnTo>
                <a:lnTo>
                  <a:pt x="20304" y="403860"/>
                </a:lnTo>
                <a:lnTo>
                  <a:pt x="32257" y="410210"/>
                </a:lnTo>
                <a:lnTo>
                  <a:pt x="0" y="426720"/>
                </a:lnTo>
                <a:lnTo>
                  <a:pt x="25781" y="474980"/>
                </a:lnTo>
                <a:lnTo>
                  <a:pt x="53340" y="461010"/>
                </a:lnTo>
                <a:lnTo>
                  <a:pt x="40386" y="436880"/>
                </a:lnTo>
                <a:lnTo>
                  <a:pt x="109476" y="400050"/>
                </a:lnTo>
                <a:lnTo>
                  <a:pt x="51307" y="400050"/>
                </a:lnTo>
                <a:lnTo>
                  <a:pt x="51788" y="386080"/>
                </a:lnTo>
                <a:lnTo>
                  <a:pt x="39808" y="381000"/>
                </a:lnTo>
                <a:lnTo>
                  <a:pt x="28218" y="375920"/>
                </a:lnTo>
                <a:lnTo>
                  <a:pt x="17018" y="372110"/>
                </a:lnTo>
                <a:close/>
              </a:path>
              <a:path w="855218" h="557529">
                <a:moveTo>
                  <a:pt x="168275" y="386080"/>
                </a:moveTo>
                <a:lnTo>
                  <a:pt x="57277" y="445770"/>
                </a:lnTo>
                <a:lnTo>
                  <a:pt x="70104" y="469900"/>
                </a:lnTo>
                <a:lnTo>
                  <a:pt x="142240" y="430530"/>
                </a:lnTo>
                <a:lnTo>
                  <a:pt x="169989" y="430530"/>
                </a:lnTo>
                <a:lnTo>
                  <a:pt x="180975" y="410210"/>
                </a:lnTo>
                <a:lnTo>
                  <a:pt x="168275" y="386080"/>
                </a:lnTo>
                <a:close/>
              </a:path>
              <a:path w="855218" h="557529">
                <a:moveTo>
                  <a:pt x="292565" y="386080"/>
                </a:moveTo>
                <a:lnTo>
                  <a:pt x="260604" y="386080"/>
                </a:lnTo>
                <a:lnTo>
                  <a:pt x="304800" y="468630"/>
                </a:lnTo>
                <a:lnTo>
                  <a:pt x="329819" y="455930"/>
                </a:lnTo>
                <a:lnTo>
                  <a:pt x="292565" y="386080"/>
                </a:lnTo>
                <a:close/>
              </a:path>
              <a:path w="855218" h="557529">
                <a:moveTo>
                  <a:pt x="232537" y="411480"/>
                </a:moveTo>
                <a:lnTo>
                  <a:pt x="159004" y="450850"/>
                </a:lnTo>
                <a:lnTo>
                  <a:pt x="216820" y="450850"/>
                </a:lnTo>
                <a:lnTo>
                  <a:pt x="245491" y="435610"/>
                </a:lnTo>
                <a:lnTo>
                  <a:pt x="232537" y="411480"/>
                </a:lnTo>
                <a:close/>
              </a:path>
              <a:path w="855218" h="557529">
                <a:moveTo>
                  <a:pt x="340360" y="322580"/>
                </a:moveTo>
                <a:lnTo>
                  <a:pt x="323996" y="345440"/>
                </a:lnTo>
                <a:lnTo>
                  <a:pt x="335196" y="354330"/>
                </a:lnTo>
                <a:lnTo>
                  <a:pt x="346034" y="360680"/>
                </a:lnTo>
                <a:lnTo>
                  <a:pt x="356472" y="367030"/>
                </a:lnTo>
                <a:lnTo>
                  <a:pt x="366474" y="373380"/>
                </a:lnTo>
                <a:lnTo>
                  <a:pt x="361570" y="383540"/>
                </a:lnTo>
                <a:lnTo>
                  <a:pt x="355954" y="393700"/>
                </a:lnTo>
                <a:lnTo>
                  <a:pt x="350100" y="405130"/>
                </a:lnTo>
                <a:lnTo>
                  <a:pt x="344482" y="417830"/>
                </a:lnTo>
                <a:lnTo>
                  <a:pt x="339571" y="431800"/>
                </a:lnTo>
                <a:lnTo>
                  <a:pt x="351150" y="435610"/>
                </a:lnTo>
                <a:lnTo>
                  <a:pt x="364042" y="435610"/>
                </a:lnTo>
                <a:lnTo>
                  <a:pt x="371795" y="425450"/>
                </a:lnTo>
                <a:lnTo>
                  <a:pt x="379099" y="415290"/>
                </a:lnTo>
                <a:lnTo>
                  <a:pt x="386135" y="405130"/>
                </a:lnTo>
                <a:lnTo>
                  <a:pt x="393087" y="393700"/>
                </a:lnTo>
                <a:lnTo>
                  <a:pt x="400137" y="383540"/>
                </a:lnTo>
                <a:lnTo>
                  <a:pt x="442705" y="383540"/>
                </a:lnTo>
                <a:lnTo>
                  <a:pt x="448933" y="382270"/>
                </a:lnTo>
                <a:lnTo>
                  <a:pt x="461554" y="377190"/>
                </a:lnTo>
                <a:lnTo>
                  <a:pt x="459880" y="364490"/>
                </a:lnTo>
                <a:lnTo>
                  <a:pt x="454170" y="353060"/>
                </a:lnTo>
                <a:lnTo>
                  <a:pt x="415757" y="353060"/>
                </a:lnTo>
                <a:lnTo>
                  <a:pt x="404179" y="350520"/>
                </a:lnTo>
                <a:lnTo>
                  <a:pt x="405456" y="341630"/>
                </a:lnTo>
                <a:lnTo>
                  <a:pt x="373470" y="341630"/>
                </a:lnTo>
                <a:lnTo>
                  <a:pt x="362206" y="336550"/>
                </a:lnTo>
                <a:lnTo>
                  <a:pt x="351169" y="330200"/>
                </a:lnTo>
                <a:lnTo>
                  <a:pt x="340360" y="322580"/>
                </a:lnTo>
                <a:close/>
              </a:path>
              <a:path w="855218" h="557529">
                <a:moveTo>
                  <a:pt x="322710" y="336550"/>
                </a:moveTo>
                <a:lnTo>
                  <a:pt x="231921" y="336550"/>
                </a:lnTo>
                <a:lnTo>
                  <a:pt x="233962" y="349250"/>
                </a:lnTo>
                <a:lnTo>
                  <a:pt x="235443" y="361950"/>
                </a:lnTo>
                <a:lnTo>
                  <a:pt x="236359" y="374650"/>
                </a:lnTo>
                <a:lnTo>
                  <a:pt x="236532" y="381000"/>
                </a:lnTo>
                <a:lnTo>
                  <a:pt x="236589" y="393700"/>
                </a:lnTo>
                <a:lnTo>
                  <a:pt x="236474" y="400050"/>
                </a:lnTo>
                <a:lnTo>
                  <a:pt x="243475" y="408940"/>
                </a:lnTo>
                <a:lnTo>
                  <a:pt x="252831" y="419100"/>
                </a:lnTo>
                <a:lnTo>
                  <a:pt x="262174" y="424180"/>
                </a:lnTo>
                <a:lnTo>
                  <a:pt x="262088" y="410210"/>
                </a:lnTo>
                <a:lnTo>
                  <a:pt x="261608" y="398780"/>
                </a:lnTo>
                <a:lnTo>
                  <a:pt x="260604" y="386080"/>
                </a:lnTo>
                <a:lnTo>
                  <a:pt x="292565" y="386080"/>
                </a:lnTo>
                <a:lnTo>
                  <a:pt x="279019" y="360680"/>
                </a:lnTo>
                <a:lnTo>
                  <a:pt x="299931" y="360680"/>
                </a:lnTo>
                <a:lnTo>
                  <a:pt x="302894" y="345440"/>
                </a:lnTo>
                <a:lnTo>
                  <a:pt x="315239" y="345440"/>
                </a:lnTo>
                <a:lnTo>
                  <a:pt x="321630" y="339090"/>
                </a:lnTo>
                <a:lnTo>
                  <a:pt x="322710" y="336550"/>
                </a:lnTo>
                <a:close/>
              </a:path>
              <a:path w="855218" h="557529">
                <a:moveTo>
                  <a:pt x="73152" y="340360"/>
                </a:moveTo>
                <a:lnTo>
                  <a:pt x="62019" y="368300"/>
                </a:lnTo>
                <a:lnTo>
                  <a:pt x="72620" y="374650"/>
                </a:lnTo>
                <a:lnTo>
                  <a:pt x="84200" y="382270"/>
                </a:lnTo>
                <a:lnTo>
                  <a:pt x="51307" y="400050"/>
                </a:lnTo>
                <a:lnTo>
                  <a:pt x="109476" y="400050"/>
                </a:lnTo>
                <a:lnTo>
                  <a:pt x="157124" y="374650"/>
                </a:lnTo>
                <a:lnTo>
                  <a:pt x="97917" y="374650"/>
                </a:lnTo>
                <a:lnTo>
                  <a:pt x="105266" y="359410"/>
                </a:lnTo>
                <a:lnTo>
                  <a:pt x="93321" y="351790"/>
                </a:lnTo>
                <a:lnTo>
                  <a:pt x="82616" y="345440"/>
                </a:lnTo>
                <a:lnTo>
                  <a:pt x="73152" y="340360"/>
                </a:lnTo>
                <a:close/>
              </a:path>
              <a:path w="855218" h="557529">
                <a:moveTo>
                  <a:pt x="204927" y="368300"/>
                </a:moveTo>
                <a:lnTo>
                  <a:pt x="169037" y="368300"/>
                </a:lnTo>
                <a:lnTo>
                  <a:pt x="182118" y="392430"/>
                </a:lnTo>
                <a:lnTo>
                  <a:pt x="209677" y="377190"/>
                </a:lnTo>
                <a:lnTo>
                  <a:pt x="204927" y="368300"/>
                </a:lnTo>
                <a:close/>
              </a:path>
              <a:path w="855218" h="557529">
                <a:moveTo>
                  <a:pt x="442705" y="383540"/>
                </a:moveTo>
                <a:lnTo>
                  <a:pt x="400137" y="383540"/>
                </a:lnTo>
                <a:lnTo>
                  <a:pt x="412076" y="386080"/>
                </a:lnTo>
                <a:lnTo>
                  <a:pt x="424191" y="386080"/>
                </a:lnTo>
                <a:lnTo>
                  <a:pt x="436477" y="384810"/>
                </a:lnTo>
                <a:lnTo>
                  <a:pt x="442705" y="383540"/>
                </a:lnTo>
                <a:close/>
              </a:path>
              <a:path w="855218" h="557529">
                <a:moveTo>
                  <a:pt x="161290" y="316230"/>
                </a:moveTo>
                <a:lnTo>
                  <a:pt x="126358" y="322580"/>
                </a:lnTo>
                <a:lnTo>
                  <a:pt x="125152" y="335280"/>
                </a:lnTo>
                <a:lnTo>
                  <a:pt x="123715" y="347980"/>
                </a:lnTo>
                <a:lnTo>
                  <a:pt x="122047" y="361950"/>
                </a:lnTo>
                <a:lnTo>
                  <a:pt x="97917" y="374650"/>
                </a:lnTo>
                <a:lnTo>
                  <a:pt x="157124" y="374650"/>
                </a:lnTo>
                <a:lnTo>
                  <a:pt x="169037" y="368300"/>
                </a:lnTo>
                <a:lnTo>
                  <a:pt x="204927" y="368300"/>
                </a:lnTo>
                <a:lnTo>
                  <a:pt x="192037" y="344170"/>
                </a:lnTo>
                <a:lnTo>
                  <a:pt x="155575" y="344170"/>
                </a:lnTo>
                <a:lnTo>
                  <a:pt x="161290" y="316230"/>
                </a:lnTo>
                <a:close/>
              </a:path>
              <a:path w="855218" h="557529">
                <a:moveTo>
                  <a:pt x="299931" y="360680"/>
                </a:moveTo>
                <a:lnTo>
                  <a:pt x="279019" y="360680"/>
                </a:lnTo>
                <a:lnTo>
                  <a:pt x="285750" y="363220"/>
                </a:lnTo>
                <a:lnTo>
                  <a:pt x="292227" y="365760"/>
                </a:lnTo>
                <a:lnTo>
                  <a:pt x="298450" y="368300"/>
                </a:lnTo>
                <a:lnTo>
                  <a:pt x="299931" y="360680"/>
                </a:lnTo>
                <a:close/>
              </a:path>
              <a:path w="855218" h="557529">
                <a:moveTo>
                  <a:pt x="469325" y="246380"/>
                </a:moveTo>
                <a:lnTo>
                  <a:pt x="437642" y="246380"/>
                </a:lnTo>
                <a:lnTo>
                  <a:pt x="500125" y="364490"/>
                </a:lnTo>
                <a:lnTo>
                  <a:pt x="525018" y="350520"/>
                </a:lnTo>
                <a:lnTo>
                  <a:pt x="469325" y="246380"/>
                </a:lnTo>
                <a:close/>
              </a:path>
              <a:path w="855218" h="557529">
                <a:moveTo>
                  <a:pt x="453536" y="351790"/>
                </a:moveTo>
                <a:lnTo>
                  <a:pt x="440468" y="353060"/>
                </a:lnTo>
                <a:lnTo>
                  <a:pt x="454170" y="353060"/>
                </a:lnTo>
                <a:lnTo>
                  <a:pt x="453536" y="351790"/>
                </a:lnTo>
                <a:close/>
              </a:path>
              <a:path w="855218" h="557529">
                <a:moveTo>
                  <a:pt x="315239" y="345440"/>
                </a:moveTo>
                <a:lnTo>
                  <a:pt x="302894" y="345440"/>
                </a:lnTo>
                <a:lnTo>
                  <a:pt x="307213" y="346710"/>
                </a:lnTo>
                <a:lnTo>
                  <a:pt x="311404" y="349250"/>
                </a:lnTo>
                <a:lnTo>
                  <a:pt x="315239" y="345440"/>
                </a:lnTo>
                <a:close/>
              </a:path>
              <a:path w="855218" h="557529">
                <a:moveTo>
                  <a:pt x="226694" y="261620"/>
                </a:moveTo>
                <a:lnTo>
                  <a:pt x="201675" y="275590"/>
                </a:lnTo>
                <a:lnTo>
                  <a:pt x="219710" y="308610"/>
                </a:lnTo>
                <a:lnTo>
                  <a:pt x="196850" y="321310"/>
                </a:lnTo>
                <a:lnTo>
                  <a:pt x="210566" y="346710"/>
                </a:lnTo>
                <a:lnTo>
                  <a:pt x="231921" y="336550"/>
                </a:lnTo>
                <a:lnTo>
                  <a:pt x="322710" y="336550"/>
                </a:lnTo>
                <a:lnTo>
                  <a:pt x="323250" y="335280"/>
                </a:lnTo>
                <a:lnTo>
                  <a:pt x="288268" y="335280"/>
                </a:lnTo>
                <a:lnTo>
                  <a:pt x="263398" y="330200"/>
                </a:lnTo>
                <a:lnTo>
                  <a:pt x="258444" y="321310"/>
                </a:lnTo>
                <a:lnTo>
                  <a:pt x="277494" y="311150"/>
                </a:lnTo>
                <a:lnTo>
                  <a:pt x="269341" y="295910"/>
                </a:lnTo>
                <a:lnTo>
                  <a:pt x="244729" y="295910"/>
                </a:lnTo>
                <a:lnTo>
                  <a:pt x="226694" y="261620"/>
                </a:lnTo>
                <a:close/>
              </a:path>
              <a:path w="855218" h="557529">
                <a:moveTo>
                  <a:pt x="183896" y="328930"/>
                </a:moveTo>
                <a:lnTo>
                  <a:pt x="155575" y="344170"/>
                </a:lnTo>
                <a:lnTo>
                  <a:pt x="192037" y="344170"/>
                </a:lnTo>
                <a:lnTo>
                  <a:pt x="183896" y="328930"/>
                </a:lnTo>
                <a:close/>
              </a:path>
              <a:path w="855218" h="557529">
                <a:moveTo>
                  <a:pt x="406019" y="299720"/>
                </a:moveTo>
                <a:lnTo>
                  <a:pt x="376940" y="304800"/>
                </a:lnTo>
                <a:lnTo>
                  <a:pt x="377273" y="312420"/>
                </a:lnTo>
                <a:lnTo>
                  <a:pt x="377391" y="318770"/>
                </a:lnTo>
                <a:lnTo>
                  <a:pt x="376459" y="330200"/>
                </a:lnTo>
                <a:lnTo>
                  <a:pt x="373470" y="341630"/>
                </a:lnTo>
                <a:lnTo>
                  <a:pt x="405456" y="341630"/>
                </a:lnTo>
                <a:lnTo>
                  <a:pt x="406004" y="337820"/>
                </a:lnTo>
                <a:lnTo>
                  <a:pt x="406833" y="326390"/>
                </a:lnTo>
                <a:lnTo>
                  <a:pt x="406843" y="311150"/>
                </a:lnTo>
                <a:lnTo>
                  <a:pt x="406019" y="299720"/>
                </a:lnTo>
                <a:close/>
              </a:path>
              <a:path w="855218" h="557529">
                <a:moveTo>
                  <a:pt x="311426" y="289560"/>
                </a:moveTo>
                <a:lnTo>
                  <a:pt x="307495" y="300990"/>
                </a:lnTo>
                <a:lnTo>
                  <a:pt x="302508" y="312420"/>
                </a:lnTo>
                <a:lnTo>
                  <a:pt x="296191" y="323850"/>
                </a:lnTo>
                <a:lnTo>
                  <a:pt x="288268" y="335280"/>
                </a:lnTo>
                <a:lnTo>
                  <a:pt x="323250" y="335280"/>
                </a:lnTo>
                <a:lnTo>
                  <a:pt x="327028" y="326390"/>
                </a:lnTo>
                <a:lnTo>
                  <a:pt x="331716" y="314960"/>
                </a:lnTo>
                <a:lnTo>
                  <a:pt x="335694" y="303530"/>
                </a:lnTo>
                <a:lnTo>
                  <a:pt x="338963" y="292100"/>
                </a:lnTo>
                <a:lnTo>
                  <a:pt x="311426" y="289560"/>
                </a:lnTo>
                <a:close/>
              </a:path>
              <a:path w="855218" h="557529">
                <a:moveTo>
                  <a:pt x="545258" y="195580"/>
                </a:moveTo>
                <a:lnTo>
                  <a:pt x="512674" y="195580"/>
                </a:lnTo>
                <a:lnTo>
                  <a:pt x="518495" y="209550"/>
                </a:lnTo>
                <a:lnTo>
                  <a:pt x="523401" y="222250"/>
                </a:lnTo>
                <a:lnTo>
                  <a:pt x="533043" y="260350"/>
                </a:lnTo>
                <a:lnTo>
                  <a:pt x="535826" y="299720"/>
                </a:lnTo>
                <a:lnTo>
                  <a:pt x="535599" y="307340"/>
                </a:lnTo>
                <a:lnTo>
                  <a:pt x="534674" y="318770"/>
                </a:lnTo>
                <a:lnTo>
                  <a:pt x="533206" y="330200"/>
                </a:lnTo>
                <a:lnTo>
                  <a:pt x="545359" y="331470"/>
                </a:lnTo>
                <a:lnTo>
                  <a:pt x="564264" y="297180"/>
                </a:lnTo>
                <a:lnTo>
                  <a:pt x="564842" y="287020"/>
                </a:lnTo>
                <a:lnTo>
                  <a:pt x="564774" y="274320"/>
                </a:lnTo>
                <a:lnTo>
                  <a:pt x="556303" y="226060"/>
                </a:lnTo>
                <a:lnTo>
                  <a:pt x="547322" y="200660"/>
                </a:lnTo>
                <a:lnTo>
                  <a:pt x="545258" y="195580"/>
                </a:lnTo>
                <a:close/>
              </a:path>
              <a:path w="855218" h="557529">
                <a:moveTo>
                  <a:pt x="621723" y="173990"/>
                </a:moveTo>
                <a:lnTo>
                  <a:pt x="535178" y="173990"/>
                </a:lnTo>
                <a:lnTo>
                  <a:pt x="567271" y="177800"/>
                </a:lnTo>
                <a:lnTo>
                  <a:pt x="576671" y="195580"/>
                </a:lnTo>
                <a:lnTo>
                  <a:pt x="597437" y="237490"/>
                </a:lnTo>
                <a:lnTo>
                  <a:pt x="601885" y="246380"/>
                </a:lnTo>
                <a:lnTo>
                  <a:pt x="605097" y="254000"/>
                </a:lnTo>
                <a:lnTo>
                  <a:pt x="607076" y="259080"/>
                </a:lnTo>
                <a:lnTo>
                  <a:pt x="607821" y="261620"/>
                </a:lnTo>
                <a:lnTo>
                  <a:pt x="608076" y="267970"/>
                </a:lnTo>
                <a:lnTo>
                  <a:pt x="603631" y="273050"/>
                </a:lnTo>
                <a:lnTo>
                  <a:pt x="589534" y="280670"/>
                </a:lnTo>
                <a:lnTo>
                  <a:pt x="582803" y="283210"/>
                </a:lnTo>
                <a:lnTo>
                  <a:pt x="578360" y="292100"/>
                </a:lnTo>
                <a:lnTo>
                  <a:pt x="587077" y="300990"/>
                </a:lnTo>
                <a:lnTo>
                  <a:pt x="595376" y="311150"/>
                </a:lnTo>
                <a:lnTo>
                  <a:pt x="628122" y="292100"/>
                </a:lnTo>
                <a:lnTo>
                  <a:pt x="636155" y="283210"/>
                </a:lnTo>
                <a:lnTo>
                  <a:pt x="640824" y="269240"/>
                </a:lnTo>
                <a:lnTo>
                  <a:pt x="639792" y="257810"/>
                </a:lnTo>
                <a:lnTo>
                  <a:pt x="634872" y="245110"/>
                </a:lnTo>
                <a:lnTo>
                  <a:pt x="614879" y="200660"/>
                </a:lnTo>
                <a:lnTo>
                  <a:pt x="634633" y="200660"/>
                </a:lnTo>
                <a:lnTo>
                  <a:pt x="621723" y="173990"/>
                </a:lnTo>
                <a:close/>
              </a:path>
              <a:path w="855218" h="557529">
                <a:moveTo>
                  <a:pt x="313690" y="213360"/>
                </a:moveTo>
                <a:lnTo>
                  <a:pt x="293963" y="236220"/>
                </a:lnTo>
                <a:lnTo>
                  <a:pt x="304602" y="241300"/>
                </a:lnTo>
                <a:lnTo>
                  <a:pt x="315975" y="248920"/>
                </a:lnTo>
                <a:lnTo>
                  <a:pt x="265684" y="275590"/>
                </a:lnTo>
                <a:lnTo>
                  <a:pt x="278638" y="299720"/>
                </a:lnTo>
                <a:lnTo>
                  <a:pt x="392414" y="240030"/>
                </a:lnTo>
                <a:lnTo>
                  <a:pt x="333502" y="240030"/>
                </a:lnTo>
                <a:lnTo>
                  <a:pt x="334132" y="226060"/>
                </a:lnTo>
                <a:lnTo>
                  <a:pt x="322853" y="219710"/>
                </a:lnTo>
                <a:lnTo>
                  <a:pt x="313690" y="213360"/>
                </a:lnTo>
                <a:close/>
              </a:path>
              <a:path w="855218" h="557529">
                <a:moveTo>
                  <a:pt x="361442" y="259080"/>
                </a:moveTo>
                <a:lnTo>
                  <a:pt x="365808" y="287020"/>
                </a:lnTo>
                <a:lnTo>
                  <a:pt x="403063" y="294640"/>
                </a:lnTo>
                <a:lnTo>
                  <a:pt x="415417" y="298450"/>
                </a:lnTo>
                <a:lnTo>
                  <a:pt x="410993" y="267970"/>
                </a:lnTo>
                <a:lnTo>
                  <a:pt x="373387" y="260350"/>
                </a:lnTo>
                <a:lnTo>
                  <a:pt x="361442" y="259080"/>
                </a:lnTo>
                <a:close/>
              </a:path>
              <a:path w="855218" h="557529">
                <a:moveTo>
                  <a:pt x="263906" y="285750"/>
                </a:moveTo>
                <a:lnTo>
                  <a:pt x="244729" y="295910"/>
                </a:lnTo>
                <a:lnTo>
                  <a:pt x="269341" y="295910"/>
                </a:lnTo>
                <a:lnTo>
                  <a:pt x="263906" y="285750"/>
                </a:lnTo>
                <a:close/>
              </a:path>
              <a:path w="855218" h="557529">
                <a:moveTo>
                  <a:pt x="508762" y="210820"/>
                </a:moveTo>
                <a:lnTo>
                  <a:pt x="486394" y="226060"/>
                </a:lnTo>
                <a:lnTo>
                  <a:pt x="488735" y="238760"/>
                </a:lnTo>
                <a:lnTo>
                  <a:pt x="490665" y="251460"/>
                </a:lnTo>
                <a:lnTo>
                  <a:pt x="492179" y="264160"/>
                </a:lnTo>
                <a:lnTo>
                  <a:pt x="493268" y="276860"/>
                </a:lnTo>
                <a:lnTo>
                  <a:pt x="494823" y="276860"/>
                </a:lnTo>
                <a:lnTo>
                  <a:pt x="507628" y="274320"/>
                </a:lnTo>
                <a:lnTo>
                  <a:pt x="519891" y="273050"/>
                </a:lnTo>
                <a:lnTo>
                  <a:pt x="518112" y="260350"/>
                </a:lnTo>
                <a:lnTo>
                  <a:pt x="516115" y="247650"/>
                </a:lnTo>
                <a:lnTo>
                  <a:pt x="513895" y="234950"/>
                </a:lnTo>
                <a:lnTo>
                  <a:pt x="511446" y="222250"/>
                </a:lnTo>
                <a:lnTo>
                  <a:pt x="508762" y="210820"/>
                </a:lnTo>
                <a:close/>
              </a:path>
              <a:path w="855218" h="557529">
                <a:moveTo>
                  <a:pt x="422782" y="158750"/>
                </a:moveTo>
                <a:lnTo>
                  <a:pt x="398018" y="172720"/>
                </a:lnTo>
                <a:lnTo>
                  <a:pt x="425069" y="223520"/>
                </a:lnTo>
                <a:lnTo>
                  <a:pt x="407797" y="232410"/>
                </a:lnTo>
                <a:lnTo>
                  <a:pt x="420369" y="256540"/>
                </a:lnTo>
                <a:lnTo>
                  <a:pt x="437642" y="246380"/>
                </a:lnTo>
                <a:lnTo>
                  <a:pt x="469325" y="246380"/>
                </a:lnTo>
                <a:lnTo>
                  <a:pt x="462534" y="233680"/>
                </a:lnTo>
                <a:lnTo>
                  <a:pt x="478917" y="224790"/>
                </a:lnTo>
                <a:lnTo>
                  <a:pt x="470976" y="209550"/>
                </a:lnTo>
                <a:lnTo>
                  <a:pt x="449961" y="209550"/>
                </a:lnTo>
                <a:lnTo>
                  <a:pt x="422782" y="158750"/>
                </a:lnTo>
                <a:close/>
              </a:path>
              <a:path w="855218" h="557529">
                <a:moveTo>
                  <a:pt x="673862" y="35560"/>
                </a:moveTo>
                <a:lnTo>
                  <a:pt x="594868" y="77470"/>
                </a:lnTo>
                <a:lnTo>
                  <a:pt x="674624" y="227330"/>
                </a:lnTo>
                <a:lnTo>
                  <a:pt x="671830" y="229870"/>
                </a:lnTo>
                <a:lnTo>
                  <a:pt x="668908" y="231140"/>
                </a:lnTo>
                <a:lnTo>
                  <a:pt x="665988" y="233680"/>
                </a:lnTo>
                <a:lnTo>
                  <a:pt x="685292" y="256540"/>
                </a:lnTo>
                <a:lnTo>
                  <a:pt x="694050" y="250190"/>
                </a:lnTo>
                <a:lnTo>
                  <a:pt x="703389" y="243840"/>
                </a:lnTo>
                <a:lnTo>
                  <a:pt x="713390" y="237490"/>
                </a:lnTo>
                <a:lnTo>
                  <a:pt x="724135" y="231140"/>
                </a:lnTo>
                <a:lnTo>
                  <a:pt x="735704" y="223520"/>
                </a:lnTo>
                <a:lnTo>
                  <a:pt x="748178" y="217170"/>
                </a:lnTo>
                <a:lnTo>
                  <a:pt x="754909" y="213360"/>
                </a:lnTo>
                <a:lnTo>
                  <a:pt x="698627" y="213360"/>
                </a:lnTo>
                <a:lnTo>
                  <a:pt x="683006" y="184150"/>
                </a:lnTo>
                <a:lnTo>
                  <a:pt x="712343" y="167640"/>
                </a:lnTo>
                <a:lnTo>
                  <a:pt x="744343" y="167640"/>
                </a:lnTo>
                <a:lnTo>
                  <a:pt x="741632" y="162560"/>
                </a:lnTo>
                <a:lnTo>
                  <a:pt x="671830" y="162560"/>
                </a:lnTo>
                <a:lnTo>
                  <a:pt x="657352" y="135890"/>
                </a:lnTo>
                <a:lnTo>
                  <a:pt x="686816" y="119380"/>
                </a:lnTo>
                <a:lnTo>
                  <a:pt x="718590" y="119380"/>
                </a:lnTo>
                <a:lnTo>
                  <a:pt x="715879" y="114300"/>
                </a:lnTo>
                <a:lnTo>
                  <a:pt x="646303" y="114300"/>
                </a:lnTo>
                <a:lnTo>
                  <a:pt x="631825" y="87630"/>
                </a:lnTo>
                <a:lnTo>
                  <a:pt x="661162" y="72390"/>
                </a:lnTo>
                <a:lnTo>
                  <a:pt x="693515" y="72390"/>
                </a:lnTo>
                <a:lnTo>
                  <a:pt x="673862" y="35560"/>
                </a:lnTo>
                <a:close/>
              </a:path>
              <a:path w="855218" h="557529">
                <a:moveTo>
                  <a:pt x="384302" y="212090"/>
                </a:moveTo>
                <a:lnTo>
                  <a:pt x="333502" y="240030"/>
                </a:lnTo>
                <a:lnTo>
                  <a:pt x="392414" y="240030"/>
                </a:lnTo>
                <a:lnTo>
                  <a:pt x="397256" y="237490"/>
                </a:lnTo>
                <a:lnTo>
                  <a:pt x="384302" y="212090"/>
                </a:lnTo>
                <a:close/>
              </a:path>
              <a:path w="855218" h="557529">
                <a:moveTo>
                  <a:pt x="744343" y="167640"/>
                </a:moveTo>
                <a:lnTo>
                  <a:pt x="712343" y="167640"/>
                </a:lnTo>
                <a:lnTo>
                  <a:pt x="726820" y="195580"/>
                </a:lnTo>
                <a:lnTo>
                  <a:pt x="698627" y="213360"/>
                </a:lnTo>
                <a:lnTo>
                  <a:pt x="754909" y="213360"/>
                </a:lnTo>
                <a:lnTo>
                  <a:pt x="761640" y="209550"/>
                </a:lnTo>
                <a:lnTo>
                  <a:pt x="786583" y="209550"/>
                </a:lnTo>
                <a:lnTo>
                  <a:pt x="788406" y="199390"/>
                </a:lnTo>
                <a:lnTo>
                  <a:pt x="789208" y="186690"/>
                </a:lnTo>
                <a:lnTo>
                  <a:pt x="789072" y="179070"/>
                </a:lnTo>
                <a:lnTo>
                  <a:pt x="750443" y="179070"/>
                </a:lnTo>
                <a:lnTo>
                  <a:pt x="744343" y="167640"/>
                </a:lnTo>
                <a:close/>
              </a:path>
              <a:path w="855218" h="557529">
                <a:moveTo>
                  <a:pt x="786583" y="209550"/>
                </a:moveTo>
                <a:lnTo>
                  <a:pt x="761640" y="209550"/>
                </a:lnTo>
                <a:lnTo>
                  <a:pt x="773764" y="210820"/>
                </a:lnTo>
                <a:lnTo>
                  <a:pt x="786583" y="209550"/>
                </a:lnTo>
                <a:close/>
              </a:path>
              <a:path w="855218" h="557529">
                <a:moveTo>
                  <a:pt x="466344" y="200660"/>
                </a:moveTo>
                <a:lnTo>
                  <a:pt x="449961" y="209550"/>
                </a:lnTo>
                <a:lnTo>
                  <a:pt x="470976" y="209550"/>
                </a:lnTo>
                <a:lnTo>
                  <a:pt x="466344" y="200660"/>
                </a:lnTo>
                <a:close/>
              </a:path>
              <a:path w="855218" h="557529">
                <a:moveTo>
                  <a:pt x="634633" y="200660"/>
                </a:moveTo>
                <a:lnTo>
                  <a:pt x="614879" y="200660"/>
                </a:lnTo>
                <a:lnTo>
                  <a:pt x="626563" y="204470"/>
                </a:lnTo>
                <a:lnTo>
                  <a:pt x="638937" y="209550"/>
                </a:lnTo>
                <a:lnTo>
                  <a:pt x="634633" y="200660"/>
                </a:lnTo>
                <a:close/>
              </a:path>
              <a:path w="855218" h="557529">
                <a:moveTo>
                  <a:pt x="504444" y="114300"/>
                </a:moveTo>
                <a:lnTo>
                  <a:pt x="477647" y="128270"/>
                </a:lnTo>
                <a:lnTo>
                  <a:pt x="495554" y="162560"/>
                </a:lnTo>
                <a:lnTo>
                  <a:pt x="462788" y="179070"/>
                </a:lnTo>
                <a:lnTo>
                  <a:pt x="476377" y="204470"/>
                </a:lnTo>
                <a:lnTo>
                  <a:pt x="512674" y="195580"/>
                </a:lnTo>
                <a:lnTo>
                  <a:pt x="545258" y="195580"/>
                </a:lnTo>
                <a:lnTo>
                  <a:pt x="541645" y="186690"/>
                </a:lnTo>
                <a:lnTo>
                  <a:pt x="535178" y="173990"/>
                </a:lnTo>
                <a:lnTo>
                  <a:pt x="621723" y="173990"/>
                </a:lnTo>
                <a:lnTo>
                  <a:pt x="621109" y="172720"/>
                </a:lnTo>
                <a:lnTo>
                  <a:pt x="608845" y="170180"/>
                </a:lnTo>
                <a:lnTo>
                  <a:pt x="595630" y="167640"/>
                </a:lnTo>
                <a:lnTo>
                  <a:pt x="579882" y="137160"/>
                </a:lnTo>
                <a:lnTo>
                  <a:pt x="516567" y="137160"/>
                </a:lnTo>
                <a:lnTo>
                  <a:pt x="510662" y="125730"/>
                </a:lnTo>
                <a:lnTo>
                  <a:pt x="504444" y="114300"/>
                </a:lnTo>
                <a:close/>
              </a:path>
              <a:path w="855218" h="557529">
                <a:moveTo>
                  <a:pt x="810407" y="54610"/>
                </a:moveTo>
                <a:lnTo>
                  <a:pt x="777249" y="54610"/>
                </a:lnTo>
                <a:lnTo>
                  <a:pt x="783018" y="64770"/>
                </a:lnTo>
                <a:lnTo>
                  <a:pt x="788630" y="76200"/>
                </a:lnTo>
                <a:lnTo>
                  <a:pt x="794206" y="86360"/>
                </a:lnTo>
                <a:lnTo>
                  <a:pt x="799867" y="97790"/>
                </a:lnTo>
                <a:lnTo>
                  <a:pt x="805733" y="109220"/>
                </a:lnTo>
                <a:lnTo>
                  <a:pt x="811924" y="121920"/>
                </a:lnTo>
                <a:lnTo>
                  <a:pt x="817631" y="134620"/>
                </a:lnTo>
                <a:lnTo>
                  <a:pt x="820546" y="140970"/>
                </a:lnTo>
                <a:lnTo>
                  <a:pt x="821817" y="146050"/>
                </a:lnTo>
                <a:lnTo>
                  <a:pt x="821944" y="148590"/>
                </a:lnTo>
                <a:lnTo>
                  <a:pt x="820801" y="152400"/>
                </a:lnTo>
                <a:lnTo>
                  <a:pt x="819657" y="154940"/>
                </a:lnTo>
                <a:lnTo>
                  <a:pt x="817118" y="157480"/>
                </a:lnTo>
                <a:lnTo>
                  <a:pt x="813307" y="160020"/>
                </a:lnTo>
                <a:lnTo>
                  <a:pt x="809625" y="162560"/>
                </a:lnTo>
                <a:lnTo>
                  <a:pt x="802767" y="165100"/>
                </a:lnTo>
                <a:lnTo>
                  <a:pt x="797382" y="175260"/>
                </a:lnTo>
                <a:lnTo>
                  <a:pt x="805635" y="185420"/>
                </a:lnTo>
                <a:lnTo>
                  <a:pt x="813181" y="195580"/>
                </a:lnTo>
                <a:lnTo>
                  <a:pt x="814734" y="194310"/>
                </a:lnTo>
                <a:lnTo>
                  <a:pt x="829900" y="185420"/>
                </a:lnTo>
                <a:lnTo>
                  <a:pt x="840432" y="179070"/>
                </a:lnTo>
                <a:lnTo>
                  <a:pt x="855218" y="156210"/>
                </a:lnTo>
                <a:lnTo>
                  <a:pt x="855218" y="151130"/>
                </a:lnTo>
                <a:lnTo>
                  <a:pt x="853321" y="142240"/>
                </a:lnTo>
                <a:lnTo>
                  <a:pt x="849370" y="132080"/>
                </a:lnTo>
                <a:lnTo>
                  <a:pt x="842518" y="118110"/>
                </a:lnTo>
                <a:lnTo>
                  <a:pt x="810407" y="54610"/>
                </a:lnTo>
                <a:close/>
              </a:path>
              <a:path w="855218" h="557529">
                <a:moveTo>
                  <a:pt x="760678" y="80010"/>
                </a:moveTo>
                <a:lnTo>
                  <a:pt x="727828" y="80010"/>
                </a:lnTo>
                <a:lnTo>
                  <a:pt x="734774" y="93980"/>
                </a:lnTo>
                <a:lnTo>
                  <a:pt x="740803" y="107950"/>
                </a:lnTo>
                <a:lnTo>
                  <a:pt x="753355" y="144780"/>
                </a:lnTo>
                <a:lnTo>
                  <a:pt x="757555" y="175260"/>
                </a:lnTo>
                <a:lnTo>
                  <a:pt x="755142" y="176530"/>
                </a:lnTo>
                <a:lnTo>
                  <a:pt x="752856" y="177800"/>
                </a:lnTo>
                <a:lnTo>
                  <a:pt x="750443" y="179070"/>
                </a:lnTo>
                <a:lnTo>
                  <a:pt x="789072" y="179070"/>
                </a:lnTo>
                <a:lnTo>
                  <a:pt x="783270" y="137160"/>
                </a:lnTo>
                <a:lnTo>
                  <a:pt x="764605" y="88900"/>
                </a:lnTo>
                <a:lnTo>
                  <a:pt x="760678" y="80010"/>
                </a:lnTo>
                <a:close/>
              </a:path>
              <a:path w="855218" h="557529">
                <a:moveTo>
                  <a:pt x="718590" y="119380"/>
                </a:moveTo>
                <a:lnTo>
                  <a:pt x="686816" y="119380"/>
                </a:lnTo>
                <a:lnTo>
                  <a:pt x="701294" y="147320"/>
                </a:lnTo>
                <a:lnTo>
                  <a:pt x="671830" y="162560"/>
                </a:lnTo>
                <a:lnTo>
                  <a:pt x="741632" y="162560"/>
                </a:lnTo>
                <a:lnTo>
                  <a:pt x="718590" y="119380"/>
                </a:lnTo>
                <a:close/>
              </a:path>
              <a:path w="855218" h="557529">
                <a:moveTo>
                  <a:pt x="572007" y="121920"/>
                </a:moveTo>
                <a:lnTo>
                  <a:pt x="516567" y="137160"/>
                </a:lnTo>
                <a:lnTo>
                  <a:pt x="579882" y="137160"/>
                </a:lnTo>
                <a:lnTo>
                  <a:pt x="572007" y="121920"/>
                </a:lnTo>
                <a:close/>
              </a:path>
              <a:path w="855218" h="557529">
                <a:moveTo>
                  <a:pt x="693515" y="72390"/>
                </a:moveTo>
                <a:lnTo>
                  <a:pt x="661162" y="72390"/>
                </a:lnTo>
                <a:lnTo>
                  <a:pt x="675640" y="99060"/>
                </a:lnTo>
                <a:lnTo>
                  <a:pt x="646303" y="114300"/>
                </a:lnTo>
                <a:lnTo>
                  <a:pt x="715879" y="114300"/>
                </a:lnTo>
                <a:lnTo>
                  <a:pt x="693515" y="72390"/>
                </a:lnTo>
                <a:close/>
              </a:path>
              <a:path w="855218" h="557529">
                <a:moveTo>
                  <a:pt x="719455" y="0"/>
                </a:moveTo>
                <a:lnTo>
                  <a:pt x="699362" y="24130"/>
                </a:lnTo>
                <a:lnTo>
                  <a:pt x="710819" y="46990"/>
                </a:lnTo>
                <a:lnTo>
                  <a:pt x="692531" y="55880"/>
                </a:lnTo>
                <a:lnTo>
                  <a:pt x="706374" y="82550"/>
                </a:lnTo>
                <a:lnTo>
                  <a:pt x="727828" y="80010"/>
                </a:lnTo>
                <a:lnTo>
                  <a:pt x="760678" y="80010"/>
                </a:lnTo>
                <a:lnTo>
                  <a:pt x="757873" y="73660"/>
                </a:lnTo>
                <a:lnTo>
                  <a:pt x="750316" y="58420"/>
                </a:lnTo>
                <a:lnTo>
                  <a:pt x="777249" y="54610"/>
                </a:lnTo>
                <a:lnTo>
                  <a:pt x="810407" y="54610"/>
                </a:lnTo>
                <a:lnTo>
                  <a:pt x="794351" y="22860"/>
                </a:lnTo>
                <a:lnTo>
                  <a:pt x="731770" y="22860"/>
                </a:lnTo>
                <a:lnTo>
                  <a:pt x="725874" y="11430"/>
                </a:lnTo>
                <a:lnTo>
                  <a:pt x="719455" y="0"/>
                </a:lnTo>
                <a:close/>
              </a:path>
              <a:path w="855218" h="557529">
                <a:moveTo>
                  <a:pt x="786003" y="6350"/>
                </a:moveTo>
                <a:lnTo>
                  <a:pt x="731770" y="22860"/>
                </a:lnTo>
                <a:lnTo>
                  <a:pt x="794351" y="22860"/>
                </a:lnTo>
                <a:lnTo>
                  <a:pt x="786003" y="6350"/>
                </a:lnTo>
                <a:close/>
              </a:path>
            </a:pathLst>
          </a:custGeom>
          <a:solidFill>
            <a:srgbClr val="000000"/>
          </a:solidFill>
        </p:spPr>
        <p:txBody>
          <a:bodyPr wrap="square" lIns="0" tIns="0" rIns="0" bIns="0" rtlCol="0">
            <a:spAutoFit/>
          </a:bodyPr>
          <a:lstStyle/>
          <a:p/>
        </p:txBody>
      </p:sp>
      <p:sp>
        <p:nvSpPr>
          <p:cNvPr id="18" name="object 18"/>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9" name="object 19"/>
          <p:cNvSpPr txBox="1"/>
          <p:nvPr/>
        </p:nvSpPr>
        <p:spPr>
          <a:xfrm>
            <a:off x="9190990" y="332740"/>
            <a:ext cx="4775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2</a:t>
            </a:r>
            <a:r>
              <a:rPr sz="2000" spc="5" dirty="0">
                <a:solidFill>
                  <a:srgbClr val="FFFFFF"/>
                </a:solidFill>
                <a:latin typeface="Calibri" panose="020F0502020204030204"/>
                <a:cs typeface="Calibri" panose="020F0502020204030204"/>
              </a:rPr>
              <a:t>5</a:t>
            </a:r>
            <a:r>
              <a:rPr sz="2000" spc="-5" dirty="0">
                <a:solidFill>
                  <a:srgbClr val="FFFFFF"/>
                </a:solidFill>
                <a:latin typeface="Calibri" panose="020F0502020204030204"/>
                <a:cs typeface="Calibri" panose="020F0502020204030204"/>
              </a:rPr>
              <a:t>.2</a:t>
            </a:r>
            <a:endParaRPr sz="2000">
              <a:latin typeface="Calibri" panose="020F0502020204030204"/>
              <a:cs typeface="Calibri" panose="020F0502020204030204"/>
            </a:endParaRPr>
          </a:p>
        </p:txBody>
      </p:sp>
      <p:sp>
        <p:nvSpPr>
          <p:cNvPr id="20" name="object 20"/>
          <p:cNvSpPr/>
          <p:nvPr/>
        </p:nvSpPr>
        <p:spPr>
          <a:xfrm>
            <a:off x="4568189" y="4431919"/>
            <a:ext cx="5034577" cy="2127756"/>
          </a:xfrm>
          <a:prstGeom prst="rect">
            <a:avLst/>
          </a:prstGeom>
          <a:blipFill>
            <a:blip r:embed="rId1" cstate="print"/>
            <a:stretch>
              <a:fillRect/>
            </a:stretch>
          </a:blipFill>
        </p:spPr>
        <p:txBody>
          <a:bodyPr wrap="square" lIns="0" tIns="0" rIns="0" bIns="0" rtlCol="0">
            <a:spAutoFit/>
          </a:bodyPr>
          <a:lstStyle/>
          <a:p/>
        </p:txBody>
      </p:sp>
      <p:sp>
        <p:nvSpPr>
          <p:cNvPr id="22" name="矩形 21"/>
          <p:cNvSpPr/>
          <p:nvPr/>
        </p:nvSpPr>
        <p:spPr>
          <a:xfrm>
            <a:off x="489205" y="332740"/>
            <a:ext cx="8474963"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000" dirty="0">
                <a:solidFill>
                  <a:srgbClr val="FF0000"/>
                </a:solidFill>
              </a:rPr>
              <a:t>生产经营单位使用被派遣劳动者的，应当将被派遣劳动者纳入本单位从业人员统一管理，对被派遣劳动者进行岗位安全操作规程和安全操作技能的教育和培训。劳务派遣单位应当对被派遣劳动者进行必要的安全生产教育和培训。</a:t>
            </a:r>
            <a:endParaRPr lang="zh-CN" altLang="zh-CN" sz="2000" dirty="0">
              <a:solidFill>
                <a:srgbClr val="FF0000"/>
              </a:solidFill>
            </a:endParaRPr>
          </a:p>
          <a:p>
            <a:pPr fontAlgn="base"/>
            <a:r>
              <a:rPr lang="zh-CN" altLang="zh-CN" sz="2000" dirty="0">
                <a:solidFill>
                  <a:srgbClr val="FF0000"/>
                </a:solidFill>
              </a:rPr>
              <a:t>生产经营单位应当建立安全生产教育和培训档案，如实记录安全生产教育和培训的时间、内容、参加人员以及考核结果等情况。</a:t>
            </a:r>
            <a:endParaRPr lang="zh-CN" altLang="zh-CN" sz="20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2037" y="1978661"/>
            <a:ext cx="3240024" cy="3240024"/>
          </a:xfrm>
          <a:custGeom>
            <a:avLst/>
            <a:gdLst/>
            <a:ahLst/>
            <a:cxnLst/>
            <a:rect l="l" t="t" r="r" b="b"/>
            <a:pathLst>
              <a:path w="3240024" h="3240024">
                <a:moveTo>
                  <a:pt x="1620012" y="0"/>
                </a:moveTo>
                <a:lnTo>
                  <a:pt x="1487144" y="5370"/>
                </a:lnTo>
                <a:lnTo>
                  <a:pt x="1357235" y="21203"/>
                </a:lnTo>
                <a:lnTo>
                  <a:pt x="1230702" y="47081"/>
                </a:lnTo>
                <a:lnTo>
                  <a:pt x="1107960" y="82588"/>
                </a:lnTo>
                <a:lnTo>
                  <a:pt x="989427" y="127307"/>
                </a:lnTo>
                <a:lnTo>
                  <a:pt x="875520" y="180821"/>
                </a:lnTo>
                <a:lnTo>
                  <a:pt x="766655" y="242713"/>
                </a:lnTo>
                <a:lnTo>
                  <a:pt x="663250" y="312566"/>
                </a:lnTo>
                <a:lnTo>
                  <a:pt x="565722" y="389963"/>
                </a:lnTo>
                <a:lnTo>
                  <a:pt x="474487" y="474487"/>
                </a:lnTo>
                <a:lnTo>
                  <a:pt x="389963" y="565722"/>
                </a:lnTo>
                <a:lnTo>
                  <a:pt x="312566" y="663250"/>
                </a:lnTo>
                <a:lnTo>
                  <a:pt x="242713" y="766655"/>
                </a:lnTo>
                <a:lnTo>
                  <a:pt x="180821" y="875520"/>
                </a:lnTo>
                <a:lnTo>
                  <a:pt x="127307" y="989427"/>
                </a:lnTo>
                <a:lnTo>
                  <a:pt x="82588" y="1107960"/>
                </a:lnTo>
                <a:lnTo>
                  <a:pt x="47081" y="1230702"/>
                </a:lnTo>
                <a:lnTo>
                  <a:pt x="21203" y="1357235"/>
                </a:lnTo>
                <a:lnTo>
                  <a:pt x="5370" y="1487144"/>
                </a:lnTo>
                <a:lnTo>
                  <a:pt x="0" y="1620012"/>
                </a:lnTo>
                <a:lnTo>
                  <a:pt x="5370" y="1752879"/>
                </a:lnTo>
                <a:lnTo>
                  <a:pt x="21203" y="1882788"/>
                </a:lnTo>
                <a:lnTo>
                  <a:pt x="47081" y="2009321"/>
                </a:lnTo>
                <a:lnTo>
                  <a:pt x="82588" y="2132063"/>
                </a:lnTo>
                <a:lnTo>
                  <a:pt x="127307" y="2250596"/>
                </a:lnTo>
                <a:lnTo>
                  <a:pt x="180821" y="2364503"/>
                </a:lnTo>
                <a:lnTo>
                  <a:pt x="242713" y="2473368"/>
                </a:lnTo>
                <a:lnTo>
                  <a:pt x="312566" y="2576773"/>
                </a:lnTo>
                <a:lnTo>
                  <a:pt x="389963" y="2674301"/>
                </a:lnTo>
                <a:lnTo>
                  <a:pt x="474487" y="2765536"/>
                </a:lnTo>
                <a:lnTo>
                  <a:pt x="565722" y="2850060"/>
                </a:lnTo>
                <a:lnTo>
                  <a:pt x="663250" y="2927457"/>
                </a:lnTo>
                <a:lnTo>
                  <a:pt x="766655" y="2997310"/>
                </a:lnTo>
                <a:lnTo>
                  <a:pt x="875520" y="3059202"/>
                </a:lnTo>
                <a:lnTo>
                  <a:pt x="989427" y="3112716"/>
                </a:lnTo>
                <a:lnTo>
                  <a:pt x="1107960" y="3157435"/>
                </a:lnTo>
                <a:lnTo>
                  <a:pt x="1230702" y="3192942"/>
                </a:lnTo>
                <a:lnTo>
                  <a:pt x="1357235" y="3218820"/>
                </a:lnTo>
                <a:lnTo>
                  <a:pt x="1487144" y="3234653"/>
                </a:lnTo>
                <a:lnTo>
                  <a:pt x="1620012" y="3240024"/>
                </a:lnTo>
                <a:lnTo>
                  <a:pt x="1752879" y="3234653"/>
                </a:lnTo>
                <a:lnTo>
                  <a:pt x="1882788" y="3218820"/>
                </a:lnTo>
                <a:lnTo>
                  <a:pt x="2009321" y="3192942"/>
                </a:lnTo>
                <a:lnTo>
                  <a:pt x="2132063" y="3157435"/>
                </a:lnTo>
                <a:lnTo>
                  <a:pt x="2250596" y="3112716"/>
                </a:lnTo>
                <a:lnTo>
                  <a:pt x="2364503" y="3059202"/>
                </a:lnTo>
                <a:lnTo>
                  <a:pt x="2473368" y="2997310"/>
                </a:lnTo>
                <a:lnTo>
                  <a:pt x="2576773" y="2927457"/>
                </a:lnTo>
                <a:lnTo>
                  <a:pt x="2674301" y="2850060"/>
                </a:lnTo>
                <a:lnTo>
                  <a:pt x="2765536" y="2765536"/>
                </a:lnTo>
                <a:lnTo>
                  <a:pt x="2850060" y="2674301"/>
                </a:lnTo>
                <a:lnTo>
                  <a:pt x="2927457" y="2576773"/>
                </a:lnTo>
                <a:lnTo>
                  <a:pt x="2997310" y="2473368"/>
                </a:lnTo>
                <a:lnTo>
                  <a:pt x="3059202" y="2364503"/>
                </a:lnTo>
                <a:lnTo>
                  <a:pt x="3112716" y="2250596"/>
                </a:lnTo>
                <a:lnTo>
                  <a:pt x="3157435" y="2132063"/>
                </a:lnTo>
                <a:lnTo>
                  <a:pt x="3192942" y="2009321"/>
                </a:lnTo>
                <a:lnTo>
                  <a:pt x="3218820" y="1882788"/>
                </a:lnTo>
                <a:lnTo>
                  <a:pt x="3234653" y="1752879"/>
                </a:lnTo>
                <a:lnTo>
                  <a:pt x="3240024" y="1620012"/>
                </a:lnTo>
                <a:lnTo>
                  <a:pt x="3234653" y="1487144"/>
                </a:lnTo>
                <a:lnTo>
                  <a:pt x="3218820" y="1357235"/>
                </a:lnTo>
                <a:lnTo>
                  <a:pt x="3192942" y="1230702"/>
                </a:lnTo>
                <a:lnTo>
                  <a:pt x="3157435" y="1107960"/>
                </a:lnTo>
                <a:lnTo>
                  <a:pt x="3112716" y="989427"/>
                </a:lnTo>
                <a:lnTo>
                  <a:pt x="3059202" y="875520"/>
                </a:lnTo>
                <a:lnTo>
                  <a:pt x="2997310" y="766655"/>
                </a:lnTo>
                <a:lnTo>
                  <a:pt x="2927457" y="663250"/>
                </a:lnTo>
                <a:lnTo>
                  <a:pt x="2850060" y="565722"/>
                </a:lnTo>
                <a:lnTo>
                  <a:pt x="2765536" y="474487"/>
                </a:lnTo>
                <a:lnTo>
                  <a:pt x="2674301" y="389963"/>
                </a:lnTo>
                <a:lnTo>
                  <a:pt x="2576773" y="312566"/>
                </a:lnTo>
                <a:lnTo>
                  <a:pt x="2473368" y="242713"/>
                </a:lnTo>
                <a:lnTo>
                  <a:pt x="2364503" y="180821"/>
                </a:lnTo>
                <a:lnTo>
                  <a:pt x="2250596" y="127307"/>
                </a:lnTo>
                <a:lnTo>
                  <a:pt x="2132063" y="82588"/>
                </a:lnTo>
                <a:lnTo>
                  <a:pt x="2009321" y="47081"/>
                </a:lnTo>
                <a:lnTo>
                  <a:pt x="1882788" y="21203"/>
                </a:lnTo>
                <a:lnTo>
                  <a:pt x="1752879" y="5370"/>
                </a:lnTo>
                <a:lnTo>
                  <a:pt x="1620012" y="0"/>
                </a:lnTo>
                <a:close/>
              </a:path>
            </a:pathLst>
          </a:custGeom>
          <a:solidFill>
            <a:srgbClr val="DC3B00"/>
          </a:solidFill>
        </p:spPr>
        <p:txBody>
          <a:bodyPr wrap="square" lIns="0" tIns="0" rIns="0" bIns="0" rtlCol="0">
            <a:spAutoFit/>
          </a:bodyPr>
          <a:lstStyle/>
          <a:p/>
        </p:txBody>
      </p:sp>
      <p:sp>
        <p:nvSpPr>
          <p:cNvPr id="3" name="object 3"/>
          <p:cNvSpPr/>
          <p:nvPr/>
        </p:nvSpPr>
        <p:spPr>
          <a:xfrm>
            <a:off x="2055978" y="1042925"/>
            <a:ext cx="1082039" cy="1080516"/>
          </a:xfrm>
          <a:custGeom>
            <a:avLst/>
            <a:gdLst/>
            <a:ahLst/>
            <a:cxnLst/>
            <a:rect l="l" t="t" r="r" b="b"/>
            <a:pathLst>
              <a:path w="1082039" h="1080516">
                <a:moveTo>
                  <a:pt x="541019" y="0"/>
                </a:moveTo>
                <a:lnTo>
                  <a:pt x="496643" y="1791"/>
                </a:lnTo>
                <a:lnTo>
                  <a:pt x="453255" y="7072"/>
                </a:lnTo>
                <a:lnTo>
                  <a:pt x="410995" y="15704"/>
                </a:lnTo>
                <a:lnTo>
                  <a:pt x="370002" y="27547"/>
                </a:lnTo>
                <a:lnTo>
                  <a:pt x="330416" y="42463"/>
                </a:lnTo>
                <a:lnTo>
                  <a:pt x="292375" y="60312"/>
                </a:lnTo>
                <a:lnTo>
                  <a:pt x="256018" y="80955"/>
                </a:lnTo>
                <a:lnTo>
                  <a:pt x="221485" y="104253"/>
                </a:lnTo>
                <a:lnTo>
                  <a:pt x="188916" y="130067"/>
                </a:lnTo>
                <a:lnTo>
                  <a:pt x="158448" y="158257"/>
                </a:lnTo>
                <a:lnTo>
                  <a:pt x="130221" y="188685"/>
                </a:lnTo>
                <a:lnTo>
                  <a:pt x="104375" y="221211"/>
                </a:lnTo>
                <a:lnTo>
                  <a:pt x="81049" y="255696"/>
                </a:lnTo>
                <a:lnTo>
                  <a:pt x="60381" y="292001"/>
                </a:lnTo>
                <a:lnTo>
                  <a:pt x="42511" y="329987"/>
                </a:lnTo>
                <a:lnTo>
                  <a:pt x="27578" y="369515"/>
                </a:lnTo>
                <a:lnTo>
                  <a:pt x="15721" y="410445"/>
                </a:lnTo>
                <a:lnTo>
                  <a:pt x="7080" y="452638"/>
                </a:lnTo>
                <a:lnTo>
                  <a:pt x="1793" y="495955"/>
                </a:lnTo>
                <a:lnTo>
                  <a:pt x="0" y="540258"/>
                </a:lnTo>
                <a:lnTo>
                  <a:pt x="1793" y="584560"/>
                </a:lnTo>
                <a:lnTo>
                  <a:pt x="7080" y="627877"/>
                </a:lnTo>
                <a:lnTo>
                  <a:pt x="15721" y="670070"/>
                </a:lnTo>
                <a:lnTo>
                  <a:pt x="27578" y="711000"/>
                </a:lnTo>
                <a:lnTo>
                  <a:pt x="42511" y="750528"/>
                </a:lnTo>
                <a:lnTo>
                  <a:pt x="60381" y="788514"/>
                </a:lnTo>
                <a:lnTo>
                  <a:pt x="81049" y="824819"/>
                </a:lnTo>
                <a:lnTo>
                  <a:pt x="104375" y="859304"/>
                </a:lnTo>
                <a:lnTo>
                  <a:pt x="130221" y="891830"/>
                </a:lnTo>
                <a:lnTo>
                  <a:pt x="158448" y="922258"/>
                </a:lnTo>
                <a:lnTo>
                  <a:pt x="188916" y="950448"/>
                </a:lnTo>
                <a:lnTo>
                  <a:pt x="221485" y="976262"/>
                </a:lnTo>
                <a:lnTo>
                  <a:pt x="256018" y="999560"/>
                </a:lnTo>
                <a:lnTo>
                  <a:pt x="292375" y="1020203"/>
                </a:lnTo>
                <a:lnTo>
                  <a:pt x="330416" y="1038052"/>
                </a:lnTo>
                <a:lnTo>
                  <a:pt x="370002" y="1052968"/>
                </a:lnTo>
                <a:lnTo>
                  <a:pt x="410995" y="1064811"/>
                </a:lnTo>
                <a:lnTo>
                  <a:pt x="453255" y="1073443"/>
                </a:lnTo>
                <a:lnTo>
                  <a:pt x="496643" y="1078724"/>
                </a:lnTo>
                <a:lnTo>
                  <a:pt x="541019" y="1080516"/>
                </a:lnTo>
                <a:lnTo>
                  <a:pt x="585396" y="1078724"/>
                </a:lnTo>
                <a:lnTo>
                  <a:pt x="628784" y="1073443"/>
                </a:lnTo>
                <a:lnTo>
                  <a:pt x="671044" y="1064811"/>
                </a:lnTo>
                <a:lnTo>
                  <a:pt x="712037" y="1052968"/>
                </a:lnTo>
                <a:lnTo>
                  <a:pt x="751623" y="1038052"/>
                </a:lnTo>
                <a:lnTo>
                  <a:pt x="789664" y="1020203"/>
                </a:lnTo>
                <a:lnTo>
                  <a:pt x="826021" y="999560"/>
                </a:lnTo>
                <a:lnTo>
                  <a:pt x="860554" y="976262"/>
                </a:lnTo>
                <a:lnTo>
                  <a:pt x="893123" y="950448"/>
                </a:lnTo>
                <a:lnTo>
                  <a:pt x="923591" y="922258"/>
                </a:lnTo>
                <a:lnTo>
                  <a:pt x="951818" y="891830"/>
                </a:lnTo>
                <a:lnTo>
                  <a:pt x="977664" y="859304"/>
                </a:lnTo>
                <a:lnTo>
                  <a:pt x="1000990" y="824819"/>
                </a:lnTo>
                <a:lnTo>
                  <a:pt x="1021658" y="788514"/>
                </a:lnTo>
                <a:lnTo>
                  <a:pt x="1039528" y="750528"/>
                </a:lnTo>
                <a:lnTo>
                  <a:pt x="1054461" y="711000"/>
                </a:lnTo>
                <a:lnTo>
                  <a:pt x="1066318" y="670070"/>
                </a:lnTo>
                <a:lnTo>
                  <a:pt x="1074959" y="627877"/>
                </a:lnTo>
                <a:lnTo>
                  <a:pt x="1080246" y="584560"/>
                </a:lnTo>
                <a:lnTo>
                  <a:pt x="1082039" y="540258"/>
                </a:lnTo>
                <a:lnTo>
                  <a:pt x="1080246" y="495955"/>
                </a:lnTo>
                <a:lnTo>
                  <a:pt x="1074959" y="452638"/>
                </a:lnTo>
                <a:lnTo>
                  <a:pt x="1066318" y="410445"/>
                </a:lnTo>
                <a:lnTo>
                  <a:pt x="1054461" y="369515"/>
                </a:lnTo>
                <a:lnTo>
                  <a:pt x="1039528" y="329987"/>
                </a:lnTo>
                <a:lnTo>
                  <a:pt x="1021658" y="292001"/>
                </a:lnTo>
                <a:lnTo>
                  <a:pt x="1000990" y="255696"/>
                </a:lnTo>
                <a:lnTo>
                  <a:pt x="977664" y="221211"/>
                </a:lnTo>
                <a:lnTo>
                  <a:pt x="951818" y="188685"/>
                </a:lnTo>
                <a:lnTo>
                  <a:pt x="923591" y="158257"/>
                </a:lnTo>
                <a:lnTo>
                  <a:pt x="893123" y="130067"/>
                </a:lnTo>
                <a:lnTo>
                  <a:pt x="860554" y="104253"/>
                </a:lnTo>
                <a:lnTo>
                  <a:pt x="826021" y="80955"/>
                </a:lnTo>
                <a:lnTo>
                  <a:pt x="789664" y="60312"/>
                </a:lnTo>
                <a:lnTo>
                  <a:pt x="751623" y="42463"/>
                </a:lnTo>
                <a:lnTo>
                  <a:pt x="712037" y="27547"/>
                </a:lnTo>
                <a:lnTo>
                  <a:pt x="671044" y="15704"/>
                </a:lnTo>
                <a:lnTo>
                  <a:pt x="628784" y="7072"/>
                </a:lnTo>
                <a:lnTo>
                  <a:pt x="585396" y="1791"/>
                </a:lnTo>
                <a:lnTo>
                  <a:pt x="541019" y="0"/>
                </a:lnTo>
                <a:close/>
              </a:path>
            </a:pathLst>
          </a:custGeom>
          <a:solidFill>
            <a:srgbClr val="7EB900"/>
          </a:solidFill>
        </p:spPr>
        <p:txBody>
          <a:bodyPr wrap="square" lIns="0" tIns="0" rIns="0" bIns="0" rtlCol="0">
            <a:spAutoFit/>
          </a:bodyPr>
          <a:lstStyle/>
          <a:p/>
        </p:txBody>
      </p:sp>
      <p:sp>
        <p:nvSpPr>
          <p:cNvPr id="4" name="object 4"/>
          <p:cNvSpPr/>
          <p:nvPr/>
        </p:nvSpPr>
        <p:spPr>
          <a:xfrm>
            <a:off x="2055978" y="1042925"/>
            <a:ext cx="1082039" cy="1080516"/>
          </a:xfrm>
          <a:custGeom>
            <a:avLst/>
            <a:gdLst/>
            <a:ahLst/>
            <a:cxnLst/>
            <a:rect l="l" t="t" r="r" b="b"/>
            <a:pathLst>
              <a:path w="1082039" h="1080516">
                <a:moveTo>
                  <a:pt x="0" y="540258"/>
                </a:moveTo>
                <a:lnTo>
                  <a:pt x="1793" y="495955"/>
                </a:lnTo>
                <a:lnTo>
                  <a:pt x="7080" y="452638"/>
                </a:lnTo>
                <a:lnTo>
                  <a:pt x="15721" y="410445"/>
                </a:lnTo>
                <a:lnTo>
                  <a:pt x="27578" y="369515"/>
                </a:lnTo>
                <a:lnTo>
                  <a:pt x="42511" y="329987"/>
                </a:lnTo>
                <a:lnTo>
                  <a:pt x="60381" y="292001"/>
                </a:lnTo>
                <a:lnTo>
                  <a:pt x="81049" y="255696"/>
                </a:lnTo>
                <a:lnTo>
                  <a:pt x="104375" y="221211"/>
                </a:lnTo>
                <a:lnTo>
                  <a:pt x="130221" y="188685"/>
                </a:lnTo>
                <a:lnTo>
                  <a:pt x="158448" y="158257"/>
                </a:lnTo>
                <a:lnTo>
                  <a:pt x="188916" y="130067"/>
                </a:lnTo>
                <a:lnTo>
                  <a:pt x="221485" y="104253"/>
                </a:lnTo>
                <a:lnTo>
                  <a:pt x="256018" y="80955"/>
                </a:lnTo>
                <a:lnTo>
                  <a:pt x="292375" y="60312"/>
                </a:lnTo>
                <a:lnTo>
                  <a:pt x="330416" y="42463"/>
                </a:lnTo>
                <a:lnTo>
                  <a:pt x="370002" y="27547"/>
                </a:lnTo>
                <a:lnTo>
                  <a:pt x="410995" y="15704"/>
                </a:lnTo>
                <a:lnTo>
                  <a:pt x="453255" y="7072"/>
                </a:lnTo>
                <a:lnTo>
                  <a:pt x="496643" y="1791"/>
                </a:lnTo>
                <a:lnTo>
                  <a:pt x="541019" y="0"/>
                </a:lnTo>
                <a:lnTo>
                  <a:pt x="585396" y="1791"/>
                </a:lnTo>
                <a:lnTo>
                  <a:pt x="628784" y="7072"/>
                </a:lnTo>
                <a:lnTo>
                  <a:pt x="671044" y="15704"/>
                </a:lnTo>
                <a:lnTo>
                  <a:pt x="712037" y="27547"/>
                </a:lnTo>
                <a:lnTo>
                  <a:pt x="751623" y="42463"/>
                </a:lnTo>
                <a:lnTo>
                  <a:pt x="789664" y="60312"/>
                </a:lnTo>
                <a:lnTo>
                  <a:pt x="826021" y="80955"/>
                </a:lnTo>
                <a:lnTo>
                  <a:pt x="860554" y="104253"/>
                </a:lnTo>
                <a:lnTo>
                  <a:pt x="893123" y="130067"/>
                </a:lnTo>
                <a:lnTo>
                  <a:pt x="923591" y="158257"/>
                </a:lnTo>
                <a:lnTo>
                  <a:pt x="951818" y="188685"/>
                </a:lnTo>
                <a:lnTo>
                  <a:pt x="977664" y="221211"/>
                </a:lnTo>
                <a:lnTo>
                  <a:pt x="1000990" y="255696"/>
                </a:lnTo>
                <a:lnTo>
                  <a:pt x="1021658" y="292001"/>
                </a:lnTo>
                <a:lnTo>
                  <a:pt x="1039528" y="329987"/>
                </a:lnTo>
                <a:lnTo>
                  <a:pt x="1054461" y="369515"/>
                </a:lnTo>
                <a:lnTo>
                  <a:pt x="1066318" y="410445"/>
                </a:lnTo>
                <a:lnTo>
                  <a:pt x="1074959" y="452638"/>
                </a:lnTo>
                <a:lnTo>
                  <a:pt x="1080246" y="495955"/>
                </a:lnTo>
                <a:lnTo>
                  <a:pt x="1082039" y="540258"/>
                </a:lnTo>
                <a:lnTo>
                  <a:pt x="1080246" y="584560"/>
                </a:lnTo>
                <a:lnTo>
                  <a:pt x="1074959" y="627877"/>
                </a:lnTo>
                <a:lnTo>
                  <a:pt x="1066318" y="670070"/>
                </a:lnTo>
                <a:lnTo>
                  <a:pt x="1054461" y="711000"/>
                </a:lnTo>
                <a:lnTo>
                  <a:pt x="1039528" y="750528"/>
                </a:lnTo>
                <a:lnTo>
                  <a:pt x="1021658" y="788514"/>
                </a:lnTo>
                <a:lnTo>
                  <a:pt x="1000990" y="824819"/>
                </a:lnTo>
                <a:lnTo>
                  <a:pt x="977664" y="859304"/>
                </a:lnTo>
                <a:lnTo>
                  <a:pt x="951818" y="891830"/>
                </a:lnTo>
                <a:lnTo>
                  <a:pt x="923591" y="922258"/>
                </a:lnTo>
                <a:lnTo>
                  <a:pt x="893123" y="950448"/>
                </a:lnTo>
                <a:lnTo>
                  <a:pt x="860554" y="976262"/>
                </a:lnTo>
                <a:lnTo>
                  <a:pt x="826021" y="999560"/>
                </a:lnTo>
                <a:lnTo>
                  <a:pt x="789664" y="1020203"/>
                </a:lnTo>
                <a:lnTo>
                  <a:pt x="751623" y="1038052"/>
                </a:lnTo>
                <a:lnTo>
                  <a:pt x="712037" y="1052968"/>
                </a:lnTo>
                <a:lnTo>
                  <a:pt x="671044" y="1064811"/>
                </a:lnTo>
                <a:lnTo>
                  <a:pt x="628784" y="1073443"/>
                </a:lnTo>
                <a:lnTo>
                  <a:pt x="585396" y="1078724"/>
                </a:lnTo>
                <a:lnTo>
                  <a:pt x="541019" y="1080516"/>
                </a:lnTo>
                <a:lnTo>
                  <a:pt x="496643" y="1078724"/>
                </a:lnTo>
                <a:lnTo>
                  <a:pt x="453255" y="1073443"/>
                </a:lnTo>
                <a:lnTo>
                  <a:pt x="410995" y="1064811"/>
                </a:lnTo>
                <a:lnTo>
                  <a:pt x="370002" y="1052968"/>
                </a:lnTo>
                <a:lnTo>
                  <a:pt x="330416" y="1038052"/>
                </a:lnTo>
                <a:lnTo>
                  <a:pt x="292375" y="1020203"/>
                </a:lnTo>
                <a:lnTo>
                  <a:pt x="256018" y="999560"/>
                </a:lnTo>
                <a:lnTo>
                  <a:pt x="221485" y="976262"/>
                </a:lnTo>
                <a:lnTo>
                  <a:pt x="188916" y="950448"/>
                </a:lnTo>
                <a:lnTo>
                  <a:pt x="158448" y="922258"/>
                </a:lnTo>
                <a:lnTo>
                  <a:pt x="130221" y="891830"/>
                </a:lnTo>
                <a:lnTo>
                  <a:pt x="104375" y="859304"/>
                </a:lnTo>
                <a:lnTo>
                  <a:pt x="81049" y="824819"/>
                </a:lnTo>
                <a:lnTo>
                  <a:pt x="60381" y="788514"/>
                </a:lnTo>
                <a:lnTo>
                  <a:pt x="42511" y="750528"/>
                </a:lnTo>
                <a:lnTo>
                  <a:pt x="27578" y="711000"/>
                </a:lnTo>
                <a:lnTo>
                  <a:pt x="15721" y="670070"/>
                </a:lnTo>
                <a:lnTo>
                  <a:pt x="7080" y="627877"/>
                </a:lnTo>
                <a:lnTo>
                  <a:pt x="1793" y="584560"/>
                </a:lnTo>
                <a:lnTo>
                  <a:pt x="0" y="540258"/>
                </a:lnTo>
                <a:close/>
              </a:path>
            </a:pathLst>
          </a:custGeom>
          <a:ln w="57912">
            <a:solidFill>
              <a:srgbClr val="FFFFFF"/>
            </a:solidFill>
          </a:ln>
        </p:spPr>
        <p:txBody>
          <a:bodyPr wrap="square" lIns="0" tIns="0" rIns="0" bIns="0" rtlCol="0">
            <a:spAutoFit/>
          </a:bodyPr>
          <a:lstStyle/>
          <a:p/>
        </p:txBody>
      </p:sp>
      <p:sp>
        <p:nvSpPr>
          <p:cNvPr id="5" name="object 5"/>
          <p:cNvSpPr/>
          <p:nvPr/>
        </p:nvSpPr>
        <p:spPr>
          <a:xfrm>
            <a:off x="77826" y="3059177"/>
            <a:ext cx="1078992" cy="1080516"/>
          </a:xfrm>
          <a:custGeom>
            <a:avLst/>
            <a:gdLst/>
            <a:ahLst/>
            <a:cxnLst/>
            <a:rect l="l" t="t" r="r" b="b"/>
            <a:pathLst>
              <a:path w="1078992" h="1080516">
                <a:moveTo>
                  <a:pt x="539496" y="0"/>
                </a:moveTo>
                <a:lnTo>
                  <a:pt x="495249" y="1791"/>
                </a:lnTo>
                <a:lnTo>
                  <a:pt x="451987" y="7072"/>
                </a:lnTo>
                <a:lnTo>
                  <a:pt x="409849" y="15704"/>
                </a:lnTo>
                <a:lnTo>
                  <a:pt x="368973" y="27547"/>
                </a:lnTo>
                <a:lnTo>
                  <a:pt x="329500" y="42463"/>
                </a:lnTo>
                <a:lnTo>
                  <a:pt x="291566" y="60312"/>
                </a:lnTo>
                <a:lnTo>
                  <a:pt x="255312" y="80955"/>
                </a:lnTo>
                <a:lnTo>
                  <a:pt x="220876" y="104253"/>
                </a:lnTo>
                <a:lnTo>
                  <a:pt x="188398" y="130067"/>
                </a:lnTo>
                <a:lnTo>
                  <a:pt x="158014" y="158257"/>
                </a:lnTo>
                <a:lnTo>
                  <a:pt x="129866" y="188685"/>
                </a:lnTo>
                <a:lnTo>
                  <a:pt x="104091" y="221211"/>
                </a:lnTo>
                <a:lnTo>
                  <a:pt x="80829" y="255696"/>
                </a:lnTo>
                <a:lnTo>
                  <a:pt x="60217" y="292001"/>
                </a:lnTo>
                <a:lnTo>
                  <a:pt x="42396" y="329987"/>
                </a:lnTo>
                <a:lnTo>
                  <a:pt x="27503" y="369515"/>
                </a:lnTo>
                <a:lnTo>
                  <a:pt x="15679" y="410445"/>
                </a:lnTo>
                <a:lnTo>
                  <a:pt x="7061" y="452638"/>
                </a:lnTo>
                <a:lnTo>
                  <a:pt x="1788" y="495955"/>
                </a:lnTo>
                <a:lnTo>
                  <a:pt x="0" y="540258"/>
                </a:lnTo>
                <a:lnTo>
                  <a:pt x="1788" y="584560"/>
                </a:lnTo>
                <a:lnTo>
                  <a:pt x="7061" y="627877"/>
                </a:lnTo>
                <a:lnTo>
                  <a:pt x="15679" y="670070"/>
                </a:lnTo>
                <a:lnTo>
                  <a:pt x="27503" y="711000"/>
                </a:lnTo>
                <a:lnTo>
                  <a:pt x="42396" y="750528"/>
                </a:lnTo>
                <a:lnTo>
                  <a:pt x="60217" y="788514"/>
                </a:lnTo>
                <a:lnTo>
                  <a:pt x="80829" y="824819"/>
                </a:lnTo>
                <a:lnTo>
                  <a:pt x="104091" y="859304"/>
                </a:lnTo>
                <a:lnTo>
                  <a:pt x="129866" y="891830"/>
                </a:lnTo>
                <a:lnTo>
                  <a:pt x="158014" y="922258"/>
                </a:lnTo>
                <a:lnTo>
                  <a:pt x="188398" y="950448"/>
                </a:lnTo>
                <a:lnTo>
                  <a:pt x="220876" y="976262"/>
                </a:lnTo>
                <a:lnTo>
                  <a:pt x="255312" y="999560"/>
                </a:lnTo>
                <a:lnTo>
                  <a:pt x="291566" y="1020203"/>
                </a:lnTo>
                <a:lnTo>
                  <a:pt x="329500" y="1038052"/>
                </a:lnTo>
                <a:lnTo>
                  <a:pt x="368973" y="1052968"/>
                </a:lnTo>
                <a:lnTo>
                  <a:pt x="409849" y="1064811"/>
                </a:lnTo>
                <a:lnTo>
                  <a:pt x="451987" y="1073443"/>
                </a:lnTo>
                <a:lnTo>
                  <a:pt x="495249" y="1078724"/>
                </a:lnTo>
                <a:lnTo>
                  <a:pt x="539496" y="1080516"/>
                </a:lnTo>
                <a:lnTo>
                  <a:pt x="583741" y="1078724"/>
                </a:lnTo>
                <a:lnTo>
                  <a:pt x="627001" y="1073443"/>
                </a:lnTo>
                <a:lnTo>
                  <a:pt x="669138" y="1064811"/>
                </a:lnTo>
                <a:lnTo>
                  <a:pt x="710013" y="1052968"/>
                </a:lnTo>
                <a:lnTo>
                  <a:pt x="749486" y="1038052"/>
                </a:lnTo>
                <a:lnTo>
                  <a:pt x="787419" y="1020203"/>
                </a:lnTo>
                <a:lnTo>
                  <a:pt x="823673" y="999560"/>
                </a:lnTo>
                <a:lnTo>
                  <a:pt x="858109" y="976262"/>
                </a:lnTo>
                <a:lnTo>
                  <a:pt x="890588" y="950448"/>
                </a:lnTo>
                <a:lnTo>
                  <a:pt x="920972" y="922258"/>
                </a:lnTo>
                <a:lnTo>
                  <a:pt x="949121" y="891830"/>
                </a:lnTo>
                <a:lnTo>
                  <a:pt x="974896" y="859304"/>
                </a:lnTo>
                <a:lnTo>
                  <a:pt x="998159" y="824819"/>
                </a:lnTo>
                <a:lnTo>
                  <a:pt x="1018771" y="788514"/>
                </a:lnTo>
                <a:lnTo>
                  <a:pt x="1036593" y="750528"/>
                </a:lnTo>
                <a:lnTo>
                  <a:pt x="1051486" y="711000"/>
                </a:lnTo>
                <a:lnTo>
                  <a:pt x="1063312" y="670070"/>
                </a:lnTo>
                <a:lnTo>
                  <a:pt x="1071930" y="627877"/>
                </a:lnTo>
                <a:lnTo>
                  <a:pt x="1077203" y="584560"/>
                </a:lnTo>
                <a:lnTo>
                  <a:pt x="1078992" y="540258"/>
                </a:lnTo>
                <a:lnTo>
                  <a:pt x="1077203" y="495955"/>
                </a:lnTo>
                <a:lnTo>
                  <a:pt x="1071930" y="452638"/>
                </a:lnTo>
                <a:lnTo>
                  <a:pt x="1063312" y="410445"/>
                </a:lnTo>
                <a:lnTo>
                  <a:pt x="1051486" y="369515"/>
                </a:lnTo>
                <a:lnTo>
                  <a:pt x="1036593" y="329987"/>
                </a:lnTo>
                <a:lnTo>
                  <a:pt x="1018771" y="292001"/>
                </a:lnTo>
                <a:lnTo>
                  <a:pt x="998159" y="255696"/>
                </a:lnTo>
                <a:lnTo>
                  <a:pt x="974896" y="221211"/>
                </a:lnTo>
                <a:lnTo>
                  <a:pt x="949121" y="188685"/>
                </a:lnTo>
                <a:lnTo>
                  <a:pt x="920972" y="158257"/>
                </a:lnTo>
                <a:lnTo>
                  <a:pt x="890588" y="130067"/>
                </a:lnTo>
                <a:lnTo>
                  <a:pt x="858109" y="104253"/>
                </a:lnTo>
                <a:lnTo>
                  <a:pt x="823673" y="80955"/>
                </a:lnTo>
                <a:lnTo>
                  <a:pt x="787419" y="60312"/>
                </a:lnTo>
                <a:lnTo>
                  <a:pt x="749486" y="42463"/>
                </a:lnTo>
                <a:lnTo>
                  <a:pt x="710013" y="27547"/>
                </a:lnTo>
                <a:lnTo>
                  <a:pt x="669138" y="15704"/>
                </a:lnTo>
                <a:lnTo>
                  <a:pt x="627001" y="7072"/>
                </a:lnTo>
                <a:lnTo>
                  <a:pt x="583741" y="1791"/>
                </a:lnTo>
                <a:lnTo>
                  <a:pt x="539496" y="0"/>
                </a:lnTo>
                <a:close/>
              </a:path>
            </a:pathLst>
          </a:custGeom>
          <a:solidFill>
            <a:srgbClr val="007133"/>
          </a:solidFill>
        </p:spPr>
        <p:txBody>
          <a:bodyPr wrap="square" lIns="0" tIns="0" rIns="0" bIns="0" rtlCol="0">
            <a:spAutoFit/>
          </a:bodyPr>
          <a:lstStyle/>
          <a:p/>
        </p:txBody>
      </p:sp>
      <p:sp>
        <p:nvSpPr>
          <p:cNvPr id="6" name="object 6"/>
          <p:cNvSpPr/>
          <p:nvPr/>
        </p:nvSpPr>
        <p:spPr>
          <a:xfrm>
            <a:off x="77826" y="3059177"/>
            <a:ext cx="1078992" cy="1080516"/>
          </a:xfrm>
          <a:custGeom>
            <a:avLst/>
            <a:gdLst/>
            <a:ahLst/>
            <a:cxnLst/>
            <a:rect l="l" t="t" r="r" b="b"/>
            <a:pathLst>
              <a:path w="1078992" h="1080516">
                <a:moveTo>
                  <a:pt x="0" y="540258"/>
                </a:moveTo>
                <a:lnTo>
                  <a:pt x="1788" y="495955"/>
                </a:lnTo>
                <a:lnTo>
                  <a:pt x="7061" y="452638"/>
                </a:lnTo>
                <a:lnTo>
                  <a:pt x="15679" y="410445"/>
                </a:lnTo>
                <a:lnTo>
                  <a:pt x="27503" y="369515"/>
                </a:lnTo>
                <a:lnTo>
                  <a:pt x="42396" y="329987"/>
                </a:lnTo>
                <a:lnTo>
                  <a:pt x="60217" y="292001"/>
                </a:lnTo>
                <a:lnTo>
                  <a:pt x="80829" y="255696"/>
                </a:lnTo>
                <a:lnTo>
                  <a:pt x="104091" y="221211"/>
                </a:lnTo>
                <a:lnTo>
                  <a:pt x="129866" y="188685"/>
                </a:lnTo>
                <a:lnTo>
                  <a:pt x="158014" y="158257"/>
                </a:lnTo>
                <a:lnTo>
                  <a:pt x="188398" y="130067"/>
                </a:lnTo>
                <a:lnTo>
                  <a:pt x="220876" y="104253"/>
                </a:lnTo>
                <a:lnTo>
                  <a:pt x="255312" y="80955"/>
                </a:lnTo>
                <a:lnTo>
                  <a:pt x="291566" y="60312"/>
                </a:lnTo>
                <a:lnTo>
                  <a:pt x="329500" y="42463"/>
                </a:lnTo>
                <a:lnTo>
                  <a:pt x="368973" y="27547"/>
                </a:lnTo>
                <a:lnTo>
                  <a:pt x="409849" y="15704"/>
                </a:lnTo>
                <a:lnTo>
                  <a:pt x="451987" y="7072"/>
                </a:lnTo>
                <a:lnTo>
                  <a:pt x="495249" y="1791"/>
                </a:lnTo>
                <a:lnTo>
                  <a:pt x="539496" y="0"/>
                </a:lnTo>
                <a:lnTo>
                  <a:pt x="583741" y="1791"/>
                </a:lnTo>
                <a:lnTo>
                  <a:pt x="627001" y="7072"/>
                </a:lnTo>
                <a:lnTo>
                  <a:pt x="669138" y="15704"/>
                </a:lnTo>
                <a:lnTo>
                  <a:pt x="710013" y="27547"/>
                </a:lnTo>
                <a:lnTo>
                  <a:pt x="749486" y="42463"/>
                </a:lnTo>
                <a:lnTo>
                  <a:pt x="787419" y="60312"/>
                </a:lnTo>
                <a:lnTo>
                  <a:pt x="823673" y="80955"/>
                </a:lnTo>
                <a:lnTo>
                  <a:pt x="858109" y="104253"/>
                </a:lnTo>
                <a:lnTo>
                  <a:pt x="890588" y="130067"/>
                </a:lnTo>
                <a:lnTo>
                  <a:pt x="920972" y="158257"/>
                </a:lnTo>
                <a:lnTo>
                  <a:pt x="949121" y="188685"/>
                </a:lnTo>
                <a:lnTo>
                  <a:pt x="974896" y="221211"/>
                </a:lnTo>
                <a:lnTo>
                  <a:pt x="998159" y="255696"/>
                </a:lnTo>
                <a:lnTo>
                  <a:pt x="1018771" y="292001"/>
                </a:lnTo>
                <a:lnTo>
                  <a:pt x="1036593" y="329987"/>
                </a:lnTo>
                <a:lnTo>
                  <a:pt x="1051486" y="369515"/>
                </a:lnTo>
                <a:lnTo>
                  <a:pt x="1063312" y="410445"/>
                </a:lnTo>
                <a:lnTo>
                  <a:pt x="1071930" y="452638"/>
                </a:lnTo>
                <a:lnTo>
                  <a:pt x="1077203" y="495955"/>
                </a:lnTo>
                <a:lnTo>
                  <a:pt x="1078992" y="540258"/>
                </a:lnTo>
                <a:lnTo>
                  <a:pt x="1077203" y="584560"/>
                </a:lnTo>
                <a:lnTo>
                  <a:pt x="1071930" y="627877"/>
                </a:lnTo>
                <a:lnTo>
                  <a:pt x="1063312" y="670070"/>
                </a:lnTo>
                <a:lnTo>
                  <a:pt x="1051486" y="711000"/>
                </a:lnTo>
                <a:lnTo>
                  <a:pt x="1036593" y="750528"/>
                </a:lnTo>
                <a:lnTo>
                  <a:pt x="1018771" y="788514"/>
                </a:lnTo>
                <a:lnTo>
                  <a:pt x="998159" y="824819"/>
                </a:lnTo>
                <a:lnTo>
                  <a:pt x="974896" y="859304"/>
                </a:lnTo>
                <a:lnTo>
                  <a:pt x="949121" y="891830"/>
                </a:lnTo>
                <a:lnTo>
                  <a:pt x="920972" y="922258"/>
                </a:lnTo>
                <a:lnTo>
                  <a:pt x="890588" y="950448"/>
                </a:lnTo>
                <a:lnTo>
                  <a:pt x="858109" y="976262"/>
                </a:lnTo>
                <a:lnTo>
                  <a:pt x="823673" y="999560"/>
                </a:lnTo>
                <a:lnTo>
                  <a:pt x="787419" y="1020203"/>
                </a:lnTo>
                <a:lnTo>
                  <a:pt x="749486" y="1038052"/>
                </a:lnTo>
                <a:lnTo>
                  <a:pt x="710013" y="1052968"/>
                </a:lnTo>
                <a:lnTo>
                  <a:pt x="669138" y="1064811"/>
                </a:lnTo>
                <a:lnTo>
                  <a:pt x="627001" y="1073443"/>
                </a:lnTo>
                <a:lnTo>
                  <a:pt x="583741" y="1078724"/>
                </a:lnTo>
                <a:lnTo>
                  <a:pt x="539496" y="1080516"/>
                </a:lnTo>
                <a:lnTo>
                  <a:pt x="495249" y="1078724"/>
                </a:lnTo>
                <a:lnTo>
                  <a:pt x="451987" y="1073443"/>
                </a:lnTo>
                <a:lnTo>
                  <a:pt x="409849" y="1064811"/>
                </a:lnTo>
                <a:lnTo>
                  <a:pt x="368973" y="1052968"/>
                </a:lnTo>
                <a:lnTo>
                  <a:pt x="329500" y="1038052"/>
                </a:lnTo>
                <a:lnTo>
                  <a:pt x="291566" y="1020203"/>
                </a:lnTo>
                <a:lnTo>
                  <a:pt x="255312" y="999560"/>
                </a:lnTo>
                <a:lnTo>
                  <a:pt x="220876" y="976262"/>
                </a:lnTo>
                <a:lnTo>
                  <a:pt x="188398" y="950448"/>
                </a:lnTo>
                <a:lnTo>
                  <a:pt x="158014" y="922258"/>
                </a:lnTo>
                <a:lnTo>
                  <a:pt x="129866" y="891830"/>
                </a:lnTo>
                <a:lnTo>
                  <a:pt x="104091" y="859304"/>
                </a:lnTo>
                <a:lnTo>
                  <a:pt x="80829" y="824819"/>
                </a:lnTo>
                <a:lnTo>
                  <a:pt x="60217" y="788514"/>
                </a:lnTo>
                <a:lnTo>
                  <a:pt x="42396" y="750528"/>
                </a:lnTo>
                <a:lnTo>
                  <a:pt x="27503" y="711000"/>
                </a:lnTo>
                <a:lnTo>
                  <a:pt x="15679" y="670070"/>
                </a:lnTo>
                <a:lnTo>
                  <a:pt x="7061" y="627877"/>
                </a:lnTo>
                <a:lnTo>
                  <a:pt x="1788" y="584560"/>
                </a:lnTo>
                <a:lnTo>
                  <a:pt x="0" y="540258"/>
                </a:lnTo>
                <a:close/>
              </a:path>
            </a:pathLst>
          </a:custGeom>
          <a:ln w="57912">
            <a:solidFill>
              <a:srgbClr val="FFFFFF"/>
            </a:solidFill>
          </a:ln>
        </p:spPr>
        <p:txBody>
          <a:bodyPr wrap="square" lIns="0" tIns="0" rIns="0" bIns="0" rtlCol="0">
            <a:spAutoFit/>
          </a:bodyPr>
          <a:lstStyle/>
          <a:p/>
        </p:txBody>
      </p:sp>
      <p:sp>
        <p:nvSpPr>
          <p:cNvPr id="7" name="object 7"/>
          <p:cNvSpPr/>
          <p:nvPr/>
        </p:nvSpPr>
        <p:spPr>
          <a:xfrm>
            <a:off x="2055978" y="5064762"/>
            <a:ext cx="1082039" cy="1080516"/>
          </a:xfrm>
          <a:custGeom>
            <a:avLst/>
            <a:gdLst/>
            <a:ahLst/>
            <a:cxnLst/>
            <a:rect l="l" t="t" r="r" b="b"/>
            <a:pathLst>
              <a:path w="1082039" h="1080516">
                <a:moveTo>
                  <a:pt x="541019" y="0"/>
                </a:moveTo>
                <a:lnTo>
                  <a:pt x="496643" y="1791"/>
                </a:lnTo>
                <a:lnTo>
                  <a:pt x="453255" y="7072"/>
                </a:lnTo>
                <a:lnTo>
                  <a:pt x="410995" y="15704"/>
                </a:lnTo>
                <a:lnTo>
                  <a:pt x="370002" y="27547"/>
                </a:lnTo>
                <a:lnTo>
                  <a:pt x="330416" y="42463"/>
                </a:lnTo>
                <a:lnTo>
                  <a:pt x="292375" y="60312"/>
                </a:lnTo>
                <a:lnTo>
                  <a:pt x="256018" y="80955"/>
                </a:lnTo>
                <a:lnTo>
                  <a:pt x="221485" y="104253"/>
                </a:lnTo>
                <a:lnTo>
                  <a:pt x="188916" y="130067"/>
                </a:lnTo>
                <a:lnTo>
                  <a:pt x="158448" y="158257"/>
                </a:lnTo>
                <a:lnTo>
                  <a:pt x="130221" y="188685"/>
                </a:lnTo>
                <a:lnTo>
                  <a:pt x="104375" y="221211"/>
                </a:lnTo>
                <a:lnTo>
                  <a:pt x="81049" y="255696"/>
                </a:lnTo>
                <a:lnTo>
                  <a:pt x="60381" y="292001"/>
                </a:lnTo>
                <a:lnTo>
                  <a:pt x="42511" y="329987"/>
                </a:lnTo>
                <a:lnTo>
                  <a:pt x="27578" y="369515"/>
                </a:lnTo>
                <a:lnTo>
                  <a:pt x="15721" y="410445"/>
                </a:lnTo>
                <a:lnTo>
                  <a:pt x="7080" y="452638"/>
                </a:lnTo>
                <a:lnTo>
                  <a:pt x="1793" y="495955"/>
                </a:lnTo>
                <a:lnTo>
                  <a:pt x="0" y="540258"/>
                </a:lnTo>
                <a:lnTo>
                  <a:pt x="1793" y="584567"/>
                </a:lnTo>
                <a:lnTo>
                  <a:pt x="7080" y="627890"/>
                </a:lnTo>
                <a:lnTo>
                  <a:pt x="15721" y="670087"/>
                </a:lnTo>
                <a:lnTo>
                  <a:pt x="27578" y="711020"/>
                </a:lnTo>
                <a:lnTo>
                  <a:pt x="42511" y="750549"/>
                </a:lnTo>
                <a:lnTo>
                  <a:pt x="60381" y="788536"/>
                </a:lnTo>
                <a:lnTo>
                  <a:pt x="81049" y="824841"/>
                </a:lnTo>
                <a:lnTo>
                  <a:pt x="104375" y="859326"/>
                </a:lnTo>
                <a:lnTo>
                  <a:pt x="130221" y="891851"/>
                </a:lnTo>
                <a:lnTo>
                  <a:pt x="158448" y="922277"/>
                </a:lnTo>
                <a:lnTo>
                  <a:pt x="188916" y="950465"/>
                </a:lnTo>
                <a:lnTo>
                  <a:pt x="221485" y="976276"/>
                </a:lnTo>
                <a:lnTo>
                  <a:pt x="256018" y="999572"/>
                </a:lnTo>
                <a:lnTo>
                  <a:pt x="292375" y="1020212"/>
                </a:lnTo>
                <a:lnTo>
                  <a:pt x="330416" y="1038059"/>
                </a:lnTo>
                <a:lnTo>
                  <a:pt x="370002" y="1052973"/>
                </a:lnTo>
                <a:lnTo>
                  <a:pt x="410995" y="1064814"/>
                </a:lnTo>
                <a:lnTo>
                  <a:pt x="453255" y="1073444"/>
                </a:lnTo>
                <a:lnTo>
                  <a:pt x="496643" y="1078725"/>
                </a:lnTo>
                <a:lnTo>
                  <a:pt x="541019" y="1080516"/>
                </a:lnTo>
                <a:lnTo>
                  <a:pt x="585396" y="1078725"/>
                </a:lnTo>
                <a:lnTo>
                  <a:pt x="628784" y="1073444"/>
                </a:lnTo>
                <a:lnTo>
                  <a:pt x="671044" y="1064814"/>
                </a:lnTo>
                <a:lnTo>
                  <a:pt x="712037" y="1052973"/>
                </a:lnTo>
                <a:lnTo>
                  <a:pt x="751623" y="1038059"/>
                </a:lnTo>
                <a:lnTo>
                  <a:pt x="789664" y="1020212"/>
                </a:lnTo>
                <a:lnTo>
                  <a:pt x="826021" y="999572"/>
                </a:lnTo>
                <a:lnTo>
                  <a:pt x="860554" y="976276"/>
                </a:lnTo>
                <a:lnTo>
                  <a:pt x="893123" y="950465"/>
                </a:lnTo>
                <a:lnTo>
                  <a:pt x="923591" y="922277"/>
                </a:lnTo>
                <a:lnTo>
                  <a:pt x="951818" y="891851"/>
                </a:lnTo>
                <a:lnTo>
                  <a:pt x="977664" y="859326"/>
                </a:lnTo>
                <a:lnTo>
                  <a:pt x="1000990" y="824841"/>
                </a:lnTo>
                <a:lnTo>
                  <a:pt x="1021658" y="788536"/>
                </a:lnTo>
                <a:lnTo>
                  <a:pt x="1039528" y="750549"/>
                </a:lnTo>
                <a:lnTo>
                  <a:pt x="1054461" y="711020"/>
                </a:lnTo>
                <a:lnTo>
                  <a:pt x="1066318" y="670087"/>
                </a:lnTo>
                <a:lnTo>
                  <a:pt x="1074959" y="627890"/>
                </a:lnTo>
                <a:lnTo>
                  <a:pt x="1080246" y="584567"/>
                </a:lnTo>
                <a:lnTo>
                  <a:pt x="1082039" y="540258"/>
                </a:lnTo>
                <a:lnTo>
                  <a:pt x="1080246" y="495955"/>
                </a:lnTo>
                <a:lnTo>
                  <a:pt x="1074959" y="452638"/>
                </a:lnTo>
                <a:lnTo>
                  <a:pt x="1066318" y="410445"/>
                </a:lnTo>
                <a:lnTo>
                  <a:pt x="1054461" y="369515"/>
                </a:lnTo>
                <a:lnTo>
                  <a:pt x="1039528" y="329987"/>
                </a:lnTo>
                <a:lnTo>
                  <a:pt x="1021658" y="292001"/>
                </a:lnTo>
                <a:lnTo>
                  <a:pt x="1000990" y="255696"/>
                </a:lnTo>
                <a:lnTo>
                  <a:pt x="977664" y="221211"/>
                </a:lnTo>
                <a:lnTo>
                  <a:pt x="951818" y="188685"/>
                </a:lnTo>
                <a:lnTo>
                  <a:pt x="923591" y="158257"/>
                </a:lnTo>
                <a:lnTo>
                  <a:pt x="893123" y="130067"/>
                </a:lnTo>
                <a:lnTo>
                  <a:pt x="860554" y="104253"/>
                </a:lnTo>
                <a:lnTo>
                  <a:pt x="826021" y="80955"/>
                </a:lnTo>
                <a:lnTo>
                  <a:pt x="789664" y="60312"/>
                </a:lnTo>
                <a:lnTo>
                  <a:pt x="751623" y="42463"/>
                </a:lnTo>
                <a:lnTo>
                  <a:pt x="712037" y="27547"/>
                </a:lnTo>
                <a:lnTo>
                  <a:pt x="671044" y="15704"/>
                </a:lnTo>
                <a:lnTo>
                  <a:pt x="628784" y="7072"/>
                </a:lnTo>
                <a:lnTo>
                  <a:pt x="585396" y="1791"/>
                </a:lnTo>
                <a:lnTo>
                  <a:pt x="541019" y="0"/>
                </a:lnTo>
                <a:close/>
              </a:path>
            </a:pathLst>
          </a:custGeom>
          <a:solidFill>
            <a:srgbClr val="6F2F9F"/>
          </a:solidFill>
        </p:spPr>
        <p:txBody>
          <a:bodyPr wrap="square" lIns="0" tIns="0" rIns="0" bIns="0" rtlCol="0">
            <a:spAutoFit/>
          </a:bodyPr>
          <a:lstStyle/>
          <a:p/>
        </p:txBody>
      </p:sp>
      <p:sp>
        <p:nvSpPr>
          <p:cNvPr id="8" name="object 8"/>
          <p:cNvSpPr/>
          <p:nvPr/>
        </p:nvSpPr>
        <p:spPr>
          <a:xfrm>
            <a:off x="2055978" y="5064762"/>
            <a:ext cx="1082039" cy="1080516"/>
          </a:xfrm>
          <a:custGeom>
            <a:avLst/>
            <a:gdLst/>
            <a:ahLst/>
            <a:cxnLst/>
            <a:rect l="l" t="t" r="r" b="b"/>
            <a:pathLst>
              <a:path w="1082039" h="1080516">
                <a:moveTo>
                  <a:pt x="0" y="540258"/>
                </a:moveTo>
                <a:lnTo>
                  <a:pt x="1793" y="495955"/>
                </a:lnTo>
                <a:lnTo>
                  <a:pt x="7080" y="452638"/>
                </a:lnTo>
                <a:lnTo>
                  <a:pt x="15721" y="410445"/>
                </a:lnTo>
                <a:lnTo>
                  <a:pt x="27578" y="369515"/>
                </a:lnTo>
                <a:lnTo>
                  <a:pt x="42511" y="329987"/>
                </a:lnTo>
                <a:lnTo>
                  <a:pt x="60381" y="292001"/>
                </a:lnTo>
                <a:lnTo>
                  <a:pt x="81049" y="255696"/>
                </a:lnTo>
                <a:lnTo>
                  <a:pt x="104375" y="221211"/>
                </a:lnTo>
                <a:lnTo>
                  <a:pt x="130221" y="188685"/>
                </a:lnTo>
                <a:lnTo>
                  <a:pt x="158448" y="158257"/>
                </a:lnTo>
                <a:lnTo>
                  <a:pt x="188916" y="130067"/>
                </a:lnTo>
                <a:lnTo>
                  <a:pt x="221485" y="104253"/>
                </a:lnTo>
                <a:lnTo>
                  <a:pt x="256018" y="80955"/>
                </a:lnTo>
                <a:lnTo>
                  <a:pt x="292375" y="60312"/>
                </a:lnTo>
                <a:lnTo>
                  <a:pt x="330416" y="42463"/>
                </a:lnTo>
                <a:lnTo>
                  <a:pt x="370002" y="27547"/>
                </a:lnTo>
                <a:lnTo>
                  <a:pt x="410995" y="15704"/>
                </a:lnTo>
                <a:lnTo>
                  <a:pt x="453255" y="7072"/>
                </a:lnTo>
                <a:lnTo>
                  <a:pt x="496643" y="1791"/>
                </a:lnTo>
                <a:lnTo>
                  <a:pt x="541019" y="0"/>
                </a:lnTo>
                <a:lnTo>
                  <a:pt x="585396" y="1791"/>
                </a:lnTo>
                <a:lnTo>
                  <a:pt x="628784" y="7072"/>
                </a:lnTo>
                <a:lnTo>
                  <a:pt x="671044" y="15704"/>
                </a:lnTo>
                <a:lnTo>
                  <a:pt x="712037" y="27547"/>
                </a:lnTo>
                <a:lnTo>
                  <a:pt x="751623" y="42463"/>
                </a:lnTo>
                <a:lnTo>
                  <a:pt x="789664" y="60312"/>
                </a:lnTo>
                <a:lnTo>
                  <a:pt x="826021" y="80955"/>
                </a:lnTo>
                <a:lnTo>
                  <a:pt x="860554" y="104253"/>
                </a:lnTo>
                <a:lnTo>
                  <a:pt x="893123" y="130067"/>
                </a:lnTo>
                <a:lnTo>
                  <a:pt x="923591" y="158257"/>
                </a:lnTo>
                <a:lnTo>
                  <a:pt x="951818" y="188685"/>
                </a:lnTo>
                <a:lnTo>
                  <a:pt x="977664" y="221211"/>
                </a:lnTo>
                <a:lnTo>
                  <a:pt x="1000990" y="255696"/>
                </a:lnTo>
                <a:lnTo>
                  <a:pt x="1021658" y="292001"/>
                </a:lnTo>
                <a:lnTo>
                  <a:pt x="1039528" y="329987"/>
                </a:lnTo>
                <a:lnTo>
                  <a:pt x="1054461" y="369515"/>
                </a:lnTo>
                <a:lnTo>
                  <a:pt x="1066318" y="410445"/>
                </a:lnTo>
                <a:lnTo>
                  <a:pt x="1074959" y="452638"/>
                </a:lnTo>
                <a:lnTo>
                  <a:pt x="1080246" y="495955"/>
                </a:lnTo>
                <a:lnTo>
                  <a:pt x="1082039" y="540258"/>
                </a:lnTo>
                <a:lnTo>
                  <a:pt x="1080246" y="584567"/>
                </a:lnTo>
                <a:lnTo>
                  <a:pt x="1074959" y="627890"/>
                </a:lnTo>
                <a:lnTo>
                  <a:pt x="1066318" y="670087"/>
                </a:lnTo>
                <a:lnTo>
                  <a:pt x="1054461" y="711020"/>
                </a:lnTo>
                <a:lnTo>
                  <a:pt x="1039528" y="750549"/>
                </a:lnTo>
                <a:lnTo>
                  <a:pt x="1021658" y="788536"/>
                </a:lnTo>
                <a:lnTo>
                  <a:pt x="1000990" y="824841"/>
                </a:lnTo>
                <a:lnTo>
                  <a:pt x="977664" y="859326"/>
                </a:lnTo>
                <a:lnTo>
                  <a:pt x="951818" y="891851"/>
                </a:lnTo>
                <a:lnTo>
                  <a:pt x="923591" y="922277"/>
                </a:lnTo>
                <a:lnTo>
                  <a:pt x="893123" y="950465"/>
                </a:lnTo>
                <a:lnTo>
                  <a:pt x="860554" y="976276"/>
                </a:lnTo>
                <a:lnTo>
                  <a:pt x="826021" y="999572"/>
                </a:lnTo>
                <a:lnTo>
                  <a:pt x="789664" y="1020212"/>
                </a:lnTo>
                <a:lnTo>
                  <a:pt x="751623" y="1038059"/>
                </a:lnTo>
                <a:lnTo>
                  <a:pt x="712037" y="1052973"/>
                </a:lnTo>
                <a:lnTo>
                  <a:pt x="671044" y="1064814"/>
                </a:lnTo>
                <a:lnTo>
                  <a:pt x="628784" y="1073444"/>
                </a:lnTo>
                <a:lnTo>
                  <a:pt x="585396" y="1078725"/>
                </a:lnTo>
                <a:lnTo>
                  <a:pt x="541019" y="1080516"/>
                </a:lnTo>
                <a:lnTo>
                  <a:pt x="496643" y="1078725"/>
                </a:lnTo>
                <a:lnTo>
                  <a:pt x="453255" y="1073444"/>
                </a:lnTo>
                <a:lnTo>
                  <a:pt x="410995" y="1064814"/>
                </a:lnTo>
                <a:lnTo>
                  <a:pt x="370002" y="1052973"/>
                </a:lnTo>
                <a:lnTo>
                  <a:pt x="330416" y="1038059"/>
                </a:lnTo>
                <a:lnTo>
                  <a:pt x="292375" y="1020212"/>
                </a:lnTo>
                <a:lnTo>
                  <a:pt x="256018" y="999572"/>
                </a:lnTo>
                <a:lnTo>
                  <a:pt x="221485" y="976276"/>
                </a:lnTo>
                <a:lnTo>
                  <a:pt x="188916" y="950465"/>
                </a:lnTo>
                <a:lnTo>
                  <a:pt x="158448" y="922277"/>
                </a:lnTo>
                <a:lnTo>
                  <a:pt x="130221" y="891851"/>
                </a:lnTo>
                <a:lnTo>
                  <a:pt x="104375" y="859326"/>
                </a:lnTo>
                <a:lnTo>
                  <a:pt x="81049" y="824841"/>
                </a:lnTo>
                <a:lnTo>
                  <a:pt x="60381" y="788536"/>
                </a:lnTo>
                <a:lnTo>
                  <a:pt x="42511" y="750549"/>
                </a:lnTo>
                <a:lnTo>
                  <a:pt x="27578" y="711020"/>
                </a:lnTo>
                <a:lnTo>
                  <a:pt x="15721" y="670087"/>
                </a:lnTo>
                <a:lnTo>
                  <a:pt x="7080" y="627890"/>
                </a:lnTo>
                <a:lnTo>
                  <a:pt x="1793" y="584567"/>
                </a:lnTo>
                <a:lnTo>
                  <a:pt x="0" y="540258"/>
                </a:lnTo>
                <a:close/>
              </a:path>
            </a:pathLst>
          </a:custGeom>
          <a:ln w="57912">
            <a:solidFill>
              <a:srgbClr val="FFFFFF"/>
            </a:solidFill>
          </a:ln>
        </p:spPr>
        <p:txBody>
          <a:bodyPr wrap="square" lIns="0" tIns="0" rIns="0" bIns="0" rtlCol="0">
            <a:spAutoFit/>
          </a:bodyPr>
          <a:lstStyle/>
          <a:p/>
        </p:txBody>
      </p:sp>
      <p:sp>
        <p:nvSpPr>
          <p:cNvPr id="9" name="object 9"/>
          <p:cNvSpPr/>
          <p:nvPr/>
        </p:nvSpPr>
        <p:spPr>
          <a:xfrm>
            <a:off x="4058514" y="3059177"/>
            <a:ext cx="1080515" cy="1080516"/>
          </a:xfrm>
          <a:custGeom>
            <a:avLst/>
            <a:gdLst/>
            <a:ahLst/>
            <a:cxnLst/>
            <a:rect l="l" t="t" r="r" b="b"/>
            <a:pathLst>
              <a:path w="1080515" h="1080516">
                <a:moveTo>
                  <a:pt x="540258" y="0"/>
                </a:moveTo>
                <a:lnTo>
                  <a:pt x="495955" y="1791"/>
                </a:lnTo>
                <a:lnTo>
                  <a:pt x="452638" y="7072"/>
                </a:lnTo>
                <a:lnTo>
                  <a:pt x="410445" y="15704"/>
                </a:lnTo>
                <a:lnTo>
                  <a:pt x="369515" y="27547"/>
                </a:lnTo>
                <a:lnTo>
                  <a:pt x="329987" y="42463"/>
                </a:lnTo>
                <a:lnTo>
                  <a:pt x="292001" y="60312"/>
                </a:lnTo>
                <a:lnTo>
                  <a:pt x="255696" y="80955"/>
                </a:lnTo>
                <a:lnTo>
                  <a:pt x="221211" y="104253"/>
                </a:lnTo>
                <a:lnTo>
                  <a:pt x="188685" y="130067"/>
                </a:lnTo>
                <a:lnTo>
                  <a:pt x="158257" y="158257"/>
                </a:lnTo>
                <a:lnTo>
                  <a:pt x="130067" y="188685"/>
                </a:lnTo>
                <a:lnTo>
                  <a:pt x="104253" y="221211"/>
                </a:lnTo>
                <a:lnTo>
                  <a:pt x="80955" y="255696"/>
                </a:lnTo>
                <a:lnTo>
                  <a:pt x="60312" y="292001"/>
                </a:lnTo>
                <a:lnTo>
                  <a:pt x="42463" y="329987"/>
                </a:lnTo>
                <a:lnTo>
                  <a:pt x="27547" y="369515"/>
                </a:lnTo>
                <a:lnTo>
                  <a:pt x="15704" y="410445"/>
                </a:lnTo>
                <a:lnTo>
                  <a:pt x="7072" y="452638"/>
                </a:lnTo>
                <a:lnTo>
                  <a:pt x="1791" y="495955"/>
                </a:lnTo>
                <a:lnTo>
                  <a:pt x="0" y="540258"/>
                </a:lnTo>
                <a:lnTo>
                  <a:pt x="1791" y="584560"/>
                </a:lnTo>
                <a:lnTo>
                  <a:pt x="7072" y="627877"/>
                </a:lnTo>
                <a:lnTo>
                  <a:pt x="15704" y="670070"/>
                </a:lnTo>
                <a:lnTo>
                  <a:pt x="27547" y="711000"/>
                </a:lnTo>
                <a:lnTo>
                  <a:pt x="42463" y="750528"/>
                </a:lnTo>
                <a:lnTo>
                  <a:pt x="60312" y="788514"/>
                </a:lnTo>
                <a:lnTo>
                  <a:pt x="80955" y="824819"/>
                </a:lnTo>
                <a:lnTo>
                  <a:pt x="104253" y="859304"/>
                </a:lnTo>
                <a:lnTo>
                  <a:pt x="130067" y="891830"/>
                </a:lnTo>
                <a:lnTo>
                  <a:pt x="158257" y="922258"/>
                </a:lnTo>
                <a:lnTo>
                  <a:pt x="188685" y="950448"/>
                </a:lnTo>
                <a:lnTo>
                  <a:pt x="221211" y="976262"/>
                </a:lnTo>
                <a:lnTo>
                  <a:pt x="255696" y="999560"/>
                </a:lnTo>
                <a:lnTo>
                  <a:pt x="292001" y="1020203"/>
                </a:lnTo>
                <a:lnTo>
                  <a:pt x="329987" y="1038052"/>
                </a:lnTo>
                <a:lnTo>
                  <a:pt x="369515" y="1052968"/>
                </a:lnTo>
                <a:lnTo>
                  <a:pt x="410445" y="1064811"/>
                </a:lnTo>
                <a:lnTo>
                  <a:pt x="452638" y="1073443"/>
                </a:lnTo>
                <a:lnTo>
                  <a:pt x="495955" y="1078724"/>
                </a:lnTo>
                <a:lnTo>
                  <a:pt x="540258" y="1080516"/>
                </a:lnTo>
                <a:lnTo>
                  <a:pt x="584560" y="1078724"/>
                </a:lnTo>
                <a:lnTo>
                  <a:pt x="627877" y="1073443"/>
                </a:lnTo>
                <a:lnTo>
                  <a:pt x="670070" y="1064811"/>
                </a:lnTo>
                <a:lnTo>
                  <a:pt x="711000" y="1052968"/>
                </a:lnTo>
                <a:lnTo>
                  <a:pt x="750528" y="1038052"/>
                </a:lnTo>
                <a:lnTo>
                  <a:pt x="788514" y="1020203"/>
                </a:lnTo>
                <a:lnTo>
                  <a:pt x="824819" y="999560"/>
                </a:lnTo>
                <a:lnTo>
                  <a:pt x="859304" y="976262"/>
                </a:lnTo>
                <a:lnTo>
                  <a:pt x="891830" y="950448"/>
                </a:lnTo>
                <a:lnTo>
                  <a:pt x="922258" y="922258"/>
                </a:lnTo>
                <a:lnTo>
                  <a:pt x="950448" y="891830"/>
                </a:lnTo>
                <a:lnTo>
                  <a:pt x="976262" y="859304"/>
                </a:lnTo>
                <a:lnTo>
                  <a:pt x="999560" y="824819"/>
                </a:lnTo>
                <a:lnTo>
                  <a:pt x="1020203" y="788514"/>
                </a:lnTo>
                <a:lnTo>
                  <a:pt x="1038052" y="750528"/>
                </a:lnTo>
                <a:lnTo>
                  <a:pt x="1052968" y="711000"/>
                </a:lnTo>
                <a:lnTo>
                  <a:pt x="1064811" y="670070"/>
                </a:lnTo>
                <a:lnTo>
                  <a:pt x="1073443" y="627877"/>
                </a:lnTo>
                <a:lnTo>
                  <a:pt x="1078724" y="584560"/>
                </a:lnTo>
                <a:lnTo>
                  <a:pt x="1080515" y="540258"/>
                </a:lnTo>
                <a:lnTo>
                  <a:pt x="1078724" y="495955"/>
                </a:lnTo>
                <a:lnTo>
                  <a:pt x="1073443" y="452638"/>
                </a:lnTo>
                <a:lnTo>
                  <a:pt x="1064811" y="410445"/>
                </a:lnTo>
                <a:lnTo>
                  <a:pt x="1052968" y="369515"/>
                </a:lnTo>
                <a:lnTo>
                  <a:pt x="1038052" y="329987"/>
                </a:lnTo>
                <a:lnTo>
                  <a:pt x="1020203" y="292001"/>
                </a:lnTo>
                <a:lnTo>
                  <a:pt x="999560" y="255696"/>
                </a:lnTo>
                <a:lnTo>
                  <a:pt x="976262" y="221211"/>
                </a:lnTo>
                <a:lnTo>
                  <a:pt x="950448" y="188685"/>
                </a:lnTo>
                <a:lnTo>
                  <a:pt x="922258" y="158257"/>
                </a:lnTo>
                <a:lnTo>
                  <a:pt x="891830" y="130067"/>
                </a:lnTo>
                <a:lnTo>
                  <a:pt x="859304" y="104253"/>
                </a:lnTo>
                <a:lnTo>
                  <a:pt x="824819" y="80955"/>
                </a:lnTo>
                <a:lnTo>
                  <a:pt x="788514" y="60312"/>
                </a:lnTo>
                <a:lnTo>
                  <a:pt x="750528" y="42463"/>
                </a:lnTo>
                <a:lnTo>
                  <a:pt x="711000" y="27547"/>
                </a:lnTo>
                <a:lnTo>
                  <a:pt x="670070" y="15704"/>
                </a:lnTo>
                <a:lnTo>
                  <a:pt x="627877" y="7072"/>
                </a:lnTo>
                <a:lnTo>
                  <a:pt x="584560" y="1791"/>
                </a:lnTo>
                <a:lnTo>
                  <a:pt x="540258" y="0"/>
                </a:lnTo>
                <a:close/>
              </a:path>
            </a:pathLst>
          </a:custGeom>
          <a:solidFill>
            <a:srgbClr val="0071C5"/>
          </a:solidFill>
        </p:spPr>
        <p:txBody>
          <a:bodyPr wrap="square" lIns="0" tIns="0" rIns="0" bIns="0" rtlCol="0">
            <a:spAutoFit/>
          </a:bodyPr>
          <a:lstStyle/>
          <a:p/>
        </p:txBody>
      </p:sp>
      <p:sp>
        <p:nvSpPr>
          <p:cNvPr id="10" name="object 10"/>
          <p:cNvSpPr/>
          <p:nvPr/>
        </p:nvSpPr>
        <p:spPr>
          <a:xfrm>
            <a:off x="4058514" y="3059177"/>
            <a:ext cx="1080515" cy="1080516"/>
          </a:xfrm>
          <a:custGeom>
            <a:avLst/>
            <a:gdLst/>
            <a:ahLst/>
            <a:cxnLst/>
            <a:rect l="l" t="t" r="r" b="b"/>
            <a:pathLst>
              <a:path w="1080515" h="1080516">
                <a:moveTo>
                  <a:pt x="0" y="540258"/>
                </a:moveTo>
                <a:lnTo>
                  <a:pt x="1791" y="495955"/>
                </a:lnTo>
                <a:lnTo>
                  <a:pt x="7072" y="452638"/>
                </a:lnTo>
                <a:lnTo>
                  <a:pt x="15704" y="410445"/>
                </a:lnTo>
                <a:lnTo>
                  <a:pt x="27547" y="369515"/>
                </a:lnTo>
                <a:lnTo>
                  <a:pt x="42463" y="329987"/>
                </a:lnTo>
                <a:lnTo>
                  <a:pt x="60312" y="292001"/>
                </a:lnTo>
                <a:lnTo>
                  <a:pt x="80955" y="255696"/>
                </a:lnTo>
                <a:lnTo>
                  <a:pt x="104253" y="221211"/>
                </a:lnTo>
                <a:lnTo>
                  <a:pt x="130067" y="188685"/>
                </a:lnTo>
                <a:lnTo>
                  <a:pt x="158257" y="158257"/>
                </a:lnTo>
                <a:lnTo>
                  <a:pt x="188685" y="130067"/>
                </a:lnTo>
                <a:lnTo>
                  <a:pt x="221211" y="104253"/>
                </a:lnTo>
                <a:lnTo>
                  <a:pt x="255696" y="80955"/>
                </a:lnTo>
                <a:lnTo>
                  <a:pt x="292001" y="60312"/>
                </a:lnTo>
                <a:lnTo>
                  <a:pt x="329987" y="42463"/>
                </a:lnTo>
                <a:lnTo>
                  <a:pt x="369515" y="27547"/>
                </a:lnTo>
                <a:lnTo>
                  <a:pt x="410445" y="15704"/>
                </a:lnTo>
                <a:lnTo>
                  <a:pt x="452638" y="7072"/>
                </a:lnTo>
                <a:lnTo>
                  <a:pt x="495955" y="1791"/>
                </a:lnTo>
                <a:lnTo>
                  <a:pt x="540258" y="0"/>
                </a:lnTo>
                <a:lnTo>
                  <a:pt x="584560" y="1791"/>
                </a:lnTo>
                <a:lnTo>
                  <a:pt x="627877" y="7072"/>
                </a:lnTo>
                <a:lnTo>
                  <a:pt x="670070" y="15704"/>
                </a:lnTo>
                <a:lnTo>
                  <a:pt x="711000" y="27547"/>
                </a:lnTo>
                <a:lnTo>
                  <a:pt x="750528" y="42463"/>
                </a:lnTo>
                <a:lnTo>
                  <a:pt x="788514" y="60312"/>
                </a:lnTo>
                <a:lnTo>
                  <a:pt x="824819" y="80955"/>
                </a:lnTo>
                <a:lnTo>
                  <a:pt x="859304" y="104253"/>
                </a:lnTo>
                <a:lnTo>
                  <a:pt x="891830" y="130067"/>
                </a:lnTo>
                <a:lnTo>
                  <a:pt x="922258" y="158257"/>
                </a:lnTo>
                <a:lnTo>
                  <a:pt x="950448" y="188685"/>
                </a:lnTo>
                <a:lnTo>
                  <a:pt x="976262" y="221211"/>
                </a:lnTo>
                <a:lnTo>
                  <a:pt x="999560" y="255696"/>
                </a:lnTo>
                <a:lnTo>
                  <a:pt x="1020203" y="292001"/>
                </a:lnTo>
                <a:lnTo>
                  <a:pt x="1038052" y="329987"/>
                </a:lnTo>
                <a:lnTo>
                  <a:pt x="1052968" y="369515"/>
                </a:lnTo>
                <a:lnTo>
                  <a:pt x="1064811" y="410445"/>
                </a:lnTo>
                <a:lnTo>
                  <a:pt x="1073443" y="452638"/>
                </a:lnTo>
                <a:lnTo>
                  <a:pt x="1078724" y="495955"/>
                </a:lnTo>
                <a:lnTo>
                  <a:pt x="1080515" y="540258"/>
                </a:lnTo>
                <a:lnTo>
                  <a:pt x="1078724" y="584560"/>
                </a:lnTo>
                <a:lnTo>
                  <a:pt x="1073443" y="627877"/>
                </a:lnTo>
                <a:lnTo>
                  <a:pt x="1064811" y="670070"/>
                </a:lnTo>
                <a:lnTo>
                  <a:pt x="1052968" y="711000"/>
                </a:lnTo>
                <a:lnTo>
                  <a:pt x="1038052" y="750528"/>
                </a:lnTo>
                <a:lnTo>
                  <a:pt x="1020203" y="788514"/>
                </a:lnTo>
                <a:lnTo>
                  <a:pt x="999560" y="824819"/>
                </a:lnTo>
                <a:lnTo>
                  <a:pt x="976262" y="859304"/>
                </a:lnTo>
                <a:lnTo>
                  <a:pt x="950448" y="891830"/>
                </a:lnTo>
                <a:lnTo>
                  <a:pt x="922258" y="922258"/>
                </a:lnTo>
                <a:lnTo>
                  <a:pt x="891830" y="950448"/>
                </a:lnTo>
                <a:lnTo>
                  <a:pt x="859304" y="976262"/>
                </a:lnTo>
                <a:lnTo>
                  <a:pt x="824819" y="999560"/>
                </a:lnTo>
                <a:lnTo>
                  <a:pt x="788514" y="1020203"/>
                </a:lnTo>
                <a:lnTo>
                  <a:pt x="750528" y="1038052"/>
                </a:lnTo>
                <a:lnTo>
                  <a:pt x="711000" y="1052968"/>
                </a:lnTo>
                <a:lnTo>
                  <a:pt x="670070" y="1064811"/>
                </a:lnTo>
                <a:lnTo>
                  <a:pt x="627877" y="1073443"/>
                </a:lnTo>
                <a:lnTo>
                  <a:pt x="584560" y="1078724"/>
                </a:lnTo>
                <a:lnTo>
                  <a:pt x="540258" y="1080516"/>
                </a:lnTo>
                <a:lnTo>
                  <a:pt x="495955" y="1078724"/>
                </a:lnTo>
                <a:lnTo>
                  <a:pt x="452638" y="1073443"/>
                </a:lnTo>
                <a:lnTo>
                  <a:pt x="410445" y="1064811"/>
                </a:lnTo>
                <a:lnTo>
                  <a:pt x="369515" y="1052968"/>
                </a:lnTo>
                <a:lnTo>
                  <a:pt x="329987" y="1038052"/>
                </a:lnTo>
                <a:lnTo>
                  <a:pt x="292001" y="1020203"/>
                </a:lnTo>
                <a:lnTo>
                  <a:pt x="255696" y="999560"/>
                </a:lnTo>
                <a:lnTo>
                  <a:pt x="221211" y="976262"/>
                </a:lnTo>
                <a:lnTo>
                  <a:pt x="188685" y="950448"/>
                </a:lnTo>
                <a:lnTo>
                  <a:pt x="158257" y="922258"/>
                </a:lnTo>
                <a:lnTo>
                  <a:pt x="130067" y="891830"/>
                </a:lnTo>
                <a:lnTo>
                  <a:pt x="104253" y="859304"/>
                </a:lnTo>
                <a:lnTo>
                  <a:pt x="80955" y="824819"/>
                </a:lnTo>
                <a:lnTo>
                  <a:pt x="60312" y="788514"/>
                </a:lnTo>
                <a:lnTo>
                  <a:pt x="42463" y="750528"/>
                </a:lnTo>
                <a:lnTo>
                  <a:pt x="27547" y="711000"/>
                </a:lnTo>
                <a:lnTo>
                  <a:pt x="15704" y="670070"/>
                </a:lnTo>
                <a:lnTo>
                  <a:pt x="7072" y="627877"/>
                </a:lnTo>
                <a:lnTo>
                  <a:pt x="1791" y="584560"/>
                </a:lnTo>
                <a:lnTo>
                  <a:pt x="0" y="540258"/>
                </a:lnTo>
                <a:close/>
              </a:path>
            </a:pathLst>
          </a:custGeom>
          <a:ln w="57912">
            <a:solidFill>
              <a:srgbClr val="FFFFFF"/>
            </a:solidFill>
          </a:ln>
        </p:spPr>
        <p:txBody>
          <a:bodyPr wrap="square" lIns="0" tIns="0" rIns="0" bIns="0" rtlCol="0">
            <a:spAutoFit/>
          </a:bodyPr>
          <a:lstStyle/>
          <a:p/>
        </p:txBody>
      </p:sp>
      <p:sp>
        <p:nvSpPr>
          <p:cNvPr id="11" name="object 11"/>
          <p:cNvSpPr txBox="1"/>
          <p:nvPr/>
        </p:nvSpPr>
        <p:spPr>
          <a:xfrm>
            <a:off x="2241143" y="1435229"/>
            <a:ext cx="7112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新工艺</a:t>
            </a:r>
            <a:endParaRPr sz="1800">
              <a:latin typeface="微软雅黑" panose="020B0503020204020204" charset="-122"/>
              <a:cs typeface="微软雅黑" panose="020B0503020204020204" charset="-122"/>
            </a:endParaRPr>
          </a:p>
        </p:txBody>
      </p:sp>
      <p:sp>
        <p:nvSpPr>
          <p:cNvPr id="12" name="object 12"/>
          <p:cNvSpPr txBox="1"/>
          <p:nvPr/>
        </p:nvSpPr>
        <p:spPr>
          <a:xfrm>
            <a:off x="261112" y="3451735"/>
            <a:ext cx="7112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新技术</a:t>
            </a:r>
            <a:endParaRPr sz="1800">
              <a:latin typeface="微软雅黑" panose="020B0503020204020204" charset="-122"/>
              <a:cs typeface="微软雅黑" panose="020B0503020204020204" charset="-122"/>
            </a:endParaRPr>
          </a:p>
        </p:txBody>
      </p:sp>
      <p:sp>
        <p:nvSpPr>
          <p:cNvPr id="13" name="object 13"/>
          <p:cNvSpPr txBox="1"/>
          <p:nvPr/>
        </p:nvSpPr>
        <p:spPr>
          <a:xfrm>
            <a:off x="2241143" y="5457064"/>
            <a:ext cx="7112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新材料</a:t>
            </a:r>
            <a:endParaRPr sz="1800">
              <a:latin typeface="微软雅黑" panose="020B0503020204020204" charset="-122"/>
              <a:cs typeface="微软雅黑" panose="020B0503020204020204" charset="-122"/>
            </a:endParaRPr>
          </a:p>
        </p:txBody>
      </p:sp>
      <p:sp>
        <p:nvSpPr>
          <p:cNvPr id="14" name="object 14"/>
          <p:cNvSpPr txBox="1"/>
          <p:nvPr/>
        </p:nvSpPr>
        <p:spPr>
          <a:xfrm>
            <a:off x="4243298" y="3451735"/>
            <a:ext cx="7112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新设备</a:t>
            </a:r>
            <a:endParaRPr sz="1800">
              <a:latin typeface="微软雅黑" panose="020B0503020204020204" charset="-122"/>
              <a:cs typeface="微软雅黑" panose="020B0503020204020204" charset="-122"/>
            </a:endParaRPr>
          </a:p>
        </p:txBody>
      </p:sp>
      <p:sp>
        <p:nvSpPr>
          <p:cNvPr id="15" name="object 15"/>
          <p:cNvSpPr txBox="1"/>
          <p:nvPr/>
        </p:nvSpPr>
        <p:spPr>
          <a:xfrm>
            <a:off x="1144371" y="2994662"/>
            <a:ext cx="286321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必须了解、掌握其安全技术特性</a:t>
            </a:r>
            <a:endParaRPr sz="1600">
              <a:latin typeface="微软雅黑" panose="020B0503020204020204" charset="-122"/>
              <a:cs typeface="微软雅黑" panose="020B0503020204020204" charset="-122"/>
            </a:endParaRPr>
          </a:p>
        </p:txBody>
      </p:sp>
      <p:sp>
        <p:nvSpPr>
          <p:cNvPr id="16" name="object 16"/>
          <p:cNvSpPr txBox="1"/>
          <p:nvPr/>
        </p:nvSpPr>
        <p:spPr>
          <a:xfrm>
            <a:off x="1449171" y="3482342"/>
            <a:ext cx="225552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采取有效的安全防护措施</a:t>
            </a:r>
            <a:endParaRPr sz="1600">
              <a:latin typeface="微软雅黑" panose="020B0503020204020204" charset="-122"/>
              <a:cs typeface="微软雅黑" panose="020B0503020204020204" charset="-122"/>
            </a:endParaRPr>
          </a:p>
        </p:txBody>
      </p:sp>
      <p:sp>
        <p:nvSpPr>
          <p:cNvPr id="17" name="object 17"/>
          <p:cNvSpPr txBox="1"/>
          <p:nvPr/>
        </p:nvSpPr>
        <p:spPr>
          <a:xfrm>
            <a:off x="1449171" y="3970276"/>
            <a:ext cx="225552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对从业人员进行专门培训</a:t>
            </a:r>
            <a:endParaRPr sz="1600">
              <a:latin typeface="微软雅黑" panose="020B0503020204020204" charset="-122"/>
              <a:cs typeface="微软雅黑" panose="020B0503020204020204" charset="-122"/>
            </a:endParaRPr>
          </a:p>
        </p:txBody>
      </p:sp>
      <p:sp>
        <p:nvSpPr>
          <p:cNvPr id="18" name="object 18"/>
          <p:cNvSpPr/>
          <p:nvPr/>
        </p:nvSpPr>
        <p:spPr>
          <a:xfrm>
            <a:off x="6043421" y="3836397"/>
            <a:ext cx="3384804" cy="2977896"/>
          </a:xfrm>
          <a:prstGeom prst="rect">
            <a:avLst/>
          </a:prstGeom>
          <a:blipFill>
            <a:blip r:embed="rId1" cstate="print"/>
            <a:stretch>
              <a:fillRect/>
            </a:stretch>
          </a:blipFill>
        </p:spPr>
        <p:txBody>
          <a:bodyPr wrap="square" lIns="0" tIns="0" rIns="0" bIns="0" rtlCol="0">
            <a:spAutoFit/>
          </a:bodyPr>
          <a:lstStyle/>
          <a:p/>
        </p:txBody>
      </p:sp>
      <p:sp>
        <p:nvSpPr>
          <p:cNvPr id="19" name="object 19"/>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20" name="object 20"/>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26</a:t>
            </a:r>
            <a:endParaRPr sz="2800">
              <a:latin typeface="Calibri" panose="020F0502020204030204"/>
              <a:cs typeface="Calibri" panose="020F0502020204030204"/>
            </a:endParaRPr>
          </a:p>
        </p:txBody>
      </p:sp>
      <p:sp>
        <p:nvSpPr>
          <p:cNvPr id="22" name="矩形 21"/>
          <p:cNvSpPr/>
          <p:nvPr/>
        </p:nvSpPr>
        <p:spPr>
          <a:xfrm>
            <a:off x="4075215" y="568087"/>
            <a:ext cx="4953000"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第二十六条</a:t>
            </a:r>
            <a:r>
              <a:rPr lang="en-US" altLang="zh-CN" sz="2400" dirty="0">
                <a:solidFill>
                  <a:srgbClr val="FF0000"/>
                </a:solidFill>
              </a:rPr>
              <a:t> </a:t>
            </a:r>
            <a:r>
              <a:rPr lang="zh-CN" altLang="zh-CN" sz="2400" dirty="0">
                <a:solidFill>
                  <a:srgbClr val="FF0000"/>
                </a:solidFill>
              </a:rPr>
              <a:t>生产经营单位采用新工艺、新技术、新材料或者使用新设备，必须了解、掌握其安全技术特性，采取有效的安全防护措施，并对从业人员进行专门的安全生产教育和培训。</a:t>
            </a:r>
            <a:endParaRPr lang="zh-CN" altLang="zh-CN" sz="24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7382" y="2924944"/>
            <a:ext cx="6984492" cy="3671315"/>
          </a:xfrm>
          <a:custGeom>
            <a:avLst/>
            <a:gdLst/>
            <a:ahLst/>
            <a:cxnLst/>
            <a:rect l="l" t="t" r="r" b="b"/>
            <a:pathLst>
              <a:path w="6984492" h="3671315">
                <a:moveTo>
                  <a:pt x="0" y="3671315"/>
                </a:moveTo>
                <a:lnTo>
                  <a:pt x="6984492" y="3671315"/>
                </a:lnTo>
                <a:lnTo>
                  <a:pt x="6984492" y="0"/>
                </a:lnTo>
                <a:lnTo>
                  <a:pt x="0" y="0"/>
                </a:lnTo>
                <a:lnTo>
                  <a:pt x="0" y="3671315"/>
                </a:lnTo>
                <a:close/>
              </a:path>
            </a:pathLst>
          </a:custGeom>
          <a:solidFill>
            <a:srgbClr val="007133"/>
          </a:solidFill>
        </p:spPr>
        <p:txBody>
          <a:bodyPr wrap="square" lIns="0" tIns="0" rIns="0" bIns="0" rtlCol="0">
            <a:spAutoFit/>
          </a:bodyPr>
          <a:lstStyle/>
          <a:p/>
        </p:txBody>
      </p:sp>
      <p:sp>
        <p:nvSpPr>
          <p:cNvPr id="4" name="object 4"/>
          <p:cNvSpPr/>
          <p:nvPr/>
        </p:nvSpPr>
        <p:spPr>
          <a:xfrm>
            <a:off x="1048511" y="5310507"/>
            <a:ext cx="6439662" cy="0"/>
          </a:xfrm>
          <a:custGeom>
            <a:avLst/>
            <a:gdLst/>
            <a:ahLst/>
            <a:cxnLst/>
            <a:rect l="l" t="t" r="r" b="b"/>
            <a:pathLst>
              <a:path w="6439661">
                <a:moveTo>
                  <a:pt x="0" y="0"/>
                </a:moveTo>
                <a:lnTo>
                  <a:pt x="6439662" y="0"/>
                </a:lnTo>
              </a:path>
            </a:pathLst>
          </a:custGeom>
          <a:ln w="6096">
            <a:solidFill>
              <a:srgbClr val="FFFFFF"/>
            </a:solidFill>
          </a:ln>
        </p:spPr>
        <p:txBody>
          <a:bodyPr wrap="square" lIns="0" tIns="0" rIns="0" bIns="0" rtlCol="0">
            <a:spAutoFit/>
          </a:bodyPr>
          <a:lstStyle/>
          <a:p/>
        </p:txBody>
      </p:sp>
      <p:sp>
        <p:nvSpPr>
          <p:cNvPr id="5" name="object 5"/>
          <p:cNvSpPr txBox="1"/>
          <p:nvPr/>
        </p:nvSpPr>
        <p:spPr>
          <a:xfrm>
            <a:off x="927303" y="5515103"/>
            <a:ext cx="6724650" cy="74422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必须按照国家有关规定经专门的安</a:t>
            </a:r>
            <a:r>
              <a:rPr sz="1600" b="1" spc="-10" dirty="0">
                <a:solidFill>
                  <a:srgbClr val="FFFFFF"/>
                </a:solidFill>
                <a:latin typeface="微软雅黑" panose="020B0503020204020204" charset="-122"/>
                <a:cs typeface="微软雅黑" panose="020B0503020204020204" charset="-122"/>
              </a:rPr>
              <a:t>全</a:t>
            </a:r>
            <a:r>
              <a:rPr sz="1600" b="1" spc="-20" dirty="0">
                <a:solidFill>
                  <a:srgbClr val="FFFFFF"/>
                </a:solidFill>
                <a:latin typeface="微软雅黑" panose="020B0503020204020204" charset="-122"/>
                <a:cs typeface="微软雅黑" panose="020B0503020204020204" charset="-122"/>
              </a:rPr>
              <a:t>作业</a:t>
            </a:r>
            <a:r>
              <a:rPr sz="1600" b="1" spc="-10" dirty="0">
                <a:solidFill>
                  <a:srgbClr val="FFFFFF"/>
                </a:solidFill>
                <a:latin typeface="微软雅黑" panose="020B0503020204020204" charset="-122"/>
                <a:cs typeface="微软雅黑" panose="020B0503020204020204" charset="-122"/>
              </a:rPr>
              <a:t>培</a:t>
            </a:r>
            <a:r>
              <a:rPr sz="1600" b="1" spc="-20" dirty="0">
                <a:solidFill>
                  <a:srgbClr val="FFFFFF"/>
                </a:solidFill>
                <a:latin typeface="微软雅黑" panose="020B0503020204020204" charset="-122"/>
                <a:cs typeface="微软雅黑" panose="020B0503020204020204" charset="-122"/>
              </a:rPr>
              <a:t>训，</a:t>
            </a:r>
            <a:r>
              <a:rPr sz="1600" b="1" spc="-10" dirty="0">
                <a:solidFill>
                  <a:srgbClr val="FFFFFF"/>
                </a:solidFill>
                <a:latin typeface="微软雅黑" panose="020B0503020204020204" charset="-122"/>
                <a:cs typeface="微软雅黑" panose="020B0503020204020204" charset="-122"/>
              </a:rPr>
              <a:t>取</a:t>
            </a:r>
            <a:r>
              <a:rPr sz="1600" b="1" spc="-20" dirty="0">
                <a:solidFill>
                  <a:srgbClr val="FFFFFF"/>
                </a:solidFill>
                <a:latin typeface="微软雅黑" panose="020B0503020204020204" charset="-122"/>
                <a:cs typeface="微软雅黑" panose="020B0503020204020204" charset="-122"/>
              </a:rPr>
              <a:t>得相</a:t>
            </a:r>
            <a:r>
              <a:rPr sz="1600" b="1" spc="-5" dirty="0">
                <a:solidFill>
                  <a:srgbClr val="FFFFFF"/>
                </a:solidFill>
                <a:latin typeface="微软雅黑" panose="020B0503020204020204" charset="-122"/>
                <a:cs typeface="微软雅黑" panose="020B0503020204020204" charset="-122"/>
              </a:rPr>
              <a:t>应</a:t>
            </a:r>
            <a:r>
              <a:rPr sz="1600" b="1" spc="-20" dirty="0">
                <a:solidFill>
                  <a:srgbClr val="FFFFFF"/>
                </a:solidFill>
                <a:latin typeface="微软雅黑" panose="020B0503020204020204" charset="-122"/>
                <a:cs typeface="微软雅黑" panose="020B0503020204020204" charset="-122"/>
              </a:rPr>
              <a:t>资格</a:t>
            </a:r>
            <a:r>
              <a:rPr sz="1600" b="1" spc="-10" dirty="0">
                <a:solidFill>
                  <a:srgbClr val="FFFFFF"/>
                </a:solidFill>
                <a:latin typeface="微软雅黑" panose="020B0503020204020204" charset="-122"/>
                <a:cs typeface="微软雅黑" panose="020B0503020204020204" charset="-122"/>
              </a:rPr>
              <a:t>方</a:t>
            </a:r>
            <a:r>
              <a:rPr sz="1600" b="1" spc="-20" dirty="0">
                <a:solidFill>
                  <a:srgbClr val="FFFFFF"/>
                </a:solidFill>
                <a:latin typeface="微软雅黑" panose="020B0503020204020204" charset="-122"/>
                <a:cs typeface="微软雅黑" panose="020B0503020204020204" charset="-122"/>
              </a:rPr>
              <a:t>可上</a:t>
            </a:r>
            <a:r>
              <a:rPr sz="1600" b="1" spc="-10" dirty="0">
                <a:solidFill>
                  <a:srgbClr val="FFFFFF"/>
                </a:solidFill>
                <a:latin typeface="微软雅黑" panose="020B0503020204020204" charset="-122"/>
                <a:cs typeface="微软雅黑" panose="020B0503020204020204" charset="-122"/>
              </a:rPr>
              <a:t>岗</a:t>
            </a:r>
            <a:r>
              <a:rPr sz="1600" b="1" spc="-20" dirty="0">
                <a:solidFill>
                  <a:srgbClr val="FFFFFF"/>
                </a:solidFill>
                <a:latin typeface="微软雅黑" panose="020B0503020204020204" charset="-122"/>
                <a:cs typeface="微软雅黑" panose="020B0503020204020204" charset="-122"/>
              </a:rPr>
              <a:t>作业</a:t>
            </a:r>
            <a:endParaRPr sz="1600" dirty="0">
              <a:latin typeface="微软雅黑" panose="020B0503020204020204" charset="-122"/>
              <a:cs typeface="微软雅黑" panose="020B0503020204020204" charset="-122"/>
            </a:endParaRPr>
          </a:p>
          <a:p>
            <a:pPr>
              <a:lnSpc>
                <a:spcPts val="1900"/>
              </a:lnSpc>
              <a:spcBef>
                <a:spcPts val="20"/>
              </a:spcBef>
            </a:pPr>
            <a:endParaRPr sz="1900" dirty="0"/>
          </a:p>
          <a:p>
            <a:pPr marL="12700">
              <a:lnSpc>
                <a:spcPct val="100000"/>
              </a:lnSpc>
            </a:pPr>
            <a:r>
              <a:rPr sz="1600" b="1" spc="-20" dirty="0">
                <a:solidFill>
                  <a:srgbClr val="FFFFFF"/>
                </a:solidFill>
                <a:latin typeface="微软雅黑" panose="020B0503020204020204" charset="-122"/>
                <a:cs typeface="微软雅黑" panose="020B0503020204020204" charset="-122"/>
              </a:rPr>
              <a:t>特种作</a:t>
            </a:r>
            <a:r>
              <a:rPr sz="1600" b="1" spc="-25" dirty="0">
                <a:solidFill>
                  <a:srgbClr val="FFFFFF"/>
                </a:solidFill>
                <a:latin typeface="微软雅黑" panose="020B0503020204020204" charset="-122"/>
                <a:cs typeface="微软雅黑" panose="020B0503020204020204" charset="-122"/>
              </a:rPr>
              <a:t>业</a:t>
            </a:r>
            <a:r>
              <a:rPr sz="1600" b="1" spc="-20" dirty="0">
                <a:solidFill>
                  <a:srgbClr val="FFFFFF"/>
                </a:solidFill>
                <a:latin typeface="微软雅黑" panose="020B0503020204020204" charset="-122"/>
                <a:cs typeface="微软雅黑" panose="020B0503020204020204" charset="-122"/>
              </a:rPr>
              <a:t>人员范围由国务院安全生</a:t>
            </a:r>
            <a:r>
              <a:rPr sz="1600" b="1" spc="-10" dirty="0">
                <a:solidFill>
                  <a:srgbClr val="FFFFFF"/>
                </a:solidFill>
                <a:latin typeface="微软雅黑" panose="020B0503020204020204" charset="-122"/>
                <a:cs typeface="微软雅黑" panose="020B0503020204020204" charset="-122"/>
              </a:rPr>
              <a:t>产</a:t>
            </a:r>
            <a:r>
              <a:rPr sz="1600" b="1" spc="-20" dirty="0">
                <a:solidFill>
                  <a:srgbClr val="FFFFFF"/>
                </a:solidFill>
                <a:latin typeface="微软雅黑" panose="020B0503020204020204" charset="-122"/>
                <a:cs typeface="微软雅黑" panose="020B0503020204020204" charset="-122"/>
              </a:rPr>
              <a:t>监督</a:t>
            </a:r>
            <a:r>
              <a:rPr sz="1600" b="1" spc="-10" dirty="0">
                <a:solidFill>
                  <a:srgbClr val="FFFFFF"/>
                </a:solidFill>
                <a:latin typeface="微软雅黑" panose="020B0503020204020204" charset="-122"/>
                <a:cs typeface="微软雅黑" panose="020B0503020204020204" charset="-122"/>
              </a:rPr>
              <a:t>管</a:t>
            </a:r>
            <a:r>
              <a:rPr sz="1600" b="1" spc="-20" dirty="0">
                <a:solidFill>
                  <a:srgbClr val="FFFFFF"/>
                </a:solidFill>
                <a:latin typeface="微软雅黑" panose="020B0503020204020204" charset="-122"/>
                <a:cs typeface="微软雅黑" panose="020B0503020204020204" charset="-122"/>
              </a:rPr>
              <a:t>理部</a:t>
            </a:r>
            <a:r>
              <a:rPr sz="1600" b="1" spc="-10" dirty="0">
                <a:solidFill>
                  <a:srgbClr val="FFFFFF"/>
                </a:solidFill>
                <a:latin typeface="微软雅黑" panose="020B0503020204020204" charset="-122"/>
                <a:cs typeface="微软雅黑" panose="020B0503020204020204" charset="-122"/>
              </a:rPr>
              <a:t>门</a:t>
            </a:r>
            <a:r>
              <a:rPr sz="1600" b="1" spc="-20" dirty="0">
                <a:solidFill>
                  <a:srgbClr val="FFFFFF"/>
                </a:solidFill>
                <a:latin typeface="微软雅黑" panose="020B0503020204020204" charset="-122"/>
                <a:cs typeface="微软雅黑" panose="020B0503020204020204" charset="-122"/>
              </a:rPr>
              <a:t>会同</a:t>
            </a:r>
            <a:r>
              <a:rPr sz="1600" b="1" spc="-10" dirty="0">
                <a:solidFill>
                  <a:srgbClr val="FFFFFF"/>
                </a:solidFill>
                <a:latin typeface="微软雅黑" panose="020B0503020204020204" charset="-122"/>
                <a:cs typeface="微软雅黑" panose="020B0503020204020204" charset="-122"/>
              </a:rPr>
              <a:t>国</a:t>
            </a:r>
            <a:r>
              <a:rPr sz="1600" b="1" spc="-20" dirty="0">
                <a:solidFill>
                  <a:srgbClr val="FFFFFF"/>
                </a:solidFill>
                <a:latin typeface="微软雅黑" panose="020B0503020204020204" charset="-122"/>
                <a:cs typeface="微软雅黑" panose="020B0503020204020204" charset="-122"/>
              </a:rPr>
              <a:t>务院</a:t>
            </a:r>
            <a:r>
              <a:rPr sz="1600" b="1" spc="-10" dirty="0">
                <a:solidFill>
                  <a:srgbClr val="FFFFFF"/>
                </a:solidFill>
                <a:latin typeface="微软雅黑" panose="020B0503020204020204" charset="-122"/>
                <a:cs typeface="微软雅黑" panose="020B0503020204020204" charset="-122"/>
              </a:rPr>
              <a:t>有</a:t>
            </a:r>
            <a:r>
              <a:rPr sz="1600" b="1" spc="-20" dirty="0">
                <a:solidFill>
                  <a:srgbClr val="FFFFFF"/>
                </a:solidFill>
                <a:latin typeface="微软雅黑" panose="020B0503020204020204" charset="-122"/>
                <a:cs typeface="微软雅黑" panose="020B0503020204020204" charset="-122"/>
              </a:rPr>
              <a:t>关部</a:t>
            </a:r>
            <a:r>
              <a:rPr sz="1600" b="1" spc="-10" dirty="0">
                <a:solidFill>
                  <a:srgbClr val="FFFFFF"/>
                </a:solidFill>
                <a:latin typeface="微软雅黑" panose="020B0503020204020204" charset="-122"/>
                <a:cs typeface="微软雅黑" panose="020B0503020204020204" charset="-122"/>
              </a:rPr>
              <a:t>门</a:t>
            </a:r>
            <a:r>
              <a:rPr sz="1600" b="1" spc="-20" dirty="0">
                <a:solidFill>
                  <a:srgbClr val="FFFFFF"/>
                </a:solidFill>
                <a:latin typeface="微软雅黑" panose="020B0503020204020204" charset="-122"/>
                <a:cs typeface="微软雅黑" panose="020B0503020204020204" charset="-122"/>
              </a:rPr>
              <a:t>确定</a:t>
            </a:r>
            <a:endParaRPr sz="1600" dirty="0">
              <a:latin typeface="微软雅黑" panose="020B0503020204020204" charset="-122"/>
              <a:cs typeface="微软雅黑" panose="020B0503020204020204" charset="-122"/>
            </a:endParaRPr>
          </a:p>
        </p:txBody>
      </p:sp>
      <p:sp>
        <p:nvSpPr>
          <p:cNvPr id="6" name="object 6"/>
          <p:cNvSpPr txBox="1"/>
          <p:nvPr/>
        </p:nvSpPr>
        <p:spPr>
          <a:xfrm>
            <a:off x="383844" y="2105534"/>
            <a:ext cx="3992245" cy="378460"/>
          </a:xfrm>
          <a:prstGeom prst="rect">
            <a:avLst/>
          </a:prstGeom>
        </p:spPr>
        <p:txBody>
          <a:bodyPr vert="horz" wrap="square" lIns="0" tIns="0" rIns="0" bIns="0" rtlCol="0">
            <a:spAutoFit/>
          </a:bodyPr>
          <a:lstStyle/>
          <a:p>
            <a:pPr marL="12700">
              <a:lnSpc>
                <a:spcPct val="100000"/>
              </a:lnSpc>
            </a:pPr>
            <a:r>
              <a:rPr sz="2400" b="1" dirty="0">
                <a:solidFill>
                  <a:srgbClr val="585858"/>
                </a:solidFill>
                <a:latin typeface="微软雅黑" panose="020B0503020204020204" charset="-122"/>
                <a:cs typeface="微软雅黑" panose="020B0503020204020204" charset="-122"/>
              </a:rPr>
              <a:t>生产经营单位的特种作业人员</a:t>
            </a:r>
            <a:endParaRPr sz="2400">
              <a:latin typeface="微软雅黑" panose="020B0503020204020204" charset="-122"/>
              <a:cs typeface="微软雅黑" panose="020B0503020204020204" charset="-122"/>
            </a:endParaRPr>
          </a:p>
        </p:txBody>
      </p:sp>
      <p:sp>
        <p:nvSpPr>
          <p:cNvPr id="7" name="object 7"/>
          <p:cNvSpPr/>
          <p:nvPr/>
        </p:nvSpPr>
        <p:spPr>
          <a:xfrm>
            <a:off x="201168" y="2050671"/>
            <a:ext cx="0" cy="504063"/>
          </a:xfrm>
          <a:custGeom>
            <a:avLst/>
            <a:gdLst/>
            <a:ahLst/>
            <a:cxnLst/>
            <a:rect l="l" t="t" r="r" b="b"/>
            <a:pathLst>
              <a:path h="504063">
                <a:moveTo>
                  <a:pt x="0" y="0"/>
                </a:moveTo>
                <a:lnTo>
                  <a:pt x="0" y="504063"/>
                </a:lnTo>
              </a:path>
            </a:pathLst>
          </a:custGeom>
          <a:ln w="76200">
            <a:solidFill>
              <a:srgbClr val="E70009"/>
            </a:solidFill>
          </a:ln>
        </p:spPr>
        <p:txBody>
          <a:bodyPr wrap="square" lIns="0" tIns="0" rIns="0" bIns="0" rtlCol="0">
            <a:spAutoFit/>
          </a:bodyPr>
          <a:lstStyle/>
          <a:p/>
        </p:txBody>
      </p:sp>
      <p:sp>
        <p:nvSpPr>
          <p:cNvPr id="8" name="object 8"/>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9" name="object 9"/>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27</a:t>
            </a:r>
            <a:endParaRPr sz="2800">
              <a:latin typeface="Calibri" panose="020F0502020204030204"/>
              <a:cs typeface="Calibri" panose="020F0502020204030204"/>
            </a:endParaRPr>
          </a:p>
        </p:txBody>
      </p:sp>
      <p:sp>
        <p:nvSpPr>
          <p:cNvPr id="10" name="矩形 9"/>
          <p:cNvSpPr/>
          <p:nvPr/>
        </p:nvSpPr>
        <p:spPr>
          <a:xfrm>
            <a:off x="762000" y="119562"/>
            <a:ext cx="7391400"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第二十七条</a:t>
            </a:r>
            <a:r>
              <a:rPr lang="en-US" altLang="zh-CN" sz="2400" dirty="0">
                <a:solidFill>
                  <a:srgbClr val="FF0000"/>
                </a:solidFill>
              </a:rPr>
              <a:t> </a:t>
            </a:r>
            <a:r>
              <a:rPr lang="zh-CN" altLang="zh-CN" sz="2400" dirty="0">
                <a:solidFill>
                  <a:srgbClr val="FF0000"/>
                </a:solidFill>
              </a:rPr>
              <a:t>生产经营单位的特种作业人员必须按照国家有关规定经专门的安全作业培训，取得相应资格，方可上岗作业。</a:t>
            </a:r>
            <a:endParaRPr lang="en-US" altLang="zh-CN" sz="2400" dirty="0">
              <a:solidFill>
                <a:srgbClr val="FF0000"/>
              </a:solidFill>
            </a:endParaRPr>
          </a:p>
          <a:p>
            <a:pPr fontAlgn="base"/>
            <a:r>
              <a:rPr lang="zh-CN" altLang="zh-CN" sz="2400" dirty="0">
                <a:solidFill>
                  <a:srgbClr val="FF0000"/>
                </a:solidFill>
              </a:rPr>
              <a:t>特种作业人员的范围由国务院负安全生产监督管理部门会同国务院有关部门确定。</a:t>
            </a:r>
            <a:endParaRPr lang="zh-CN" altLang="zh-CN" sz="2400" dirty="0">
              <a:solidFill>
                <a:srgbClr val="FF0000"/>
              </a:solidFill>
            </a:endParaRPr>
          </a:p>
        </p:txBody>
      </p:sp>
      <p:pic>
        <p:nvPicPr>
          <p:cNvPr id="11" name="图片 10"/>
          <p:cNvPicPr>
            <a:picLocks noChangeAspect="1"/>
          </p:cNvPicPr>
          <p:nvPr/>
        </p:nvPicPr>
        <p:blipFill>
          <a:blip r:embed="rId1"/>
          <a:stretch>
            <a:fillRect/>
          </a:stretch>
        </p:blipFill>
        <p:spPr>
          <a:xfrm>
            <a:off x="2496699" y="2779589"/>
            <a:ext cx="3543285" cy="253091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4876" y="4536059"/>
            <a:ext cx="1749425" cy="1572767"/>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992124" y="3201035"/>
            <a:ext cx="6553200" cy="1892808"/>
          </a:xfrm>
          <a:custGeom>
            <a:avLst/>
            <a:gdLst/>
            <a:ahLst/>
            <a:cxnLst/>
            <a:rect l="l" t="t" r="r" b="b"/>
            <a:pathLst>
              <a:path w="6553200" h="1892807">
                <a:moveTo>
                  <a:pt x="5606796" y="0"/>
                </a:moveTo>
                <a:lnTo>
                  <a:pt x="5606796" y="473201"/>
                </a:lnTo>
                <a:lnTo>
                  <a:pt x="0" y="473201"/>
                </a:lnTo>
                <a:lnTo>
                  <a:pt x="0" y="1419606"/>
                </a:lnTo>
                <a:lnTo>
                  <a:pt x="5606796" y="1419606"/>
                </a:lnTo>
                <a:lnTo>
                  <a:pt x="5606796" y="1892808"/>
                </a:lnTo>
                <a:lnTo>
                  <a:pt x="6553200" y="946403"/>
                </a:lnTo>
                <a:lnTo>
                  <a:pt x="5606796" y="0"/>
                </a:lnTo>
                <a:close/>
              </a:path>
            </a:pathLst>
          </a:custGeom>
          <a:solidFill>
            <a:srgbClr val="00AF50"/>
          </a:solidFill>
        </p:spPr>
        <p:txBody>
          <a:bodyPr wrap="square" lIns="0" tIns="0" rIns="0" bIns="0" rtlCol="0">
            <a:spAutoFit/>
          </a:bodyPr>
          <a:lstStyle/>
          <a:p/>
        </p:txBody>
      </p:sp>
      <p:sp>
        <p:nvSpPr>
          <p:cNvPr id="4" name="object 4"/>
          <p:cNvSpPr txBox="1"/>
          <p:nvPr/>
        </p:nvSpPr>
        <p:spPr>
          <a:xfrm>
            <a:off x="3509898" y="2706371"/>
            <a:ext cx="1244600" cy="378460"/>
          </a:xfrm>
          <a:prstGeom prst="rect">
            <a:avLst/>
          </a:prstGeom>
        </p:spPr>
        <p:txBody>
          <a:bodyPr vert="horz" wrap="square" lIns="0" tIns="0" rIns="0" bIns="0" rtlCol="0">
            <a:spAutoFit/>
          </a:bodyPr>
          <a:lstStyle/>
          <a:p>
            <a:pPr marL="12700">
              <a:lnSpc>
                <a:spcPct val="100000"/>
              </a:lnSpc>
            </a:pPr>
            <a:r>
              <a:rPr sz="2400" b="1" spc="-5" dirty="0">
                <a:solidFill>
                  <a:srgbClr val="CC6600"/>
                </a:solidFill>
                <a:latin typeface="微软雅黑" panose="020B0503020204020204" charset="-122"/>
                <a:cs typeface="微软雅黑" panose="020B0503020204020204" charset="-122"/>
              </a:rPr>
              <a:t>安全设施</a:t>
            </a:r>
            <a:endParaRPr sz="2400">
              <a:latin typeface="微软雅黑" panose="020B0503020204020204" charset="-122"/>
              <a:cs typeface="微软雅黑" panose="020B0503020204020204" charset="-122"/>
            </a:endParaRPr>
          </a:p>
        </p:txBody>
      </p:sp>
      <p:sp>
        <p:nvSpPr>
          <p:cNvPr id="5" name="object 5"/>
          <p:cNvSpPr/>
          <p:nvPr/>
        </p:nvSpPr>
        <p:spPr>
          <a:xfrm>
            <a:off x="1626107" y="1945259"/>
            <a:ext cx="1438656" cy="1612391"/>
          </a:xfrm>
          <a:prstGeom prst="rect">
            <a:avLst/>
          </a:prstGeom>
          <a:blipFill>
            <a:blip r:embed="rId2" cstate="print"/>
            <a:stretch>
              <a:fillRect/>
            </a:stretch>
          </a:blipFill>
        </p:spPr>
        <p:txBody>
          <a:bodyPr wrap="square" lIns="0" tIns="0" rIns="0" bIns="0" rtlCol="0">
            <a:spAutoFit/>
          </a:bodyPr>
          <a:lstStyle/>
          <a:p/>
        </p:txBody>
      </p:sp>
      <p:sp>
        <p:nvSpPr>
          <p:cNvPr id="6" name="object 6"/>
          <p:cNvSpPr txBox="1"/>
          <p:nvPr/>
        </p:nvSpPr>
        <p:spPr>
          <a:xfrm>
            <a:off x="3509898" y="5170679"/>
            <a:ext cx="3689350" cy="823594"/>
          </a:xfrm>
          <a:prstGeom prst="rect">
            <a:avLst/>
          </a:prstGeom>
        </p:spPr>
        <p:txBody>
          <a:bodyPr vert="horz" wrap="square" lIns="0" tIns="0" rIns="0" bIns="0" rtlCol="0">
            <a:spAutoFit/>
          </a:bodyPr>
          <a:lstStyle/>
          <a:p>
            <a:pPr marL="12700">
              <a:lnSpc>
                <a:spcPct val="100000"/>
              </a:lnSpc>
            </a:pPr>
            <a:r>
              <a:rPr sz="2400" b="1" dirty="0">
                <a:solidFill>
                  <a:srgbClr val="087AB4"/>
                </a:solidFill>
                <a:latin typeface="微软雅黑" panose="020B0503020204020204" charset="-122"/>
                <a:cs typeface="微软雅黑" panose="020B0503020204020204" charset="-122"/>
              </a:rPr>
              <a:t>主体工程</a:t>
            </a:r>
            <a:endParaRPr sz="2400">
              <a:latin typeface="微软雅黑" panose="020B0503020204020204" charset="-122"/>
              <a:cs typeface="微软雅黑" panose="020B0503020204020204" charset="-122"/>
            </a:endParaRPr>
          </a:p>
          <a:p>
            <a:pPr marL="19050">
              <a:lnSpc>
                <a:spcPct val="100000"/>
              </a:lnSpc>
              <a:spcBef>
                <a:spcPts val="1345"/>
              </a:spcBef>
            </a:pPr>
            <a:r>
              <a:rPr sz="1800" dirty="0">
                <a:solidFill>
                  <a:srgbClr val="585858"/>
                </a:solidFill>
                <a:latin typeface="微软雅黑" panose="020B0503020204020204" charset="-122"/>
                <a:cs typeface="微软雅黑" panose="020B0503020204020204" charset="-122"/>
              </a:rPr>
              <a:t>安全设施投资应当纳入建设项目概算</a:t>
            </a:r>
            <a:endParaRPr sz="1800">
              <a:latin typeface="微软雅黑" panose="020B0503020204020204" charset="-122"/>
              <a:cs typeface="微软雅黑" panose="020B0503020204020204" charset="-122"/>
            </a:endParaRPr>
          </a:p>
        </p:txBody>
      </p:sp>
      <p:sp>
        <p:nvSpPr>
          <p:cNvPr id="7" name="object 7"/>
          <p:cNvSpPr txBox="1"/>
          <p:nvPr/>
        </p:nvSpPr>
        <p:spPr>
          <a:xfrm>
            <a:off x="1503044" y="3972941"/>
            <a:ext cx="5325745" cy="347980"/>
          </a:xfrm>
          <a:prstGeom prst="rect">
            <a:avLst/>
          </a:prstGeom>
        </p:spPr>
        <p:txBody>
          <a:bodyPr vert="horz" wrap="square" lIns="0" tIns="0" rIns="0" bIns="0" rtlCol="0">
            <a:spAutoFit/>
          </a:bodyPr>
          <a:lstStyle/>
          <a:p>
            <a:pPr marL="12700">
              <a:lnSpc>
                <a:spcPct val="100000"/>
              </a:lnSpc>
            </a:pPr>
            <a:r>
              <a:rPr sz="2200" b="1" spc="-25" dirty="0">
                <a:solidFill>
                  <a:srgbClr val="FFFFFF"/>
                </a:solidFill>
                <a:latin typeface="微软雅黑" panose="020B0503020204020204" charset="-122"/>
                <a:cs typeface="微软雅黑" panose="020B0503020204020204" charset="-122"/>
              </a:rPr>
              <a:t>同时设计、同时施工、同时投入生</a:t>
            </a:r>
            <a:r>
              <a:rPr sz="2200" b="1" spc="-20" dirty="0">
                <a:solidFill>
                  <a:srgbClr val="FFFFFF"/>
                </a:solidFill>
                <a:latin typeface="微软雅黑" panose="020B0503020204020204" charset="-122"/>
                <a:cs typeface="微软雅黑" panose="020B0503020204020204" charset="-122"/>
              </a:rPr>
              <a:t>产</a:t>
            </a:r>
            <a:r>
              <a:rPr sz="2200" b="1" spc="-25" dirty="0">
                <a:solidFill>
                  <a:srgbClr val="FFFFFF"/>
                </a:solidFill>
                <a:latin typeface="微软雅黑" panose="020B0503020204020204" charset="-122"/>
                <a:cs typeface="微软雅黑" panose="020B0503020204020204" charset="-122"/>
              </a:rPr>
              <a:t>和使用</a:t>
            </a:r>
            <a:endParaRPr sz="2200">
              <a:latin typeface="微软雅黑" panose="020B0503020204020204" charset="-122"/>
              <a:cs typeface="微软雅黑" panose="020B0503020204020204" charset="-122"/>
            </a:endParaRPr>
          </a:p>
        </p:txBody>
      </p:sp>
      <p:sp>
        <p:nvSpPr>
          <p:cNvPr id="8" name="object 8"/>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9" name="object 9"/>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28</a:t>
            </a:r>
            <a:endParaRPr sz="2800">
              <a:latin typeface="Calibri" panose="020F0502020204030204"/>
              <a:cs typeface="Calibri" panose="020F0502020204030204"/>
            </a:endParaRPr>
          </a:p>
        </p:txBody>
      </p:sp>
      <p:sp>
        <p:nvSpPr>
          <p:cNvPr id="10" name="矩形 9"/>
          <p:cNvSpPr/>
          <p:nvPr/>
        </p:nvSpPr>
        <p:spPr>
          <a:xfrm>
            <a:off x="457200" y="350901"/>
            <a:ext cx="8229599"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第二十八条</a:t>
            </a:r>
            <a:r>
              <a:rPr lang="en-US" altLang="zh-CN" sz="2400" dirty="0">
                <a:solidFill>
                  <a:srgbClr val="FF0000"/>
                </a:solidFill>
              </a:rPr>
              <a:t> </a:t>
            </a:r>
            <a:r>
              <a:rPr lang="zh-CN" altLang="zh-CN" sz="2400" dirty="0">
                <a:solidFill>
                  <a:srgbClr val="FF0000"/>
                </a:solidFill>
              </a:rPr>
              <a:t>生产经营单位新建、改建、扩建工程项目</a:t>
            </a:r>
            <a:r>
              <a:rPr lang="en-US" altLang="zh-CN" sz="2400" dirty="0">
                <a:solidFill>
                  <a:srgbClr val="FF0000"/>
                </a:solidFill>
              </a:rPr>
              <a:t>(</a:t>
            </a:r>
            <a:r>
              <a:rPr lang="zh-CN" altLang="zh-CN" sz="2400" dirty="0">
                <a:solidFill>
                  <a:srgbClr val="FF0000"/>
                </a:solidFill>
              </a:rPr>
              <a:t>以下统称建设项目</a:t>
            </a:r>
            <a:r>
              <a:rPr lang="en-US" altLang="zh-CN" sz="2400" dirty="0">
                <a:solidFill>
                  <a:srgbClr val="FF0000"/>
                </a:solidFill>
              </a:rPr>
              <a:t>)</a:t>
            </a:r>
            <a:r>
              <a:rPr lang="zh-CN" altLang="zh-CN" sz="2400" dirty="0">
                <a:solidFill>
                  <a:srgbClr val="FF0000"/>
                </a:solidFill>
              </a:rPr>
              <a:t>的安全设施，必须与主体工程同时设计、同时施工、同时投入生产和使用。安全设施投资应当纳入建设项目概算。</a:t>
            </a:r>
            <a:endParaRPr lang="zh-CN" altLang="zh-CN" sz="24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02881" y="2748787"/>
            <a:ext cx="1390142" cy="1440180"/>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6748271" y="2744215"/>
            <a:ext cx="1449324" cy="1449324"/>
          </a:xfrm>
          <a:custGeom>
            <a:avLst/>
            <a:gdLst/>
            <a:ahLst/>
            <a:cxnLst/>
            <a:rect l="l" t="t" r="r" b="b"/>
            <a:pathLst>
              <a:path w="1449324" h="1449324">
                <a:moveTo>
                  <a:pt x="0" y="1449324"/>
                </a:moveTo>
                <a:lnTo>
                  <a:pt x="1449324" y="1449324"/>
                </a:lnTo>
                <a:lnTo>
                  <a:pt x="1449324" y="0"/>
                </a:lnTo>
                <a:lnTo>
                  <a:pt x="0" y="0"/>
                </a:lnTo>
                <a:lnTo>
                  <a:pt x="0" y="1449324"/>
                </a:lnTo>
                <a:close/>
              </a:path>
            </a:pathLst>
          </a:custGeom>
          <a:ln w="9144">
            <a:solidFill>
              <a:srgbClr val="D9D9D9"/>
            </a:solidFill>
          </a:ln>
        </p:spPr>
        <p:txBody>
          <a:bodyPr wrap="square" lIns="0" tIns="0" rIns="0" bIns="0" rtlCol="0">
            <a:spAutoFit/>
          </a:bodyPr>
          <a:lstStyle/>
          <a:p/>
        </p:txBody>
      </p:sp>
      <p:sp>
        <p:nvSpPr>
          <p:cNvPr id="4" name="object 4"/>
          <p:cNvSpPr/>
          <p:nvPr/>
        </p:nvSpPr>
        <p:spPr>
          <a:xfrm>
            <a:off x="5245608" y="4271264"/>
            <a:ext cx="1440180" cy="1440180"/>
          </a:xfrm>
          <a:prstGeom prst="rect">
            <a:avLst/>
          </a:prstGeom>
          <a:blipFill>
            <a:blip r:embed="rId2" cstate="print"/>
            <a:stretch>
              <a:fillRect/>
            </a:stretch>
          </a:blipFill>
        </p:spPr>
        <p:txBody>
          <a:bodyPr wrap="square" lIns="0" tIns="0" rIns="0" bIns="0" rtlCol="0">
            <a:spAutoFit/>
          </a:bodyPr>
          <a:lstStyle/>
          <a:p/>
        </p:txBody>
      </p:sp>
      <p:sp>
        <p:nvSpPr>
          <p:cNvPr id="5" name="object 5"/>
          <p:cNvSpPr/>
          <p:nvPr/>
        </p:nvSpPr>
        <p:spPr>
          <a:xfrm>
            <a:off x="5241035" y="4266691"/>
            <a:ext cx="1449323" cy="1449324"/>
          </a:xfrm>
          <a:custGeom>
            <a:avLst/>
            <a:gdLst/>
            <a:ahLst/>
            <a:cxnLst/>
            <a:rect l="l" t="t" r="r" b="b"/>
            <a:pathLst>
              <a:path w="1449323" h="1449324">
                <a:moveTo>
                  <a:pt x="0" y="1449324"/>
                </a:moveTo>
                <a:lnTo>
                  <a:pt x="1449323" y="1449324"/>
                </a:lnTo>
                <a:lnTo>
                  <a:pt x="1449323" y="0"/>
                </a:lnTo>
                <a:lnTo>
                  <a:pt x="0" y="0"/>
                </a:lnTo>
                <a:lnTo>
                  <a:pt x="0" y="1449324"/>
                </a:lnTo>
                <a:close/>
              </a:path>
            </a:pathLst>
          </a:custGeom>
          <a:ln w="9144">
            <a:solidFill>
              <a:srgbClr val="D9D9D9"/>
            </a:solidFill>
          </a:ln>
        </p:spPr>
        <p:txBody>
          <a:bodyPr wrap="square" lIns="0" tIns="0" rIns="0" bIns="0" rtlCol="0">
            <a:spAutoFit/>
          </a:bodyPr>
          <a:lstStyle/>
          <a:p/>
        </p:txBody>
      </p:sp>
      <p:sp>
        <p:nvSpPr>
          <p:cNvPr id="6" name="object 6"/>
          <p:cNvSpPr/>
          <p:nvPr/>
        </p:nvSpPr>
        <p:spPr>
          <a:xfrm>
            <a:off x="6752843" y="4271264"/>
            <a:ext cx="1238643" cy="1440180"/>
          </a:xfrm>
          <a:prstGeom prst="rect">
            <a:avLst/>
          </a:prstGeom>
          <a:blipFill>
            <a:blip r:embed="rId3" cstate="print"/>
            <a:stretch>
              <a:fillRect/>
            </a:stretch>
          </a:blipFill>
        </p:spPr>
        <p:txBody>
          <a:bodyPr wrap="square" lIns="0" tIns="0" rIns="0" bIns="0" rtlCol="0">
            <a:spAutoFit/>
          </a:bodyPr>
          <a:lstStyle/>
          <a:p/>
        </p:txBody>
      </p:sp>
      <p:sp>
        <p:nvSpPr>
          <p:cNvPr id="7" name="object 7"/>
          <p:cNvSpPr/>
          <p:nvPr/>
        </p:nvSpPr>
        <p:spPr>
          <a:xfrm>
            <a:off x="6748271" y="4266691"/>
            <a:ext cx="1449324" cy="1449324"/>
          </a:xfrm>
          <a:custGeom>
            <a:avLst/>
            <a:gdLst/>
            <a:ahLst/>
            <a:cxnLst/>
            <a:rect l="l" t="t" r="r" b="b"/>
            <a:pathLst>
              <a:path w="1449324" h="1449324">
                <a:moveTo>
                  <a:pt x="0" y="1449324"/>
                </a:moveTo>
                <a:lnTo>
                  <a:pt x="1449324" y="1449324"/>
                </a:lnTo>
                <a:lnTo>
                  <a:pt x="1449324" y="0"/>
                </a:lnTo>
                <a:lnTo>
                  <a:pt x="0" y="0"/>
                </a:lnTo>
                <a:lnTo>
                  <a:pt x="0" y="1449324"/>
                </a:lnTo>
                <a:close/>
              </a:path>
            </a:pathLst>
          </a:custGeom>
          <a:ln w="9144">
            <a:solidFill>
              <a:srgbClr val="D9D9D9"/>
            </a:solidFill>
          </a:ln>
        </p:spPr>
        <p:txBody>
          <a:bodyPr wrap="square" lIns="0" tIns="0" rIns="0" bIns="0" rtlCol="0">
            <a:spAutoFit/>
          </a:bodyPr>
          <a:lstStyle/>
          <a:p/>
        </p:txBody>
      </p:sp>
      <p:sp>
        <p:nvSpPr>
          <p:cNvPr id="8" name="object 8"/>
          <p:cNvSpPr/>
          <p:nvPr/>
        </p:nvSpPr>
        <p:spPr>
          <a:xfrm>
            <a:off x="5245608" y="2748787"/>
            <a:ext cx="1440180" cy="1440180"/>
          </a:xfrm>
          <a:custGeom>
            <a:avLst/>
            <a:gdLst/>
            <a:ahLst/>
            <a:cxnLst/>
            <a:rect l="l" t="t" r="r" b="b"/>
            <a:pathLst>
              <a:path w="1440180" h="1440180">
                <a:moveTo>
                  <a:pt x="0" y="1440180"/>
                </a:moveTo>
                <a:lnTo>
                  <a:pt x="1440180" y="1440180"/>
                </a:lnTo>
                <a:lnTo>
                  <a:pt x="1440180" y="0"/>
                </a:lnTo>
                <a:lnTo>
                  <a:pt x="0" y="0"/>
                </a:lnTo>
                <a:lnTo>
                  <a:pt x="0" y="1440180"/>
                </a:lnTo>
                <a:close/>
              </a:path>
            </a:pathLst>
          </a:custGeom>
          <a:solidFill>
            <a:srgbClr val="DC3B00"/>
          </a:solidFill>
        </p:spPr>
        <p:txBody>
          <a:bodyPr wrap="square" lIns="0" tIns="0" rIns="0" bIns="0" rtlCol="0">
            <a:spAutoFit/>
          </a:bodyPr>
          <a:lstStyle/>
          <a:p/>
        </p:txBody>
      </p:sp>
      <p:sp>
        <p:nvSpPr>
          <p:cNvPr id="9" name="object 9"/>
          <p:cNvSpPr/>
          <p:nvPr/>
        </p:nvSpPr>
        <p:spPr>
          <a:xfrm>
            <a:off x="5472810" y="3204590"/>
            <a:ext cx="982852" cy="196079"/>
          </a:xfrm>
          <a:prstGeom prst="rect">
            <a:avLst/>
          </a:prstGeom>
          <a:blipFill>
            <a:blip r:embed="rId4" cstate="print"/>
            <a:stretch>
              <a:fillRect/>
            </a:stretch>
          </a:blipFill>
        </p:spPr>
        <p:txBody>
          <a:bodyPr wrap="square" lIns="0" tIns="0" rIns="0" bIns="0" rtlCol="0">
            <a:spAutoFit/>
          </a:bodyPr>
          <a:lstStyle/>
          <a:p/>
        </p:txBody>
      </p:sp>
      <p:sp>
        <p:nvSpPr>
          <p:cNvPr id="10" name="object 10"/>
          <p:cNvSpPr/>
          <p:nvPr/>
        </p:nvSpPr>
        <p:spPr>
          <a:xfrm>
            <a:off x="5374385" y="3570351"/>
            <a:ext cx="1187305" cy="197485"/>
          </a:xfrm>
          <a:prstGeom prst="rect">
            <a:avLst/>
          </a:prstGeom>
          <a:blipFill>
            <a:blip r:embed="rId5" cstate="print"/>
            <a:stretch>
              <a:fillRect/>
            </a:stretch>
          </a:blipFill>
        </p:spPr>
        <p:txBody>
          <a:bodyPr wrap="square" lIns="0" tIns="0" rIns="0" bIns="0" rtlCol="0">
            <a:spAutoFit/>
          </a:bodyPr>
          <a:lstStyle/>
          <a:p/>
        </p:txBody>
      </p:sp>
      <p:sp>
        <p:nvSpPr>
          <p:cNvPr id="11" name="object 11"/>
          <p:cNvSpPr/>
          <p:nvPr/>
        </p:nvSpPr>
        <p:spPr>
          <a:xfrm>
            <a:off x="992124" y="2757931"/>
            <a:ext cx="4003548" cy="2953512"/>
          </a:xfrm>
          <a:custGeom>
            <a:avLst/>
            <a:gdLst/>
            <a:ahLst/>
            <a:cxnLst/>
            <a:rect l="l" t="t" r="r" b="b"/>
            <a:pathLst>
              <a:path w="4003548" h="2953512">
                <a:moveTo>
                  <a:pt x="0" y="2953512"/>
                </a:moveTo>
                <a:lnTo>
                  <a:pt x="4003548" y="2953512"/>
                </a:lnTo>
                <a:lnTo>
                  <a:pt x="4003548" y="0"/>
                </a:lnTo>
                <a:lnTo>
                  <a:pt x="0" y="0"/>
                </a:lnTo>
                <a:lnTo>
                  <a:pt x="0" y="2953512"/>
                </a:lnTo>
                <a:close/>
              </a:path>
            </a:pathLst>
          </a:custGeom>
          <a:solidFill>
            <a:srgbClr val="0071C5"/>
          </a:solidFill>
        </p:spPr>
        <p:txBody>
          <a:bodyPr wrap="square" lIns="0" tIns="0" rIns="0" bIns="0" rtlCol="0">
            <a:spAutoFit/>
          </a:bodyPr>
          <a:lstStyle/>
          <a:p/>
        </p:txBody>
      </p:sp>
      <p:sp>
        <p:nvSpPr>
          <p:cNvPr id="12" name="object 12"/>
          <p:cNvSpPr/>
          <p:nvPr/>
        </p:nvSpPr>
        <p:spPr>
          <a:xfrm>
            <a:off x="1522475" y="4722367"/>
            <a:ext cx="536448" cy="539495"/>
          </a:xfrm>
          <a:custGeom>
            <a:avLst/>
            <a:gdLst/>
            <a:ahLst/>
            <a:cxnLst/>
            <a:rect l="l" t="t" r="r" b="b"/>
            <a:pathLst>
              <a:path w="536448" h="539496">
                <a:moveTo>
                  <a:pt x="398652" y="416560"/>
                </a:moveTo>
                <a:lnTo>
                  <a:pt x="137794" y="416560"/>
                </a:lnTo>
                <a:lnTo>
                  <a:pt x="148844" y="427608"/>
                </a:lnTo>
                <a:lnTo>
                  <a:pt x="154305" y="431291"/>
                </a:lnTo>
                <a:lnTo>
                  <a:pt x="145199" y="506158"/>
                </a:lnTo>
                <a:lnTo>
                  <a:pt x="143256" y="513841"/>
                </a:lnTo>
                <a:lnTo>
                  <a:pt x="146938" y="519302"/>
                </a:lnTo>
                <a:lnTo>
                  <a:pt x="199568" y="537472"/>
                </a:lnTo>
                <a:lnTo>
                  <a:pt x="205740" y="539495"/>
                </a:lnTo>
                <a:lnTo>
                  <a:pt x="213106" y="537717"/>
                </a:lnTo>
                <a:lnTo>
                  <a:pt x="216789" y="534034"/>
                </a:lnTo>
                <a:lnTo>
                  <a:pt x="257174" y="467868"/>
                </a:lnTo>
                <a:lnTo>
                  <a:pt x="386591" y="467867"/>
                </a:lnTo>
                <a:lnTo>
                  <a:pt x="382181" y="431609"/>
                </a:lnTo>
                <a:lnTo>
                  <a:pt x="387604" y="425703"/>
                </a:lnTo>
                <a:lnTo>
                  <a:pt x="393192" y="422020"/>
                </a:lnTo>
                <a:lnTo>
                  <a:pt x="398652" y="416560"/>
                </a:lnTo>
                <a:close/>
              </a:path>
              <a:path w="536448" h="539496">
                <a:moveTo>
                  <a:pt x="386591" y="467867"/>
                </a:moveTo>
                <a:lnTo>
                  <a:pt x="279273" y="467867"/>
                </a:lnTo>
                <a:lnTo>
                  <a:pt x="319659" y="534034"/>
                </a:lnTo>
                <a:lnTo>
                  <a:pt x="323342" y="537717"/>
                </a:lnTo>
                <a:lnTo>
                  <a:pt x="330707" y="539495"/>
                </a:lnTo>
                <a:lnTo>
                  <a:pt x="336169" y="537717"/>
                </a:lnTo>
                <a:lnTo>
                  <a:pt x="389509" y="519302"/>
                </a:lnTo>
                <a:lnTo>
                  <a:pt x="393192" y="513841"/>
                </a:lnTo>
                <a:lnTo>
                  <a:pt x="391287" y="506475"/>
                </a:lnTo>
                <a:lnTo>
                  <a:pt x="386591" y="467867"/>
                </a:lnTo>
                <a:close/>
              </a:path>
              <a:path w="536448" h="539496">
                <a:moveTo>
                  <a:pt x="275590" y="467867"/>
                </a:moveTo>
                <a:lnTo>
                  <a:pt x="260857" y="467867"/>
                </a:lnTo>
                <a:lnTo>
                  <a:pt x="264541" y="469772"/>
                </a:lnTo>
                <a:lnTo>
                  <a:pt x="271906" y="469772"/>
                </a:lnTo>
                <a:lnTo>
                  <a:pt x="275590" y="467867"/>
                </a:lnTo>
                <a:close/>
              </a:path>
              <a:path w="536448" h="539496">
                <a:moveTo>
                  <a:pt x="126746" y="53212"/>
                </a:moveTo>
                <a:lnTo>
                  <a:pt x="119380" y="53212"/>
                </a:lnTo>
                <a:lnTo>
                  <a:pt x="115696" y="56896"/>
                </a:lnTo>
                <a:lnTo>
                  <a:pt x="77807" y="89408"/>
                </a:lnTo>
                <a:lnTo>
                  <a:pt x="71628" y="93598"/>
                </a:lnTo>
                <a:lnTo>
                  <a:pt x="71628" y="100964"/>
                </a:lnTo>
                <a:lnTo>
                  <a:pt x="73533" y="106426"/>
                </a:lnTo>
                <a:lnTo>
                  <a:pt x="108330" y="174370"/>
                </a:lnTo>
                <a:lnTo>
                  <a:pt x="104775" y="179831"/>
                </a:lnTo>
                <a:lnTo>
                  <a:pt x="101092" y="187197"/>
                </a:lnTo>
                <a:lnTo>
                  <a:pt x="97409" y="192658"/>
                </a:lnTo>
                <a:lnTo>
                  <a:pt x="24713" y="196214"/>
                </a:lnTo>
                <a:lnTo>
                  <a:pt x="14732" y="196341"/>
                </a:lnTo>
                <a:lnTo>
                  <a:pt x="11049" y="201802"/>
                </a:lnTo>
                <a:lnTo>
                  <a:pt x="9143" y="207390"/>
                </a:lnTo>
                <a:lnTo>
                  <a:pt x="132" y="256205"/>
                </a:lnTo>
                <a:lnTo>
                  <a:pt x="0" y="262381"/>
                </a:lnTo>
                <a:lnTo>
                  <a:pt x="1778" y="269747"/>
                </a:lnTo>
                <a:lnTo>
                  <a:pt x="7366" y="271526"/>
                </a:lnTo>
                <a:lnTo>
                  <a:pt x="78993" y="300989"/>
                </a:lnTo>
                <a:lnTo>
                  <a:pt x="80772" y="308228"/>
                </a:lnTo>
                <a:lnTo>
                  <a:pt x="80772" y="315594"/>
                </a:lnTo>
                <a:lnTo>
                  <a:pt x="82676" y="322961"/>
                </a:lnTo>
                <a:lnTo>
                  <a:pt x="25781" y="374395"/>
                </a:lnTo>
                <a:lnTo>
                  <a:pt x="22098" y="377951"/>
                </a:lnTo>
                <a:lnTo>
                  <a:pt x="20193" y="385317"/>
                </a:lnTo>
                <a:lnTo>
                  <a:pt x="23876" y="390906"/>
                </a:lnTo>
                <a:lnTo>
                  <a:pt x="49656" y="434847"/>
                </a:lnTo>
                <a:lnTo>
                  <a:pt x="51435" y="438530"/>
                </a:lnTo>
                <a:lnTo>
                  <a:pt x="58801" y="442213"/>
                </a:lnTo>
                <a:lnTo>
                  <a:pt x="137794" y="416560"/>
                </a:lnTo>
                <a:lnTo>
                  <a:pt x="398653" y="416559"/>
                </a:lnTo>
                <a:lnTo>
                  <a:pt x="497520" y="416559"/>
                </a:lnTo>
                <a:lnTo>
                  <a:pt x="512572" y="390905"/>
                </a:lnTo>
                <a:lnTo>
                  <a:pt x="516255" y="385317"/>
                </a:lnTo>
                <a:lnTo>
                  <a:pt x="516119" y="384793"/>
                </a:lnTo>
                <a:lnTo>
                  <a:pt x="278407" y="384793"/>
                </a:lnTo>
                <a:lnTo>
                  <a:pt x="262668" y="384256"/>
                </a:lnTo>
                <a:lnTo>
                  <a:pt x="223727" y="374597"/>
                </a:lnTo>
                <a:lnTo>
                  <a:pt x="185833" y="345415"/>
                </a:lnTo>
                <a:lnTo>
                  <a:pt x="167201" y="311604"/>
                </a:lnTo>
                <a:lnTo>
                  <a:pt x="161951" y="286378"/>
                </a:lnTo>
                <a:lnTo>
                  <a:pt x="162618" y="271093"/>
                </a:lnTo>
                <a:lnTo>
                  <a:pt x="173008" y="232113"/>
                </a:lnTo>
                <a:lnTo>
                  <a:pt x="196956" y="201042"/>
                </a:lnTo>
                <a:lnTo>
                  <a:pt x="230700" y="179582"/>
                </a:lnTo>
                <a:lnTo>
                  <a:pt x="265693" y="172493"/>
                </a:lnTo>
                <a:lnTo>
                  <a:pt x="429078" y="172493"/>
                </a:lnTo>
                <a:lnTo>
                  <a:pt x="462915" y="106425"/>
                </a:lnTo>
                <a:lnTo>
                  <a:pt x="464114" y="104647"/>
                </a:lnTo>
                <a:lnTo>
                  <a:pt x="192912" y="104647"/>
                </a:lnTo>
                <a:lnTo>
                  <a:pt x="132333" y="56895"/>
                </a:lnTo>
                <a:lnTo>
                  <a:pt x="126746" y="53212"/>
                </a:lnTo>
                <a:close/>
              </a:path>
              <a:path w="536448" h="539496">
                <a:moveTo>
                  <a:pt x="497520" y="416559"/>
                </a:moveTo>
                <a:lnTo>
                  <a:pt x="398653" y="416559"/>
                </a:lnTo>
                <a:lnTo>
                  <a:pt x="477647" y="442213"/>
                </a:lnTo>
                <a:lnTo>
                  <a:pt x="485013" y="438530"/>
                </a:lnTo>
                <a:lnTo>
                  <a:pt x="486791" y="434847"/>
                </a:lnTo>
                <a:lnTo>
                  <a:pt x="497520" y="416559"/>
                </a:lnTo>
                <a:close/>
              </a:path>
              <a:path w="536448" h="539496">
                <a:moveTo>
                  <a:pt x="429078" y="172493"/>
                </a:moveTo>
                <a:lnTo>
                  <a:pt x="265693" y="172493"/>
                </a:lnTo>
                <a:lnTo>
                  <a:pt x="279749" y="173236"/>
                </a:lnTo>
                <a:lnTo>
                  <a:pt x="292980" y="175461"/>
                </a:lnTo>
                <a:lnTo>
                  <a:pt x="337842" y="198388"/>
                </a:lnTo>
                <a:lnTo>
                  <a:pt x="362567" y="230873"/>
                </a:lnTo>
                <a:lnTo>
                  <a:pt x="374776" y="278891"/>
                </a:lnTo>
                <a:lnTo>
                  <a:pt x="373870" y="292334"/>
                </a:lnTo>
                <a:lnTo>
                  <a:pt x="361589" y="329094"/>
                </a:lnTo>
                <a:lnTo>
                  <a:pt x="336463" y="359392"/>
                </a:lnTo>
                <a:lnTo>
                  <a:pt x="302744" y="379032"/>
                </a:lnTo>
                <a:lnTo>
                  <a:pt x="278407" y="384793"/>
                </a:lnTo>
                <a:lnTo>
                  <a:pt x="516119" y="384793"/>
                </a:lnTo>
                <a:lnTo>
                  <a:pt x="514350" y="377951"/>
                </a:lnTo>
                <a:lnTo>
                  <a:pt x="510666" y="374395"/>
                </a:lnTo>
                <a:lnTo>
                  <a:pt x="453771" y="322960"/>
                </a:lnTo>
                <a:lnTo>
                  <a:pt x="455675" y="315594"/>
                </a:lnTo>
                <a:lnTo>
                  <a:pt x="455675" y="308228"/>
                </a:lnTo>
                <a:lnTo>
                  <a:pt x="457454" y="300989"/>
                </a:lnTo>
                <a:lnTo>
                  <a:pt x="529082" y="271525"/>
                </a:lnTo>
                <a:lnTo>
                  <a:pt x="534669" y="269747"/>
                </a:lnTo>
                <a:lnTo>
                  <a:pt x="536448" y="264286"/>
                </a:lnTo>
                <a:lnTo>
                  <a:pt x="536448" y="256920"/>
                </a:lnTo>
                <a:lnTo>
                  <a:pt x="527436" y="208106"/>
                </a:lnTo>
                <a:lnTo>
                  <a:pt x="525399" y="201802"/>
                </a:lnTo>
                <a:lnTo>
                  <a:pt x="521716" y="198119"/>
                </a:lnTo>
                <a:lnTo>
                  <a:pt x="514350" y="196341"/>
                </a:lnTo>
                <a:lnTo>
                  <a:pt x="439335" y="192673"/>
                </a:lnTo>
                <a:lnTo>
                  <a:pt x="435356" y="187197"/>
                </a:lnTo>
                <a:lnTo>
                  <a:pt x="431673" y="179831"/>
                </a:lnTo>
                <a:lnTo>
                  <a:pt x="428117" y="174370"/>
                </a:lnTo>
                <a:lnTo>
                  <a:pt x="429078" y="172493"/>
                </a:lnTo>
                <a:close/>
              </a:path>
              <a:path w="536448" h="539496">
                <a:moveTo>
                  <a:pt x="299466" y="0"/>
                </a:moveTo>
                <a:lnTo>
                  <a:pt x="236981" y="0"/>
                </a:lnTo>
                <a:lnTo>
                  <a:pt x="231521" y="5460"/>
                </a:lnTo>
                <a:lnTo>
                  <a:pt x="229616" y="11048"/>
                </a:lnTo>
                <a:lnTo>
                  <a:pt x="211373" y="97067"/>
                </a:lnTo>
                <a:lnTo>
                  <a:pt x="203962" y="99059"/>
                </a:lnTo>
                <a:lnTo>
                  <a:pt x="198374" y="100964"/>
                </a:lnTo>
                <a:lnTo>
                  <a:pt x="192912" y="104647"/>
                </a:lnTo>
                <a:lnTo>
                  <a:pt x="464114" y="104647"/>
                </a:lnTo>
                <a:lnTo>
                  <a:pt x="343535" y="104647"/>
                </a:lnTo>
                <a:lnTo>
                  <a:pt x="338074" y="100964"/>
                </a:lnTo>
                <a:lnTo>
                  <a:pt x="332486" y="99059"/>
                </a:lnTo>
                <a:lnTo>
                  <a:pt x="325119" y="97281"/>
                </a:lnTo>
                <a:lnTo>
                  <a:pt x="306877" y="11263"/>
                </a:lnTo>
                <a:lnTo>
                  <a:pt x="304926" y="5460"/>
                </a:lnTo>
                <a:lnTo>
                  <a:pt x="299466" y="0"/>
                </a:lnTo>
                <a:close/>
              </a:path>
              <a:path w="536448" h="539496">
                <a:moveTo>
                  <a:pt x="417068" y="53212"/>
                </a:moveTo>
                <a:lnTo>
                  <a:pt x="409701" y="53212"/>
                </a:lnTo>
                <a:lnTo>
                  <a:pt x="404113" y="56896"/>
                </a:lnTo>
                <a:lnTo>
                  <a:pt x="343535" y="104647"/>
                </a:lnTo>
                <a:lnTo>
                  <a:pt x="464114" y="104647"/>
                </a:lnTo>
                <a:lnTo>
                  <a:pt x="466598" y="100964"/>
                </a:lnTo>
                <a:lnTo>
                  <a:pt x="464819" y="93598"/>
                </a:lnTo>
                <a:lnTo>
                  <a:pt x="459231" y="89915"/>
                </a:lnTo>
                <a:lnTo>
                  <a:pt x="421227" y="59060"/>
                </a:lnTo>
                <a:lnTo>
                  <a:pt x="417068" y="53212"/>
                </a:lnTo>
                <a:close/>
              </a:path>
            </a:pathLst>
          </a:custGeom>
          <a:solidFill>
            <a:srgbClr val="FFFFFF"/>
          </a:solidFill>
        </p:spPr>
        <p:txBody>
          <a:bodyPr wrap="square" lIns="0" tIns="0" rIns="0" bIns="0" rtlCol="0">
            <a:spAutoFit/>
          </a:bodyPr>
          <a:lstStyle/>
          <a:p/>
        </p:txBody>
      </p:sp>
      <p:sp>
        <p:nvSpPr>
          <p:cNvPr id="13" name="object 13"/>
          <p:cNvSpPr/>
          <p:nvPr/>
        </p:nvSpPr>
        <p:spPr>
          <a:xfrm>
            <a:off x="1985772" y="4662931"/>
            <a:ext cx="260693" cy="294131"/>
          </a:xfrm>
          <a:custGeom>
            <a:avLst/>
            <a:gdLst/>
            <a:ahLst/>
            <a:cxnLst/>
            <a:rect l="l" t="t" r="r" b="b"/>
            <a:pathLst>
              <a:path w="260693" h="294131">
                <a:moveTo>
                  <a:pt x="259908" y="226063"/>
                </a:moveTo>
                <a:lnTo>
                  <a:pt x="67808" y="226063"/>
                </a:lnTo>
                <a:lnTo>
                  <a:pt x="77668" y="233343"/>
                </a:lnTo>
                <a:lnTo>
                  <a:pt x="88783" y="239787"/>
                </a:lnTo>
                <a:lnTo>
                  <a:pt x="109700" y="284387"/>
                </a:lnTo>
                <a:lnTo>
                  <a:pt x="111759" y="290449"/>
                </a:lnTo>
                <a:lnTo>
                  <a:pt x="115442" y="294132"/>
                </a:lnTo>
                <a:lnTo>
                  <a:pt x="153923" y="294132"/>
                </a:lnTo>
                <a:lnTo>
                  <a:pt x="159511" y="290449"/>
                </a:lnTo>
                <a:lnTo>
                  <a:pt x="161289" y="284988"/>
                </a:lnTo>
                <a:lnTo>
                  <a:pt x="168655" y="246381"/>
                </a:lnTo>
                <a:lnTo>
                  <a:pt x="180279" y="241011"/>
                </a:lnTo>
                <a:lnTo>
                  <a:pt x="191149" y="234978"/>
                </a:lnTo>
                <a:lnTo>
                  <a:pt x="201647" y="227543"/>
                </a:lnTo>
                <a:lnTo>
                  <a:pt x="259049" y="227543"/>
                </a:lnTo>
                <a:lnTo>
                  <a:pt x="259908" y="226063"/>
                </a:lnTo>
                <a:close/>
              </a:path>
              <a:path w="260693" h="294131">
                <a:moveTo>
                  <a:pt x="21970" y="57023"/>
                </a:moveTo>
                <a:lnTo>
                  <a:pt x="16509" y="58801"/>
                </a:lnTo>
                <a:lnTo>
                  <a:pt x="14604" y="62484"/>
                </a:lnTo>
                <a:lnTo>
                  <a:pt x="1777" y="84582"/>
                </a:lnTo>
                <a:lnTo>
                  <a:pt x="0" y="86360"/>
                </a:lnTo>
                <a:lnTo>
                  <a:pt x="0" y="95631"/>
                </a:lnTo>
                <a:lnTo>
                  <a:pt x="1777" y="99314"/>
                </a:lnTo>
                <a:lnTo>
                  <a:pt x="3687" y="101096"/>
                </a:lnTo>
                <a:lnTo>
                  <a:pt x="34779" y="128635"/>
                </a:lnTo>
                <a:lnTo>
                  <a:pt x="33019" y="134239"/>
                </a:lnTo>
                <a:lnTo>
                  <a:pt x="31121" y="141580"/>
                </a:lnTo>
                <a:lnTo>
                  <a:pt x="31114" y="154432"/>
                </a:lnTo>
                <a:lnTo>
                  <a:pt x="33019" y="159893"/>
                </a:lnTo>
                <a:lnTo>
                  <a:pt x="34797" y="167259"/>
                </a:lnTo>
                <a:lnTo>
                  <a:pt x="3685" y="194818"/>
                </a:lnTo>
                <a:lnTo>
                  <a:pt x="1777" y="196723"/>
                </a:lnTo>
                <a:lnTo>
                  <a:pt x="0" y="200406"/>
                </a:lnTo>
                <a:lnTo>
                  <a:pt x="0" y="207772"/>
                </a:lnTo>
                <a:lnTo>
                  <a:pt x="1778" y="209550"/>
                </a:lnTo>
                <a:lnTo>
                  <a:pt x="14604" y="231648"/>
                </a:lnTo>
                <a:lnTo>
                  <a:pt x="16509" y="237109"/>
                </a:lnTo>
                <a:lnTo>
                  <a:pt x="21970" y="239014"/>
                </a:lnTo>
                <a:lnTo>
                  <a:pt x="29341" y="239012"/>
                </a:lnTo>
                <a:lnTo>
                  <a:pt x="67808" y="226063"/>
                </a:lnTo>
                <a:lnTo>
                  <a:pt x="259908" y="226063"/>
                </a:lnTo>
                <a:lnTo>
                  <a:pt x="269493" y="209550"/>
                </a:lnTo>
                <a:lnTo>
                  <a:pt x="269494" y="207772"/>
                </a:lnTo>
                <a:lnTo>
                  <a:pt x="271271" y="205867"/>
                </a:lnTo>
                <a:lnTo>
                  <a:pt x="269494" y="204089"/>
                </a:lnTo>
                <a:lnTo>
                  <a:pt x="271271" y="200406"/>
                </a:lnTo>
                <a:lnTo>
                  <a:pt x="269494" y="196723"/>
                </a:lnTo>
                <a:lnTo>
                  <a:pt x="265794" y="194802"/>
                </a:lnTo>
                <a:lnTo>
                  <a:pt x="257276" y="186800"/>
                </a:lnTo>
                <a:lnTo>
                  <a:pt x="142772" y="186800"/>
                </a:lnTo>
                <a:lnTo>
                  <a:pt x="126486" y="184996"/>
                </a:lnTo>
                <a:lnTo>
                  <a:pt x="113208" y="179294"/>
                </a:lnTo>
                <a:lnTo>
                  <a:pt x="103321" y="170446"/>
                </a:lnTo>
                <a:lnTo>
                  <a:pt x="97210" y="159202"/>
                </a:lnTo>
                <a:lnTo>
                  <a:pt x="98157" y="141580"/>
                </a:lnTo>
                <a:lnTo>
                  <a:pt x="102762" y="127442"/>
                </a:lnTo>
                <a:lnTo>
                  <a:pt x="110353" y="116881"/>
                </a:lnTo>
                <a:lnTo>
                  <a:pt x="120257" y="109992"/>
                </a:lnTo>
                <a:lnTo>
                  <a:pt x="131800" y="106869"/>
                </a:lnTo>
                <a:lnTo>
                  <a:pt x="259661" y="106869"/>
                </a:lnTo>
                <a:lnTo>
                  <a:pt x="265815" y="101092"/>
                </a:lnTo>
                <a:lnTo>
                  <a:pt x="269494" y="99314"/>
                </a:lnTo>
                <a:lnTo>
                  <a:pt x="269493" y="84581"/>
                </a:lnTo>
                <a:lnTo>
                  <a:pt x="260693" y="69421"/>
                </a:lnTo>
                <a:lnTo>
                  <a:pt x="68249" y="69421"/>
                </a:lnTo>
                <a:lnTo>
                  <a:pt x="29348" y="57026"/>
                </a:lnTo>
                <a:lnTo>
                  <a:pt x="21970" y="57023"/>
                </a:lnTo>
                <a:close/>
              </a:path>
              <a:path w="260693" h="294131">
                <a:moveTo>
                  <a:pt x="259049" y="227543"/>
                </a:moveTo>
                <a:lnTo>
                  <a:pt x="201647" y="227543"/>
                </a:lnTo>
                <a:lnTo>
                  <a:pt x="240151" y="239012"/>
                </a:lnTo>
                <a:lnTo>
                  <a:pt x="249304" y="239012"/>
                </a:lnTo>
                <a:lnTo>
                  <a:pt x="252983" y="237109"/>
                </a:lnTo>
                <a:lnTo>
                  <a:pt x="256667" y="231647"/>
                </a:lnTo>
                <a:lnTo>
                  <a:pt x="259049" y="227543"/>
                </a:lnTo>
                <a:close/>
              </a:path>
              <a:path w="260693" h="294131">
                <a:moveTo>
                  <a:pt x="259661" y="106869"/>
                </a:moveTo>
                <a:lnTo>
                  <a:pt x="131800" y="106869"/>
                </a:lnTo>
                <a:lnTo>
                  <a:pt x="147086" y="109092"/>
                </a:lnTo>
                <a:lnTo>
                  <a:pt x="159758" y="115445"/>
                </a:lnTo>
                <a:lnTo>
                  <a:pt x="169192" y="125096"/>
                </a:lnTo>
                <a:lnTo>
                  <a:pt x="174759" y="137208"/>
                </a:lnTo>
                <a:lnTo>
                  <a:pt x="176021" y="147066"/>
                </a:lnTo>
                <a:lnTo>
                  <a:pt x="173453" y="161082"/>
                </a:lnTo>
                <a:lnTo>
                  <a:pt x="166402" y="173014"/>
                </a:lnTo>
                <a:lnTo>
                  <a:pt x="155848" y="181905"/>
                </a:lnTo>
                <a:lnTo>
                  <a:pt x="142772" y="186800"/>
                </a:lnTo>
                <a:lnTo>
                  <a:pt x="257276" y="186800"/>
                </a:lnTo>
                <a:lnTo>
                  <a:pt x="236473" y="167259"/>
                </a:lnTo>
                <a:lnTo>
                  <a:pt x="238251" y="161798"/>
                </a:lnTo>
                <a:lnTo>
                  <a:pt x="240156" y="154432"/>
                </a:lnTo>
                <a:lnTo>
                  <a:pt x="240150" y="141580"/>
                </a:lnTo>
                <a:lnTo>
                  <a:pt x="238251" y="134239"/>
                </a:lnTo>
                <a:lnTo>
                  <a:pt x="236473" y="128651"/>
                </a:lnTo>
                <a:lnTo>
                  <a:pt x="259661" y="106869"/>
                </a:lnTo>
                <a:close/>
              </a:path>
              <a:path w="260693" h="294131">
                <a:moveTo>
                  <a:pt x="153923" y="0"/>
                </a:moveTo>
                <a:lnTo>
                  <a:pt x="115442" y="0"/>
                </a:lnTo>
                <a:lnTo>
                  <a:pt x="111759" y="5461"/>
                </a:lnTo>
                <a:lnTo>
                  <a:pt x="109981" y="11052"/>
                </a:lnTo>
                <a:lnTo>
                  <a:pt x="100838" y="49654"/>
                </a:lnTo>
                <a:lnTo>
                  <a:pt x="88790" y="54403"/>
                </a:lnTo>
                <a:lnTo>
                  <a:pt x="77918" y="61127"/>
                </a:lnTo>
                <a:lnTo>
                  <a:pt x="68249" y="69421"/>
                </a:lnTo>
                <a:lnTo>
                  <a:pt x="260693" y="69421"/>
                </a:lnTo>
                <a:lnTo>
                  <a:pt x="259910" y="68071"/>
                </a:lnTo>
                <a:lnTo>
                  <a:pt x="203454" y="68071"/>
                </a:lnTo>
                <a:lnTo>
                  <a:pt x="192732" y="61067"/>
                </a:lnTo>
                <a:lnTo>
                  <a:pt x="181681" y="54804"/>
                </a:lnTo>
                <a:lnTo>
                  <a:pt x="169891" y="50024"/>
                </a:lnTo>
                <a:lnTo>
                  <a:pt x="161289" y="11049"/>
                </a:lnTo>
                <a:lnTo>
                  <a:pt x="159511" y="5461"/>
                </a:lnTo>
                <a:lnTo>
                  <a:pt x="153923" y="0"/>
                </a:lnTo>
                <a:close/>
              </a:path>
              <a:path w="260693" h="294131">
                <a:moveTo>
                  <a:pt x="249300" y="57023"/>
                </a:moveTo>
                <a:lnTo>
                  <a:pt x="240144" y="57026"/>
                </a:lnTo>
                <a:lnTo>
                  <a:pt x="203454" y="68071"/>
                </a:lnTo>
                <a:lnTo>
                  <a:pt x="259910" y="68071"/>
                </a:lnTo>
                <a:lnTo>
                  <a:pt x="256666" y="62484"/>
                </a:lnTo>
                <a:lnTo>
                  <a:pt x="252983" y="58801"/>
                </a:lnTo>
                <a:lnTo>
                  <a:pt x="249300" y="57023"/>
                </a:lnTo>
                <a:close/>
              </a:path>
            </a:pathLst>
          </a:custGeom>
          <a:solidFill>
            <a:srgbClr val="FFFFFF"/>
          </a:solidFill>
        </p:spPr>
        <p:txBody>
          <a:bodyPr wrap="square" lIns="0" tIns="0" rIns="0" bIns="0" rtlCol="0">
            <a:spAutoFit/>
          </a:bodyPr>
          <a:lstStyle/>
          <a:p/>
        </p:txBody>
      </p:sp>
      <p:sp>
        <p:nvSpPr>
          <p:cNvPr id="14" name="object 14"/>
          <p:cNvSpPr/>
          <p:nvPr/>
        </p:nvSpPr>
        <p:spPr>
          <a:xfrm>
            <a:off x="1240536" y="3301999"/>
            <a:ext cx="1235964" cy="1235964"/>
          </a:xfrm>
          <a:prstGeom prst="rect">
            <a:avLst/>
          </a:prstGeom>
          <a:blipFill>
            <a:blip r:embed="rId6" cstate="print"/>
            <a:stretch>
              <a:fillRect/>
            </a:stretch>
          </a:blipFill>
        </p:spPr>
        <p:txBody>
          <a:bodyPr wrap="square" lIns="0" tIns="0" rIns="0" bIns="0" rtlCol="0">
            <a:spAutoFit/>
          </a:bodyPr>
          <a:lstStyle/>
          <a:p/>
        </p:txBody>
      </p:sp>
      <p:sp>
        <p:nvSpPr>
          <p:cNvPr id="15" name="object 15"/>
          <p:cNvSpPr txBox="1"/>
          <p:nvPr/>
        </p:nvSpPr>
        <p:spPr>
          <a:xfrm>
            <a:off x="2732023" y="3438525"/>
            <a:ext cx="1856739" cy="1720214"/>
          </a:xfrm>
          <a:prstGeom prst="rect">
            <a:avLst/>
          </a:prstGeom>
        </p:spPr>
        <p:txBody>
          <a:bodyPr vert="horz" wrap="square" lIns="0" tIns="0" rIns="0" bIns="0" rtlCol="0">
            <a:spAutoFit/>
          </a:bodyPr>
          <a:lstStyle/>
          <a:p>
            <a:pPr marL="243205" marR="6350">
              <a:lnSpc>
                <a:spcPct val="150000"/>
              </a:lnSpc>
            </a:pPr>
            <a:r>
              <a:rPr sz="1800" b="1" dirty="0">
                <a:solidFill>
                  <a:srgbClr val="FFFFFF"/>
                </a:solidFill>
                <a:latin typeface="微软雅黑" panose="020B0503020204020204" charset="-122"/>
                <a:cs typeface="微软雅黑" panose="020B0503020204020204" charset="-122"/>
              </a:rPr>
              <a:t>有较大危险因素 的生产经营场所</a:t>
            </a:r>
            <a:endParaRPr sz="1800">
              <a:latin typeface="微软雅黑" panose="020B0503020204020204" charset="-122"/>
              <a:cs typeface="微软雅黑" panose="020B0503020204020204" charset="-122"/>
            </a:endParaRPr>
          </a:p>
          <a:p>
            <a:pPr>
              <a:lnSpc>
                <a:spcPts val="1200"/>
              </a:lnSpc>
              <a:spcBef>
                <a:spcPts val="0"/>
              </a:spcBef>
            </a:pPr>
            <a:endParaRPr sz="1200"/>
          </a:p>
          <a:p>
            <a:pPr>
              <a:lnSpc>
                <a:spcPts val="1800"/>
              </a:lnSpc>
            </a:pPr>
            <a:endParaRPr sz="1800"/>
          </a:p>
          <a:p>
            <a:pPr>
              <a:lnSpc>
                <a:spcPts val="1800"/>
              </a:lnSpc>
            </a:pPr>
            <a:endParaRPr sz="1800"/>
          </a:p>
          <a:p>
            <a:pPr marL="12700">
              <a:lnSpc>
                <a:spcPct val="100000"/>
              </a:lnSpc>
            </a:pPr>
            <a:r>
              <a:rPr sz="1800" b="1" spc="-5" dirty="0">
                <a:solidFill>
                  <a:srgbClr val="FFFFFF"/>
                </a:solidFill>
                <a:latin typeface="微软雅黑" panose="020B0503020204020204" charset="-122"/>
                <a:cs typeface="微软雅黑" panose="020B0503020204020204" charset="-122"/>
              </a:rPr>
              <a:t>有关设施、设备上</a:t>
            </a:r>
            <a:endParaRPr sz="1800">
              <a:latin typeface="微软雅黑" panose="020B0503020204020204" charset="-122"/>
              <a:cs typeface="微软雅黑" panose="020B0503020204020204" charset="-122"/>
            </a:endParaRPr>
          </a:p>
        </p:txBody>
      </p:sp>
      <p:sp>
        <p:nvSpPr>
          <p:cNvPr id="16" name="object 16"/>
          <p:cNvSpPr txBox="1"/>
          <p:nvPr/>
        </p:nvSpPr>
        <p:spPr>
          <a:xfrm>
            <a:off x="1115060" y="2871851"/>
            <a:ext cx="2061845"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生产经营单位应当</a:t>
            </a:r>
            <a:endParaRPr sz="2000">
              <a:latin typeface="微软雅黑" panose="020B0503020204020204" charset="-122"/>
              <a:cs typeface="微软雅黑" panose="020B0503020204020204" charset="-122"/>
            </a:endParaRPr>
          </a:p>
        </p:txBody>
      </p:sp>
      <p:sp>
        <p:nvSpPr>
          <p:cNvPr id="17" name="object 17"/>
          <p:cNvSpPr/>
          <p:nvPr/>
        </p:nvSpPr>
        <p:spPr>
          <a:xfrm>
            <a:off x="1136903" y="3289808"/>
            <a:ext cx="3547491" cy="0"/>
          </a:xfrm>
          <a:custGeom>
            <a:avLst/>
            <a:gdLst/>
            <a:ahLst/>
            <a:cxnLst/>
            <a:rect l="l" t="t" r="r" b="b"/>
            <a:pathLst>
              <a:path w="3547491">
                <a:moveTo>
                  <a:pt x="0" y="0"/>
                </a:moveTo>
                <a:lnTo>
                  <a:pt x="3547491" y="0"/>
                </a:lnTo>
              </a:path>
            </a:pathLst>
          </a:custGeom>
          <a:ln w="6096">
            <a:solidFill>
              <a:srgbClr val="FFFFFF"/>
            </a:solidFill>
          </a:ln>
        </p:spPr>
        <p:txBody>
          <a:bodyPr wrap="square" lIns="0" tIns="0" rIns="0" bIns="0" rtlCol="0">
            <a:spAutoFit/>
          </a:bodyPr>
          <a:lstStyle/>
          <a:p/>
        </p:txBody>
      </p:sp>
      <p:sp>
        <p:nvSpPr>
          <p:cNvPr id="18" name="object 18"/>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9" name="object 19"/>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32</a:t>
            </a:r>
            <a:endParaRPr sz="2800">
              <a:latin typeface="Calibri" panose="020F0502020204030204"/>
              <a:cs typeface="Calibri" panose="020F0502020204030204"/>
            </a:endParaRPr>
          </a:p>
        </p:txBody>
      </p:sp>
      <p:sp>
        <p:nvSpPr>
          <p:cNvPr id="20" name="矩形 19"/>
          <p:cNvSpPr/>
          <p:nvPr/>
        </p:nvSpPr>
        <p:spPr>
          <a:xfrm>
            <a:off x="762000" y="899350"/>
            <a:ext cx="7696199"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第三十二条</a:t>
            </a:r>
            <a:r>
              <a:rPr lang="en-US" altLang="zh-CN" sz="2400" dirty="0">
                <a:solidFill>
                  <a:srgbClr val="FF0000"/>
                </a:solidFill>
              </a:rPr>
              <a:t> </a:t>
            </a:r>
            <a:r>
              <a:rPr lang="zh-CN" altLang="zh-CN" sz="2400" dirty="0">
                <a:solidFill>
                  <a:srgbClr val="FF0000"/>
                </a:solidFill>
              </a:rPr>
              <a:t>生产经营单位应当在有较大危险因素的生产经营场所和有关设施、设备上，设置明显的安全警示标志。</a:t>
            </a:r>
            <a:endParaRPr lang="zh-CN" altLang="zh-CN" sz="24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81152" y="2858135"/>
            <a:ext cx="2769235" cy="287020"/>
          </a:xfrm>
          <a:prstGeom prst="rect">
            <a:avLst/>
          </a:prstGeom>
        </p:spPr>
        <p:txBody>
          <a:bodyPr vert="horz" wrap="square" lIns="0" tIns="0" rIns="0" bIns="0" rtlCol="0">
            <a:spAutoFit/>
          </a:bodyPr>
          <a:lstStyle/>
          <a:p>
            <a:pPr marL="12700">
              <a:lnSpc>
                <a:spcPct val="100000"/>
              </a:lnSpc>
            </a:pPr>
            <a:r>
              <a:rPr sz="1800" b="1" dirty="0">
                <a:solidFill>
                  <a:srgbClr val="DC3B00"/>
                </a:solidFill>
                <a:latin typeface="微软雅黑" panose="020B0503020204020204" charset="-122"/>
                <a:cs typeface="微软雅黑" panose="020B0503020204020204" charset="-122"/>
              </a:rPr>
              <a:t>符合</a:t>
            </a:r>
            <a:r>
              <a:rPr sz="1800" b="1" dirty="0">
                <a:solidFill>
                  <a:srgbClr val="585858"/>
                </a:solidFill>
                <a:latin typeface="微软雅黑" panose="020B0503020204020204" charset="-122"/>
                <a:cs typeface="微软雅黑" panose="020B0503020204020204" charset="-122"/>
              </a:rPr>
              <a:t>国家标准或者行业标准</a:t>
            </a:r>
            <a:endParaRPr sz="1800">
              <a:latin typeface="微软雅黑" panose="020B0503020204020204" charset="-122"/>
              <a:cs typeface="微软雅黑" panose="020B0503020204020204" charset="-122"/>
            </a:endParaRPr>
          </a:p>
        </p:txBody>
      </p:sp>
      <p:sp>
        <p:nvSpPr>
          <p:cNvPr id="3" name="object 3"/>
          <p:cNvSpPr/>
          <p:nvPr/>
        </p:nvSpPr>
        <p:spPr>
          <a:xfrm>
            <a:off x="755709" y="2798065"/>
            <a:ext cx="2686811" cy="2685288"/>
          </a:xfrm>
          <a:custGeom>
            <a:avLst/>
            <a:gdLst/>
            <a:ahLst/>
            <a:cxnLst/>
            <a:rect l="l" t="t" r="r" b="b"/>
            <a:pathLst>
              <a:path w="2686811" h="2685288">
                <a:moveTo>
                  <a:pt x="0" y="1342644"/>
                </a:moveTo>
                <a:lnTo>
                  <a:pt x="4453" y="1232522"/>
                </a:lnTo>
                <a:lnTo>
                  <a:pt x="17583" y="1124852"/>
                </a:lnTo>
                <a:lnTo>
                  <a:pt x="39043" y="1019980"/>
                </a:lnTo>
                <a:lnTo>
                  <a:pt x="68488" y="918252"/>
                </a:lnTo>
                <a:lnTo>
                  <a:pt x="105572" y="820013"/>
                </a:lnTo>
                <a:lnTo>
                  <a:pt x="149950" y="725608"/>
                </a:lnTo>
                <a:lnTo>
                  <a:pt x="201275" y="635382"/>
                </a:lnTo>
                <a:lnTo>
                  <a:pt x="259201" y="549682"/>
                </a:lnTo>
                <a:lnTo>
                  <a:pt x="323384" y="468852"/>
                </a:lnTo>
                <a:lnTo>
                  <a:pt x="393477" y="393239"/>
                </a:lnTo>
                <a:lnTo>
                  <a:pt x="469135" y="323187"/>
                </a:lnTo>
                <a:lnTo>
                  <a:pt x="550011" y="259043"/>
                </a:lnTo>
                <a:lnTo>
                  <a:pt x="635760" y="201151"/>
                </a:lnTo>
                <a:lnTo>
                  <a:pt x="726037" y="149857"/>
                </a:lnTo>
                <a:lnTo>
                  <a:pt x="820495" y="105507"/>
                </a:lnTo>
                <a:lnTo>
                  <a:pt x="918789" y="68445"/>
                </a:lnTo>
                <a:lnTo>
                  <a:pt x="1020572" y="39019"/>
                </a:lnTo>
                <a:lnTo>
                  <a:pt x="1125500" y="17572"/>
                </a:lnTo>
                <a:lnTo>
                  <a:pt x="1233226" y="4450"/>
                </a:lnTo>
                <a:lnTo>
                  <a:pt x="1343406" y="0"/>
                </a:lnTo>
                <a:lnTo>
                  <a:pt x="1453585" y="4450"/>
                </a:lnTo>
                <a:lnTo>
                  <a:pt x="1561311" y="17572"/>
                </a:lnTo>
                <a:lnTo>
                  <a:pt x="1666239" y="39019"/>
                </a:lnTo>
                <a:lnTo>
                  <a:pt x="1768022" y="68445"/>
                </a:lnTo>
                <a:lnTo>
                  <a:pt x="1866316" y="105507"/>
                </a:lnTo>
                <a:lnTo>
                  <a:pt x="1960774" y="149857"/>
                </a:lnTo>
                <a:lnTo>
                  <a:pt x="2051051" y="201151"/>
                </a:lnTo>
                <a:lnTo>
                  <a:pt x="2136800" y="259043"/>
                </a:lnTo>
                <a:lnTo>
                  <a:pt x="2217676" y="323187"/>
                </a:lnTo>
                <a:lnTo>
                  <a:pt x="2293334" y="393239"/>
                </a:lnTo>
                <a:lnTo>
                  <a:pt x="2363427" y="468852"/>
                </a:lnTo>
                <a:lnTo>
                  <a:pt x="2427610" y="549682"/>
                </a:lnTo>
                <a:lnTo>
                  <a:pt x="2485536" y="635382"/>
                </a:lnTo>
                <a:lnTo>
                  <a:pt x="2536861" y="725608"/>
                </a:lnTo>
                <a:lnTo>
                  <a:pt x="2581239" y="820013"/>
                </a:lnTo>
                <a:lnTo>
                  <a:pt x="2618323" y="918252"/>
                </a:lnTo>
                <a:lnTo>
                  <a:pt x="2647768" y="1019980"/>
                </a:lnTo>
                <a:lnTo>
                  <a:pt x="2669228" y="1124852"/>
                </a:lnTo>
                <a:lnTo>
                  <a:pt x="2682358" y="1232522"/>
                </a:lnTo>
                <a:lnTo>
                  <a:pt x="2686811" y="1342644"/>
                </a:lnTo>
                <a:lnTo>
                  <a:pt x="2682358" y="1452765"/>
                </a:lnTo>
                <a:lnTo>
                  <a:pt x="2669228" y="1560435"/>
                </a:lnTo>
                <a:lnTo>
                  <a:pt x="2647768" y="1665307"/>
                </a:lnTo>
                <a:lnTo>
                  <a:pt x="2618323" y="1767035"/>
                </a:lnTo>
                <a:lnTo>
                  <a:pt x="2581239" y="1865274"/>
                </a:lnTo>
                <a:lnTo>
                  <a:pt x="2536861" y="1959679"/>
                </a:lnTo>
                <a:lnTo>
                  <a:pt x="2485536" y="2049905"/>
                </a:lnTo>
                <a:lnTo>
                  <a:pt x="2427610" y="2135605"/>
                </a:lnTo>
                <a:lnTo>
                  <a:pt x="2363427" y="2216435"/>
                </a:lnTo>
                <a:lnTo>
                  <a:pt x="2293334" y="2292048"/>
                </a:lnTo>
                <a:lnTo>
                  <a:pt x="2217676" y="2362100"/>
                </a:lnTo>
                <a:lnTo>
                  <a:pt x="2136800" y="2426244"/>
                </a:lnTo>
                <a:lnTo>
                  <a:pt x="2051051" y="2484136"/>
                </a:lnTo>
                <a:lnTo>
                  <a:pt x="1960774" y="2535430"/>
                </a:lnTo>
                <a:lnTo>
                  <a:pt x="1866316" y="2579780"/>
                </a:lnTo>
                <a:lnTo>
                  <a:pt x="1768022" y="2616842"/>
                </a:lnTo>
                <a:lnTo>
                  <a:pt x="1666239" y="2646268"/>
                </a:lnTo>
                <a:lnTo>
                  <a:pt x="1561311" y="2667715"/>
                </a:lnTo>
                <a:lnTo>
                  <a:pt x="1453585" y="2680837"/>
                </a:lnTo>
                <a:lnTo>
                  <a:pt x="1343406" y="2685288"/>
                </a:lnTo>
                <a:lnTo>
                  <a:pt x="1233226" y="2680837"/>
                </a:lnTo>
                <a:lnTo>
                  <a:pt x="1125500" y="2667715"/>
                </a:lnTo>
                <a:lnTo>
                  <a:pt x="1020572" y="2646268"/>
                </a:lnTo>
                <a:lnTo>
                  <a:pt x="918789" y="2616842"/>
                </a:lnTo>
                <a:lnTo>
                  <a:pt x="820495" y="2579780"/>
                </a:lnTo>
                <a:lnTo>
                  <a:pt x="726037" y="2535430"/>
                </a:lnTo>
                <a:lnTo>
                  <a:pt x="635760" y="2484136"/>
                </a:lnTo>
                <a:lnTo>
                  <a:pt x="550011" y="2426244"/>
                </a:lnTo>
                <a:lnTo>
                  <a:pt x="469135" y="2362100"/>
                </a:lnTo>
                <a:lnTo>
                  <a:pt x="393477" y="2292048"/>
                </a:lnTo>
                <a:lnTo>
                  <a:pt x="323384" y="2216435"/>
                </a:lnTo>
                <a:lnTo>
                  <a:pt x="259201" y="2135605"/>
                </a:lnTo>
                <a:lnTo>
                  <a:pt x="201275" y="2049905"/>
                </a:lnTo>
                <a:lnTo>
                  <a:pt x="149950" y="1959679"/>
                </a:lnTo>
                <a:lnTo>
                  <a:pt x="105572" y="1865274"/>
                </a:lnTo>
                <a:lnTo>
                  <a:pt x="68488" y="1767035"/>
                </a:lnTo>
                <a:lnTo>
                  <a:pt x="39043" y="1665307"/>
                </a:lnTo>
                <a:lnTo>
                  <a:pt x="17583" y="1560435"/>
                </a:lnTo>
                <a:lnTo>
                  <a:pt x="4453" y="1452765"/>
                </a:lnTo>
                <a:lnTo>
                  <a:pt x="0" y="1342644"/>
                </a:lnTo>
                <a:close/>
              </a:path>
            </a:pathLst>
          </a:custGeom>
          <a:ln w="57912">
            <a:solidFill>
              <a:srgbClr val="2FA0C3"/>
            </a:solidFill>
          </a:ln>
        </p:spPr>
        <p:txBody>
          <a:bodyPr wrap="square" lIns="0" tIns="0" rIns="0" bIns="0" rtlCol="0">
            <a:spAutoFit/>
          </a:bodyPr>
          <a:lstStyle/>
          <a:p/>
        </p:txBody>
      </p:sp>
      <p:sp>
        <p:nvSpPr>
          <p:cNvPr id="4" name="object 4"/>
          <p:cNvSpPr/>
          <p:nvPr/>
        </p:nvSpPr>
        <p:spPr>
          <a:xfrm>
            <a:off x="1640392" y="2091690"/>
            <a:ext cx="917448" cy="917448"/>
          </a:xfrm>
          <a:custGeom>
            <a:avLst/>
            <a:gdLst/>
            <a:ahLst/>
            <a:cxnLst/>
            <a:rect l="l" t="t" r="r" b="b"/>
            <a:pathLst>
              <a:path w="917448" h="917448">
                <a:moveTo>
                  <a:pt x="458724"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4"/>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4" y="917448"/>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8" y="458724"/>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4" y="0"/>
                </a:lnTo>
                <a:close/>
              </a:path>
            </a:pathLst>
          </a:custGeom>
          <a:solidFill>
            <a:srgbClr val="CC6600"/>
          </a:solidFill>
        </p:spPr>
        <p:txBody>
          <a:bodyPr wrap="square" lIns="0" tIns="0" rIns="0" bIns="0" rtlCol="0">
            <a:spAutoFit/>
          </a:bodyPr>
          <a:lstStyle/>
          <a:p/>
        </p:txBody>
      </p:sp>
      <p:sp>
        <p:nvSpPr>
          <p:cNvPr id="5" name="object 5"/>
          <p:cNvSpPr/>
          <p:nvPr/>
        </p:nvSpPr>
        <p:spPr>
          <a:xfrm>
            <a:off x="1640392" y="2091690"/>
            <a:ext cx="917448" cy="917448"/>
          </a:xfrm>
          <a:custGeom>
            <a:avLst/>
            <a:gdLst/>
            <a:ahLst/>
            <a:cxnLst/>
            <a:rect l="l" t="t" r="r" b="b"/>
            <a:pathLst>
              <a:path w="917448" h="917448">
                <a:moveTo>
                  <a:pt x="0" y="458724"/>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4"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8" y="458724"/>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4" y="917448"/>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4"/>
                </a:lnTo>
                <a:close/>
              </a:path>
            </a:pathLst>
          </a:custGeom>
          <a:ln w="28956">
            <a:solidFill>
              <a:srgbClr val="FFFFFF"/>
            </a:solidFill>
          </a:ln>
        </p:spPr>
        <p:txBody>
          <a:bodyPr wrap="square" lIns="0" tIns="0" rIns="0" bIns="0" rtlCol="0">
            <a:spAutoFit/>
          </a:bodyPr>
          <a:lstStyle/>
          <a:p/>
        </p:txBody>
      </p:sp>
      <p:sp>
        <p:nvSpPr>
          <p:cNvPr id="6" name="object 6"/>
          <p:cNvSpPr txBox="1"/>
          <p:nvPr/>
        </p:nvSpPr>
        <p:spPr>
          <a:xfrm>
            <a:off x="1883216" y="2408302"/>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设计</a:t>
            </a:r>
            <a:endParaRPr sz="1600">
              <a:latin typeface="微软雅黑" panose="020B0503020204020204" charset="-122"/>
              <a:cs typeface="微软雅黑" panose="020B0503020204020204" charset="-122"/>
            </a:endParaRPr>
          </a:p>
        </p:txBody>
      </p:sp>
      <p:sp>
        <p:nvSpPr>
          <p:cNvPr id="7" name="object 7"/>
          <p:cNvSpPr/>
          <p:nvPr/>
        </p:nvSpPr>
        <p:spPr>
          <a:xfrm>
            <a:off x="2765103" y="2558034"/>
            <a:ext cx="917448" cy="917448"/>
          </a:xfrm>
          <a:custGeom>
            <a:avLst/>
            <a:gdLst/>
            <a:ahLst/>
            <a:cxnLst/>
            <a:rect l="l" t="t" r="r" b="b"/>
            <a:pathLst>
              <a:path w="917448" h="917448">
                <a:moveTo>
                  <a:pt x="458724"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4"/>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4" y="917448"/>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8" y="458724"/>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4" y="0"/>
                </a:lnTo>
                <a:close/>
              </a:path>
            </a:pathLst>
          </a:custGeom>
          <a:solidFill>
            <a:srgbClr val="0071C5"/>
          </a:solidFill>
        </p:spPr>
        <p:txBody>
          <a:bodyPr wrap="square" lIns="0" tIns="0" rIns="0" bIns="0" rtlCol="0">
            <a:spAutoFit/>
          </a:bodyPr>
          <a:lstStyle/>
          <a:p/>
        </p:txBody>
      </p:sp>
      <p:sp>
        <p:nvSpPr>
          <p:cNvPr id="8" name="object 8"/>
          <p:cNvSpPr/>
          <p:nvPr/>
        </p:nvSpPr>
        <p:spPr>
          <a:xfrm>
            <a:off x="2765103" y="2558034"/>
            <a:ext cx="917448" cy="917448"/>
          </a:xfrm>
          <a:custGeom>
            <a:avLst/>
            <a:gdLst/>
            <a:ahLst/>
            <a:cxnLst/>
            <a:rect l="l" t="t" r="r" b="b"/>
            <a:pathLst>
              <a:path w="917448" h="917448">
                <a:moveTo>
                  <a:pt x="0" y="458724"/>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4"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8" y="458724"/>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4" y="917448"/>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4"/>
                </a:lnTo>
                <a:close/>
              </a:path>
            </a:pathLst>
          </a:custGeom>
          <a:ln w="28956">
            <a:solidFill>
              <a:srgbClr val="FFFFFF"/>
            </a:solidFill>
          </a:ln>
        </p:spPr>
        <p:txBody>
          <a:bodyPr wrap="square" lIns="0" tIns="0" rIns="0" bIns="0" rtlCol="0">
            <a:spAutoFit/>
          </a:bodyPr>
          <a:lstStyle/>
          <a:p/>
        </p:txBody>
      </p:sp>
      <p:sp>
        <p:nvSpPr>
          <p:cNvPr id="9" name="object 9"/>
          <p:cNvSpPr txBox="1"/>
          <p:nvPr/>
        </p:nvSpPr>
        <p:spPr>
          <a:xfrm>
            <a:off x="3007928" y="2874391"/>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制造</a:t>
            </a:r>
            <a:endParaRPr sz="1600">
              <a:latin typeface="微软雅黑" panose="020B0503020204020204" charset="-122"/>
              <a:cs typeface="微软雅黑" panose="020B0503020204020204" charset="-122"/>
            </a:endParaRPr>
          </a:p>
        </p:txBody>
      </p:sp>
      <p:sp>
        <p:nvSpPr>
          <p:cNvPr id="10" name="object 10"/>
          <p:cNvSpPr/>
          <p:nvPr/>
        </p:nvSpPr>
        <p:spPr>
          <a:xfrm>
            <a:off x="3231447" y="3682747"/>
            <a:ext cx="917447" cy="917447"/>
          </a:xfrm>
          <a:custGeom>
            <a:avLst/>
            <a:gdLst/>
            <a:ahLst/>
            <a:cxnLst/>
            <a:rect l="l" t="t" r="r" b="b"/>
            <a:pathLst>
              <a:path w="917448" h="917448">
                <a:moveTo>
                  <a:pt x="458723"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4"/>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3" y="917447"/>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7" y="458724"/>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3" y="0"/>
                </a:lnTo>
                <a:close/>
              </a:path>
            </a:pathLst>
          </a:custGeom>
          <a:solidFill>
            <a:srgbClr val="17BC9B"/>
          </a:solidFill>
        </p:spPr>
        <p:txBody>
          <a:bodyPr wrap="square" lIns="0" tIns="0" rIns="0" bIns="0" rtlCol="0">
            <a:spAutoFit/>
          </a:bodyPr>
          <a:lstStyle/>
          <a:p/>
        </p:txBody>
      </p:sp>
      <p:sp>
        <p:nvSpPr>
          <p:cNvPr id="11" name="object 11"/>
          <p:cNvSpPr/>
          <p:nvPr/>
        </p:nvSpPr>
        <p:spPr>
          <a:xfrm>
            <a:off x="3231447" y="3682747"/>
            <a:ext cx="917447" cy="917447"/>
          </a:xfrm>
          <a:custGeom>
            <a:avLst/>
            <a:gdLst/>
            <a:ahLst/>
            <a:cxnLst/>
            <a:rect l="l" t="t" r="r" b="b"/>
            <a:pathLst>
              <a:path w="917448" h="917448">
                <a:moveTo>
                  <a:pt x="0" y="458724"/>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3"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7" y="458724"/>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3" y="917447"/>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4"/>
                </a:lnTo>
                <a:close/>
              </a:path>
            </a:pathLst>
          </a:custGeom>
          <a:ln w="28956">
            <a:solidFill>
              <a:srgbClr val="FFFFFF"/>
            </a:solidFill>
          </a:ln>
        </p:spPr>
        <p:txBody>
          <a:bodyPr wrap="square" lIns="0" tIns="0" rIns="0" bIns="0" rtlCol="0">
            <a:spAutoFit/>
          </a:bodyPr>
          <a:lstStyle/>
          <a:p/>
        </p:txBody>
      </p:sp>
      <p:sp>
        <p:nvSpPr>
          <p:cNvPr id="12" name="object 12"/>
          <p:cNvSpPr txBox="1"/>
          <p:nvPr/>
        </p:nvSpPr>
        <p:spPr>
          <a:xfrm>
            <a:off x="3473764" y="3999103"/>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安装</a:t>
            </a:r>
            <a:endParaRPr sz="1600">
              <a:latin typeface="微软雅黑" panose="020B0503020204020204" charset="-122"/>
              <a:cs typeface="微软雅黑" panose="020B0503020204020204" charset="-122"/>
            </a:endParaRPr>
          </a:p>
        </p:txBody>
      </p:sp>
      <p:sp>
        <p:nvSpPr>
          <p:cNvPr id="13" name="object 13"/>
          <p:cNvSpPr/>
          <p:nvPr/>
        </p:nvSpPr>
        <p:spPr>
          <a:xfrm>
            <a:off x="2765103" y="4807458"/>
            <a:ext cx="917448" cy="917447"/>
          </a:xfrm>
          <a:custGeom>
            <a:avLst/>
            <a:gdLst/>
            <a:ahLst/>
            <a:cxnLst/>
            <a:rect l="l" t="t" r="r" b="b"/>
            <a:pathLst>
              <a:path w="917448" h="917448">
                <a:moveTo>
                  <a:pt x="458724"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3"/>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4" y="917447"/>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8" y="458723"/>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4" y="0"/>
                </a:lnTo>
                <a:close/>
              </a:path>
            </a:pathLst>
          </a:custGeom>
          <a:solidFill>
            <a:srgbClr val="5B9BD4"/>
          </a:solidFill>
        </p:spPr>
        <p:txBody>
          <a:bodyPr wrap="square" lIns="0" tIns="0" rIns="0" bIns="0" rtlCol="0">
            <a:spAutoFit/>
          </a:bodyPr>
          <a:lstStyle/>
          <a:p/>
        </p:txBody>
      </p:sp>
      <p:sp>
        <p:nvSpPr>
          <p:cNvPr id="14" name="object 14"/>
          <p:cNvSpPr/>
          <p:nvPr/>
        </p:nvSpPr>
        <p:spPr>
          <a:xfrm>
            <a:off x="2765103" y="4807458"/>
            <a:ext cx="917448" cy="917447"/>
          </a:xfrm>
          <a:custGeom>
            <a:avLst/>
            <a:gdLst/>
            <a:ahLst/>
            <a:cxnLst/>
            <a:rect l="l" t="t" r="r" b="b"/>
            <a:pathLst>
              <a:path w="917448" h="917448">
                <a:moveTo>
                  <a:pt x="0" y="458723"/>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4"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8" y="458723"/>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4" y="917447"/>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3"/>
                </a:lnTo>
                <a:close/>
              </a:path>
            </a:pathLst>
          </a:custGeom>
          <a:ln w="28956">
            <a:solidFill>
              <a:srgbClr val="FFFFFF"/>
            </a:solidFill>
          </a:ln>
        </p:spPr>
        <p:txBody>
          <a:bodyPr wrap="square" lIns="0" tIns="0" rIns="0" bIns="0" rtlCol="0">
            <a:spAutoFit/>
          </a:bodyPr>
          <a:lstStyle/>
          <a:p/>
        </p:txBody>
      </p:sp>
      <p:sp>
        <p:nvSpPr>
          <p:cNvPr id="15" name="object 15"/>
          <p:cNvSpPr txBox="1"/>
          <p:nvPr/>
        </p:nvSpPr>
        <p:spPr>
          <a:xfrm>
            <a:off x="3007928" y="5123816"/>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使用</a:t>
            </a:r>
            <a:endParaRPr sz="1600">
              <a:latin typeface="微软雅黑" panose="020B0503020204020204" charset="-122"/>
              <a:cs typeface="微软雅黑" panose="020B0503020204020204" charset="-122"/>
            </a:endParaRPr>
          </a:p>
        </p:txBody>
      </p:sp>
      <p:sp>
        <p:nvSpPr>
          <p:cNvPr id="16" name="object 16"/>
          <p:cNvSpPr/>
          <p:nvPr/>
        </p:nvSpPr>
        <p:spPr>
          <a:xfrm>
            <a:off x="1640392" y="5272278"/>
            <a:ext cx="917448" cy="917447"/>
          </a:xfrm>
          <a:custGeom>
            <a:avLst/>
            <a:gdLst/>
            <a:ahLst/>
            <a:cxnLst/>
            <a:rect l="l" t="t" r="r" b="b"/>
            <a:pathLst>
              <a:path w="917448" h="917448">
                <a:moveTo>
                  <a:pt x="458724" y="0"/>
                </a:moveTo>
                <a:lnTo>
                  <a:pt x="384312" y="6003"/>
                </a:lnTo>
                <a:lnTo>
                  <a:pt x="313724" y="23384"/>
                </a:lnTo>
                <a:lnTo>
                  <a:pt x="247905" y="51198"/>
                </a:lnTo>
                <a:lnTo>
                  <a:pt x="187799" y="88501"/>
                </a:lnTo>
                <a:lnTo>
                  <a:pt x="134350" y="134350"/>
                </a:lnTo>
                <a:lnTo>
                  <a:pt x="88501" y="187799"/>
                </a:lnTo>
                <a:lnTo>
                  <a:pt x="51198" y="247905"/>
                </a:lnTo>
                <a:lnTo>
                  <a:pt x="23384" y="313724"/>
                </a:lnTo>
                <a:lnTo>
                  <a:pt x="6003" y="384312"/>
                </a:lnTo>
                <a:lnTo>
                  <a:pt x="0" y="458724"/>
                </a:lnTo>
                <a:lnTo>
                  <a:pt x="1520" y="496349"/>
                </a:lnTo>
                <a:lnTo>
                  <a:pt x="13330" y="568966"/>
                </a:lnTo>
                <a:lnTo>
                  <a:pt x="36046" y="637287"/>
                </a:lnTo>
                <a:lnTo>
                  <a:pt x="68722" y="700368"/>
                </a:lnTo>
                <a:lnTo>
                  <a:pt x="110416" y="757264"/>
                </a:lnTo>
                <a:lnTo>
                  <a:pt x="160183" y="807031"/>
                </a:lnTo>
                <a:lnTo>
                  <a:pt x="217079" y="848725"/>
                </a:lnTo>
                <a:lnTo>
                  <a:pt x="280160" y="881401"/>
                </a:lnTo>
                <a:lnTo>
                  <a:pt x="348481" y="904117"/>
                </a:lnTo>
                <a:lnTo>
                  <a:pt x="421098" y="915927"/>
                </a:lnTo>
                <a:lnTo>
                  <a:pt x="458724" y="917448"/>
                </a:lnTo>
                <a:lnTo>
                  <a:pt x="496349" y="915927"/>
                </a:lnTo>
                <a:lnTo>
                  <a:pt x="568966" y="904117"/>
                </a:lnTo>
                <a:lnTo>
                  <a:pt x="637287" y="881401"/>
                </a:lnTo>
                <a:lnTo>
                  <a:pt x="700368" y="848725"/>
                </a:lnTo>
                <a:lnTo>
                  <a:pt x="757264" y="807031"/>
                </a:lnTo>
                <a:lnTo>
                  <a:pt x="807031" y="757264"/>
                </a:lnTo>
                <a:lnTo>
                  <a:pt x="848725" y="700368"/>
                </a:lnTo>
                <a:lnTo>
                  <a:pt x="881401" y="637287"/>
                </a:lnTo>
                <a:lnTo>
                  <a:pt x="904117" y="568966"/>
                </a:lnTo>
                <a:lnTo>
                  <a:pt x="915927" y="496349"/>
                </a:lnTo>
                <a:lnTo>
                  <a:pt x="917448" y="458724"/>
                </a:lnTo>
                <a:lnTo>
                  <a:pt x="915927" y="421098"/>
                </a:lnTo>
                <a:lnTo>
                  <a:pt x="904117" y="348481"/>
                </a:lnTo>
                <a:lnTo>
                  <a:pt x="881401" y="280160"/>
                </a:lnTo>
                <a:lnTo>
                  <a:pt x="848725" y="217079"/>
                </a:lnTo>
                <a:lnTo>
                  <a:pt x="807031" y="160183"/>
                </a:lnTo>
                <a:lnTo>
                  <a:pt x="757264" y="110416"/>
                </a:lnTo>
                <a:lnTo>
                  <a:pt x="700368" y="68722"/>
                </a:lnTo>
                <a:lnTo>
                  <a:pt x="637287" y="36046"/>
                </a:lnTo>
                <a:lnTo>
                  <a:pt x="568966" y="13330"/>
                </a:lnTo>
                <a:lnTo>
                  <a:pt x="496349" y="1520"/>
                </a:lnTo>
                <a:lnTo>
                  <a:pt x="458724" y="0"/>
                </a:lnTo>
                <a:close/>
              </a:path>
            </a:pathLst>
          </a:custGeom>
          <a:solidFill>
            <a:srgbClr val="6FAC46"/>
          </a:solidFill>
        </p:spPr>
        <p:txBody>
          <a:bodyPr wrap="square" lIns="0" tIns="0" rIns="0" bIns="0" rtlCol="0">
            <a:spAutoFit/>
          </a:bodyPr>
          <a:lstStyle/>
          <a:p/>
        </p:txBody>
      </p:sp>
      <p:sp>
        <p:nvSpPr>
          <p:cNvPr id="17" name="object 17"/>
          <p:cNvSpPr/>
          <p:nvPr/>
        </p:nvSpPr>
        <p:spPr>
          <a:xfrm>
            <a:off x="1640392" y="5272278"/>
            <a:ext cx="917448" cy="917447"/>
          </a:xfrm>
          <a:custGeom>
            <a:avLst/>
            <a:gdLst/>
            <a:ahLst/>
            <a:cxnLst/>
            <a:rect l="l" t="t" r="r" b="b"/>
            <a:pathLst>
              <a:path w="917448" h="917448">
                <a:moveTo>
                  <a:pt x="0" y="458724"/>
                </a:moveTo>
                <a:lnTo>
                  <a:pt x="6003" y="384312"/>
                </a:lnTo>
                <a:lnTo>
                  <a:pt x="23384" y="313724"/>
                </a:lnTo>
                <a:lnTo>
                  <a:pt x="51198" y="247905"/>
                </a:lnTo>
                <a:lnTo>
                  <a:pt x="88501" y="187799"/>
                </a:lnTo>
                <a:lnTo>
                  <a:pt x="134350" y="134350"/>
                </a:lnTo>
                <a:lnTo>
                  <a:pt x="187799" y="88501"/>
                </a:lnTo>
                <a:lnTo>
                  <a:pt x="247905" y="51198"/>
                </a:lnTo>
                <a:lnTo>
                  <a:pt x="313724" y="23384"/>
                </a:lnTo>
                <a:lnTo>
                  <a:pt x="384312" y="6003"/>
                </a:lnTo>
                <a:lnTo>
                  <a:pt x="458724" y="0"/>
                </a:lnTo>
                <a:lnTo>
                  <a:pt x="496349" y="1520"/>
                </a:lnTo>
                <a:lnTo>
                  <a:pt x="568966" y="13330"/>
                </a:lnTo>
                <a:lnTo>
                  <a:pt x="637287" y="36046"/>
                </a:lnTo>
                <a:lnTo>
                  <a:pt x="700368" y="68722"/>
                </a:lnTo>
                <a:lnTo>
                  <a:pt x="757264" y="110416"/>
                </a:lnTo>
                <a:lnTo>
                  <a:pt x="807031" y="160183"/>
                </a:lnTo>
                <a:lnTo>
                  <a:pt x="848725" y="217079"/>
                </a:lnTo>
                <a:lnTo>
                  <a:pt x="881401" y="280160"/>
                </a:lnTo>
                <a:lnTo>
                  <a:pt x="904117" y="348481"/>
                </a:lnTo>
                <a:lnTo>
                  <a:pt x="915927" y="421098"/>
                </a:lnTo>
                <a:lnTo>
                  <a:pt x="917448" y="458724"/>
                </a:lnTo>
                <a:lnTo>
                  <a:pt x="915927" y="496349"/>
                </a:lnTo>
                <a:lnTo>
                  <a:pt x="904117" y="568966"/>
                </a:lnTo>
                <a:lnTo>
                  <a:pt x="881401" y="637287"/>
                </a:lnTo>
                <a:lnTo>
                  <a:pt x="848725" y="700368"/>
                </a:lnTo>
                <a:lnTo>
                  <a:pt x="807031" y="757264"/>
                </a:lnTo>
                <a:lnTo>
                  <a:pt x="757264" y="807031"/>
                </a:lnTo>
                <a:lnTo>
                  <a:pt x="700368" y="848725"/>
                </a:lnTo>
                <a:lnTo>
                  <a:pt x="637287" y="881401"/>
                </a:lnTo>
                <a:lnTo>
                  <a:pt x="568966" y="904117"/>
                </a:lnTo>
                <a:lnTo>
                  <a:pt x="496349" y="915927"/>
                </a:lnTo>
                <a:lnTo>
                  <a:pt x="458724" y="917448"/>
                </a:lnTo>
                <a:lnTo>
                  <a:pt x="421098" y="915927"/>
                </a:lnTo>
                <a:lnTo>
                  <a:pt x="348481" y="904117"/>
                </a:lnTo>
                <a:lnTo>
                  <a:pt x="280160" y="881401"/>
                </a:lnTo>
                <a:lnTo>
                  <a:pt x="217079" y="848725"/>
                </a:lnTo>
                <a:lnTo>
                  <a:pt x="160183" y="807031"/>
                </a:lnTo>
                <a:lnTo>
                  <a:pt x="110416" y="757264"/>
                </a:lnTo>
                <a:lnTo>
                  <a:pt x="68722" y="700368"/>
                </a:lnTo>
                <a:lnTo>
                  <a:pt x="36046" y="637287"/>
                </a:lnTo>
                <a:lnTo>
                  <a:pt x="13330" y="568966"/>
                </a:lnTo>
                <a:lnTo>
                  <a:pt x="1520" y="496349"/>
                </a:lnTo>
                <a:lnTo>
                  <a:pt x="0" y="458724"/>
                </a:lnTo>
                <a:close/>
              </a:path>
            </a:pathLst>
          </a:custGeom>
          <a:ln w="28956">
            <a:solidFill>
              <a:srgbClr val="FFFFFF"/>
            </a:solidFill>
          </a:ln>
        </p:spPr>
        <p:txBody>
          <a:bodyPr wrap="square" lIns="0" tIns="0" rIns="0" bIns="0" rtlCol="0">
            <a:spAutoFit/>
          </a:bodyPr>
          <a:lstStyle/>
          <a:p/>
        </p:txBody>
      </p:sp>
      <p:sp>
        <p:nvSpPr>
          <p:cNvPr id="18" name="object 18"/>
          <p:cNvSpPr txBox="1"/>
          <p:nvPr/>
        </p:nvSpPr>
        <p:spPr>
          <a:xfrm>
            <a:off x="1883216" y="5589778"/>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检测</a:t>
            </a:r>
            <a:endParaRPr sz="1600">
              <a:latin typeface="微软雅黑" panose="020B0503020204020204" charset="-122"/>
              <a:cs typeface="微软雅黑" panose="020B0503020204020204" charset="-122"/>
            </a:endParaRPr>
          </a:p>
        </p:txBody>
      </p:sp>
      <p:sp>
        <p:nvSpPr>
          <p:cNvPr id="19" name="object 19"/>
          <p:cNvSpPr/>
          <p:nvPr/>
        </p:nvSpPr>
        <p:spPr>
          <a:xfrm>
            <a:off x="517204" y="4807458"/>
            <a:ext cx="917448" cy="917447"/>
          </a:xfrm>
          <a:custGeom>
            <a:avLst/>
            <a:gdLst/>
            <a:ahLst/>
            <a:cxnLst/>
            <a:rect l="l" t="t" r="r" b="b"/>
            <a:pathLst>
              <a:path w="917448" h="917448">
                <a:moveTo>
                  <a:pt x="458723" y="0"/>
                </a:moveTo>
                <a:lnTo>
                  <a:pt x="384315" y="6003"/>
                </a:lnTo>
                <a:lnTo>
                  <a:pt x="313729" y="23384"/>
                </a:lnTo>
                <a:lnTo>
                  <a:pt x="247911" y="51198"/>
                </a:lnTo>
                <a:lnTo>
                  <a:pt x="187804" y="88501"/>
                </a:lnTo>
                <a:lnTo>
                  <a:pt x="134354" y="134350"/>
                </a:lnTo>
                <a:lnTo>
                  <a:pt x="88505" y="187799"/>
                </a:lnTo>
                <a:lnTo>
                  <a:pt x="51200" y="247905"/>
                </a:lnTo>
                <a:lnTo>
                  <a:pt x="23385" y="313724"/>
                </a:lnTo>
                <a:lnTo>
                  <a:pt x="6003" y="384312"/>
                </a:lnTo>
                <a:lnTo>
                  <a:pt x="0" y="458723"/>
                </a:lnTo>
                <a:lnTo>
                  <a:pt x="1520" y="496349"/>
                </a:lnTo>
                <a:lnTo>
                  <a:pt x="13331" y="568966"/>
                </a:lnTo>
                <a:lnTo>
                  <a:pt x="36047" y="637287"/>
                </a:lnTo>
                <a:lnTo>
                  <a:pt x="68725" y="700368"/>
                </a:lnTo>
                <a:lnTo>
                  <a:pt x="110421" y="757264"/>
                </a:lnTo>
                <a:lnTo>
                  <a:pt x="160188" y="807031"/>
                </a:lnTo>
                <a:lnTo>
                  <a:pt x="217085" y="848725"/>
                </a:lnTo>
                <a:lnTo>
                  <a:pt x="280165" y="881401"/>
                </a:lnTo>
                <a:lnTo>
                  <a:pt x="348485" y="904117"/>
                </a:lnTo>
                <a:lnTo>
                  <a:pt x="421100" y="915927"/>
                </a:lnTo>
                <a:lnTo>
                  <a:pt x="458723" y="917447"/>
                </a:lnTo>
                <a:lnTo>
                  <a:pt x="496347" y="915927"/>
                </a:lnTo>
                <a:lnTo>
                  <a:pt x="568962" y="904117"/>
                </a:lnTo>
                <a:lnTo>
                  <a:pt x="637282" y="881401"/>
                </a:lnTo>
                <a:lnTo>
                  <a:pt x="700362" y="848725"/>
                </a:lnTo>
                <a:lnTo>
                  <a:pt x="757259" y="807031"/>
                </a:lnTo>
                <a:lnTo>
                  <a:pt x="807026" y="757264"/>
                </a:lnTo>
                <a:lnTo>
                  <a:pt x="848722" y="700368"/>
                </a:lnTo>
                <a:lnTo>
                  <a:pt x="881400" y="637287"/>
                </a:lnTo>
                <a:lnTo>
                  <a:pt x="904116" y="568966"/>
                </a:lnTo>
                <a:lnTo>
                  <a:pt x="915927" y="496349"/>
                </a:lnTo>
                <a:lnTo>
                  <a:pt x="917448" y="458723"/>
                </a:lnTo>
                <a:lnTo>
                  <a:pt x="915927" y="421098"/>
                </a:lnTo>
                <a:lnTo>
                  <a:pt x="904116" y="348481"/>
                </a:lnTo>
                <a:lnTo>
                  <a:pt x="881400" y="280160"/>
                </a:lnTo>
                <a:lnTo>
                  <a:pt x="848722" y="217079"/>
                </a:lnTo>
                <a:lnTo>
                  <a:pt x="807026" y="160183"/>
                </a:lnTo>
                <a:lnTo>
                  <a:pt x="757259" y="110416"/>
                </a:lnTo>
                <a:lnTo>
                  <a:pt x="700362" y="68722"/>
                </a:lnTo>
                <a:lnTo>
                  <a:pt x="637282" y="36046"/>
                </a:lnTo>
                <a:lnTo>
                  <a:pt x="568962" y="13330"/>
                </a:lnTo>
                <a:lnTo>
                  <a:pt x="496347" y="1520"/>
                </a:lnTo>
                <a:lnTo>
                  <a:pt x="458723" y="0"/>
                </a:lnTo>
                <a:close/>
              </a:path>
            </a:pathLst>
          </a:custGeom>
          <a:solidFill>
            <a:srgbClr val="FFA617"/>
          </a:solidFill>
        </p:spPr>
        <p:txBody>
          <a:bodyPr wrap="square" lIns="0" tIns="0" rIns="0" bIns="0" rtlCol="0">
            <a:spAutoFit/>
          </a:bodyPr>
          <a:lstStyle/>
          <a:p/>
        </p:txBody>
      </p:sp>
      <p:sp>
        <p:nvSpPr>
          <p:cNvPr id="20" name="object 20"/>
          <p:cNvSpPr/>
          <p:nvPr/>
        </p:nvSpPr>
        <p:spPr>
          <a:xfrm>
            <a:off x="517204" y="4807458"/>
            <a:ext cx="917448" cy="917447"/>
          </a:xfrm>
          <a:custGeom>
            <a:avLst/>
            <a:gdLst/>
            <a:ahLst/>
            <a:cxnLst/>
            <a:rect l="l" t="t" r="r" b="b"/>
            <a:pathLst>
              <a:path w="917448" h="917448">
                <a:moveTo>
                  <a:pt x="0" y="458723"/>
                </a:moveTo>
                <a:lnTo>
                  <a:pt x="6003" y="384312"/>
                </a:lnTo>
                <a:lnTo>
                  <a:pt x="23385" y="313724"/>
                </a:lnTo>
                <a:lnTo>
                  <a:pt x="51200" y="247905"/>
                </a:lnTo>
                <a:lnTo>
                  <a:pt x="88505" y="187799"/>
                </a:lnTo>
                <a:lnTo>
                  <a:pt x="134354" y="134350"/>
                </a:lnTo>
                <a:lnTo>
                  <a:pt x="187804" y="88501"/>
                </a:lnTo>
                <a:lnTo>
                  <a:pt x="247911" y="51198"/>
                </a:lnTo>
                <a:lnTo>
                  <a:pt x="313729" y="23384"/>
                </a:lnTo>
                <a:lnTo>
                  <a:pt x="384315" y="6003"/>
                </a:lnTo>
                <a:lnTo>
                  <a:pt x="458723" y="0"/>
                </a:lnTo>
                <a:lnTo>
                  <a:pt x="496347" y="1520"/>
                </a:lnTo>
                <a:lnTo>
                  <a:pt x="568962" y="13330"/>
                </a:lnTo>
                <a:lnTo>
                  <a:pt x="637282" y="36046"/>
                </a:lnTo>
                <a:lnTo>
                  <a:pt x="700362" y="68722"/>
                </a:lnTo>
                <a:lnTo>
                  <a:pt x="757259" y="110416"/>
                </a:lnTo>
                <a:lnTo>
                  <a:pt x="807026" y="160183"/>
                </a:lnTo>
                <a:lnTo>
                  <a:pt x="848722" y="217079"/>
                </a:lnTo>
                <a:lnTo>
                  <a:pt x="881400" y="280160"/>
                </a:lnTo>
                <a:lnTo>
                  <a:pt x="904116" y="348481"/>
                </a:lnTo>
                <a:lnTo>
                  <a:pt x="915927" y="421098"/>
                </a:lnTo>
                <a:lnTo>
                  <a:pt x="917448" y="458723"/>
                </a:lnTo>
                <a:lnTo>
                  <a:pt x="915927" y="496349"/>
                </a:lnTo>
                <a:lnTo>
                  <a:pt x="904116" y="568966"/>
                </a:lnTo>
                <a:lnTo>
                  <a:pt x="881400" y="637287"/>
                </a:lnTo>
                <a:lnTo>
                  <a:pt x="848722" y="700368"/>
                </a:lnTo>
                <a:lnTo>
                  <a:pt x="807026" y="757264"/>
                </a:lnTo>
                <a:lnTo>
                  <a:pt x="757259" y="807031"/>
                </a:lnTo>
                <a:lnTo>
                  <a:pt x="700362" y="848725"/>
                </a:lnTo>
                <a:lnTo>
                  <a:pt x="637282" y="881401"/>
                </a:lnTo>
                <a:lnTo>
                  <a:pt x="568962" y="904117"/>
                </a:lnTo>
                <a:lnTo>
                  <a:pt x="496347" y="915927"/>
                </a:lnTo>
                <a:lnTo>
                  <a:pt x="458723" y="917447"/>
                </a:lnTo>
                <a:lnTo>
                  <a:pt x="421100" y="915927"/>
                </a:lnTo>
                <a:lnTo>
                  <a:pt x="348485" y="904117"/>
                </a:lnTo>
                <a:lnTo>
                  <a:pt x="280165" y="881401"/>
                </a:lnTo>
                <a:lnTo>
                  <a:pt x="217085" y="848725"/>
                </a:lnTo>
                <a:lnTo>
                  <a:pt x="160188" y="807031"/>
                </a:lnTo>
                <a:lnTo>
                  <a:pt x="110421" y="757264"/>
                </a:lnTo>
                <a:lnTo>
                  <a:pt x="68725" y="700368"/>
                </a:lnTo>
                <a:lnTo>
                  <a:pt x="36047" y="637287"/>
                </a:lnTo>
                <a:lnTo>
                  <a:pt x="13331" y="568966"/>
                </a:lnTo>
                <a:lnTo>
                  <a:pt x="1520" y="496349"/>
                </a:lnTo>
                <a:lnTo>
                  <a:pt x="0" y="458723"/>
                </a:lnTo>
                <a:close/>
              </a:path>
            </a:pathLst>
          </a:custGeom>
          <a:ln w="28956">
            <a:solidFill>
              <a:srgbClr val="FFFFFF"/>
            </a:solidFill>
          </a:ln>
        </p:spPr>
        <p:txBody>
          <a:bodyPr wrap="square" lIns="0" tIns="0" rIns="0" bIns="0" rtlCol="0">
            <a:spAutoFit/>
          </a:bodyPr>
          <a:lstStyle/>
          <a:p/>
        </p:txBody>
      </p:sp>
      <p:sp>
        <p:nvSpPr>
          <p:cNvPr id="21" name="object 21"/>
          <p:cNvSpPr txBox="1"/>
          <p:nvPr/>
        </p:nvSpPr>
        <p:spPr>
          <a:xfrm>
            <a:off x="758554" y="5123816"/>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维修</a:t>
            </a:r>
            <a:endParaRPr sz="1600">
              <a:latin typeface="微软雅黑" panose="020B0503020204020204" charset="-122"/>
              <a:cs typeface="微软雅黑" panose="020B0503020204020204" charset="-122"/>
            </a:endParaRPr>
          </a:p>
        </p:txBody>
      </p:sp>
      <p:sp>
        <p:nvSpPr>
          <p:cNvPr id="22" name="object 22"/>
          <p:cNvSpPr/>
          <p:nvPr/>
        </p:nvSpPr>
        <p:spPr>
          <a:xfrm>
            <a:off x="92007" y="3723894"/>
            <a:ext cx="833628" cy="835151"/>
          </a:xfrm>
          <a:custGeom>
            <a:avLst/>
            <a:gdLst/>
            <a:ahLst/>
            <a:cxnLst/>
            <a:rect l="l" t="t" r="r" b="b"/>
            <a:pathLst>
              <a:path w="833628" h="835151">
                <a:moveTo>
                  <a:pt x="416814" y="0"/>
                </a:moveTo>
                <a:lnTo>
                  <a:pt x="349204" y="5465"/>
                </a:lnTo>
                <a:lnTo>
                  <a:pt x="285068" y="21287"/>
                </a:lnTo>
                <a:lnTo>
                  <a:pt x="225263" y="46606"/>
                </a:lnTo>
                <a:lnTo>
                  <a:pt x="170648" y="80564"/>
                </a:lnTo>
                <a:lnTo>
                  <a:pt x="122081" y="122300"/>
                </a:lnTo>
                <a:lnTo>
                  <a:pt x="80420" y="170956"/>
                </a:lnTo>
                <a:lnTo>
                  <a:pt x="46523" y="225670"/>
                </a:lnTo>
                <a:lnTo>
                  <a:pt x="21249" y="285585"/>
                </a:lnTo>
                <a:lnTo>
                  <a:pt x="5455" y="349840"/>
                </a:lnTo>
                <a:lnTo>
                  <a:pt x="0" y="417575"/>
                </a:lnTo>
                <a:lnTo>
                  <a:pt x="1381" y="451825"/>
                </a:lnTo>
                <a:lnTo>
                  <a:pt x="12113" y="517927"/>
                </a:lnTo>
                <a:lnTo>
                  <a:pt x="32755" y="580120"/>
                </a:lnTo>
                <a:lnTo>
                  <a:pt x="62448" y="637542"/>
                </a:lnTo>
                <a:lnTo>
                  <a:pt x="100334" y="689334"/>
                </a:lnTo>
                <a:lnTo>
                  <a:pt x="145555" y="734637"/>
                </a:lnTo>
                <a:lnTo>
                  <a:pt x="197254" y="772592"/>
                </a:lnTo>
                <a:lnTo>
                  <a:pt x="254571" y="802338"/>
                </a:lnTo>
                <a:lnTo>
                  <a:pt x="316648" y="823016"/>
                </a:lnTo>
                <a:lnTo>
                  <a:pt x="382628" y="833767"/>
                </a:lnTo>
                <a:lnTo>
                  <a:pt x="416814" y="835151"/>
                </a:lnTo>
                <a:lnTo>
                  <a:pt x="450999" y="833767"/>
                </a:lnTo>
                <a:lnTo>
                  <a:pt x="516979" y="823016"/>
                </a:lnTo>
                <a:lnTo>
                  <a:pt x="579056" y="802338"/>
                </a:lnTo>
                <a:lnTo>
                  <a:pt x="636373" y="772592"/>
                </a:lnTo>
                <a:lnTo>
                  <a:pt x="688072" y="734637"/>
                </a:lnTo>
                <a:lnTo>
                  <a:pt x="733293" y="689334"/>
                </a:lnTo>
                <a:lnTo>
                  <a:pt x="771179" y="637542"/>
                </a:lnTo>
                <a:lnTo>
                  <a:pt x="800872" y="580120"/>
                </a:lnTo>
                <a:lnTo>
                  <a:pt x="821514" y="517927"/>
                </a:lnTo>
                <a:lnTo>
                  <a:pt x="832246" y="451825"/>
                </a:lnTo>
                <a:lnTo>
                  <a:pt x="833628" y="417575"/>
                </a:lnTo>
                <a:lnTo>
                  <a:pt x="832246" y="383326"/>
                </a:lnTo>
                <a:lnTo>
                  <a:pt x="821514" y="317224"/>
                </a:lnTo>
                <a:lnTo>
                  <a:pt x="800872" y="255031"/>
                </a:lnTo>
                <a:lnTo>
                  <a:pt x="771179" y="197609"/>
                </a:lnTo>
                <a:lnTo>
                  <a:pt x="733293" y="145817"/>
                </a:lnTo>
                <a:lnTo>
                  <a:pt x="688072" y="100514"/>
                </a:lnTo>
                <a:lnTo>
                  <a:pt x="636373" y="62559"/>
                </a:lnTo>
                <a:lnTo>
                  <a:pt x="579056" y="32813"/>
                </a:lnTo>
                <a:lnTo>
                  <a:pt x="516979" y="12135"/>
                </a:lnTo>
                <a:lnTo>
                  <a:pt x="450999" y="1384"/>
                </a:lnTo>
                <a:lnTo>
                  <a:pt x="416814" y="0"/>
                </a:lnTo>
                <a:close/>
              </a:path>
            </a:pathLst>
          </a:custGeom>
          <a:solidFill>
            <a:srgbClr val="2FA0C3"/>
          </a:solidFill>
        </p:spPr>
        <p:txBody>
          <a:bodyPr wrap="square" lIns="0" tIns="0" rIns="0" bIns="0" rtlCol="0">
            <a:spAutoFit/>
          </a:bodyPr>
          <a:lstStyle/>
          <a:p/>
        </p:txBody>
      </p:sp>
      <p:sp>
        <p:nvSpPr>
          <p:cNvPr id="23" name="object 23"/>
          <p:cNvSpPr/>
          <p:nvPr/>
        </p:nvSpPr>
        <p:spPr>
          <a:xfrm>
            <a:off x="92007" y="3723894"/>
            <a:ext cx="833628" cy="835151"/>
          </a:xfrm>
          <a:custGeom>
            <a:avLst/>
            <a:gdLst/>
            <a:ahLst/>
            <a:cxnLst/>
            <a:rect l="l" t="t" r="r" b="b"/>
            <a:pathLst>
              <a:path w="833628" h="835151">
                <a:moveTo>
                  <a:pt x="0" y="417575"/>
                </a:moveTo>
                <a:lnTo>
                  <a:pt x="5455" y="349840"/>
                </a:lnTo>
                <a:lnTo>
                  <a:pt x="21249" y="285585"/>
                </a:lnTo>
                <a:lnTo>
                  <a:pt x="46523" y="225670"/>
                </a:lnTo>
                <a:lnTo>
                  <a:pt x="80420" y="170956"/>
                </a:lnTo>
                <a:lnTo>
                  <a:pt x="122081" y="122300"/>
                </a:lnTo>
                <a:lnTo>
                  <a:pt x="170648" y="80564"/>
                </a:lnTo>
                <a:lnTo>
                  <a:pt x="225263" y="46606"/>
                </a:lnTo>
                <a:lnTo>
                  <a:pt x="285068" y="21287"/>
                </a:lnTo>
                <a:lnTo>
                  <a:pt x="349204" y="5465"/>
                </a:lnTo>
                <a:lnTo>
                  <a:pt x="416814" y="0"/>
                </a:lnTo>
                <a:lnTo>
                  <a:pt x="450999" y="1384"/>
                </a:lnTo>
                <a:lnTo>
                  <a:pt x="516979" y="12135"/>
                </a:lnTo>
                <a:lnTo>
                  <a:pt x="579056" y="32813"/>
                </a:lnTo>
                <a:lnTo>
                  <a:pt x="636373" y="62559"/>
                </a:lnTo>
                <a:lnTo>
                  <a:pt x="688072" y="100514"/>
                </a:lnTo>
                <a:lnTo>
                  <a:pt x="733293" y="145817"/>
                </a:lnTo>
                <a:lnTo>
                  <a:pt x="771179" y="197609"/>
                </a:lnTo>
                <a:lnTo>
                  <a:pt x="800872" y="255031"/>
                </a:lnTo>
                <a:lnTo>
                  <a:pt x="821514" y="317224"/>
                </a:lnTo>
                <a:lnTo>
                  <a:pt x="832246" y="383326"/>
                </a:lnTo>
                <a:lnTo>
                  <a:pt x="833628" y="417575"/>
                </a:lnTo>
                <a:lnTo>
                  <a:pt x="832246" y="451825"/>
                </a:lnTo>
                <a:lnTo>
                  <a:pt x="821514" y="517927"/>
                </a:lnTo>
                <a:lnTo>
                  <a:pt x="800872" y="580120"/>
                </a:lnTo>
                <a:lnTo>
                  <a:pt x="771179" y="637542"/>
                </a:lnTo>
                <a:lnTo>
                  <a:pt x="733293" y="689334"/>
                </a:lnTo>
                <a:lnTo>
                  <a:pt x="688072" y="734637"/>
                </a:lnTo>
                <a:lnTo>
                  <a:pt x="636373" y="772592"/>
                </a:lnTo>
                <a:lnTo>
                  <a:pt x="579056" y="802338"/>
                </a:lnTo>
                <a:lnTo>
                  <a:pt x="516979" y="823016"/>
                </a:lnTo>
                <a:lnTo>
                  <a:pt x="450999" y="833767"/>
                </a:lnTo>
                <a:lnTo>
                  <a:pt x="416814" y="835151"/>
                </a:lnTo>
                <a:lnTo>
                  <a:pt x="382628" y="833767"/>
                </a:lnTo>
                <a:lnTo>
                  <a:pt x="316648" y="823016"/>
                </a:lnTo>
                <a:lnTo>
                  <a:pt x="254571" y="802338"/>
                </a:lnTo>
                <a:lnTo>
                  <a:pt x="197254" y="772592"/>
                </a:lnTo>
                <a:lnTo>
                  <a:pt x="145555" y="734637"/>
                </a:lnTo>
                <a:lnTo>
                  <a:pt x="100334" y="689334"/>
                </a:lnTo>
                <a:lnTo>
                  <a:pt x="62448" y="637542"/>
                </a:lnTo>
                <a:lnTo>
                  <a:pt x="32755" y="580120"/>
                </a:lnTo>
                <a:lnTo>
                  <a:pt x="12113" y="517927"/>
                </a:lnTo>
                <a:lnTo>
                  <a:pt x="1381" y="451825"/>
                </a:lnTo>
                <a:lnTo>
                  <a:pt x="0" y="417575"/>
                </a:lnTo>
                <a:close/>
              </a:path>
            </a:pathLst>
          </a:custGeom>
          <a:ln w="28955">
            <a:solidFill>
              <a:srgbClr val="FFFFFF"/>
            </a:solidFill>
          </a:ln>
        </p:spPr>
        <p:txBody>
          <a:bodyPr wrap="square" lIns="0" tIns="0" rIns="0" bIns="0" rtlCol="0">
            <a:spAutoFit/>
          </a:bodyPr>
          <a:lstStyle/>
          <a:p/>
        </p:txBody>
      </p:sp>
      <p:sp>
        <p:nvSpPr>
          <p:cNvPr id="24" name="object 24"/>
          <p:cNvSpPr txBox="1"/>
          <p:nvPr/>
        </p:nvSpPr>
        <p:spPr>
          <a:xfrm>
            <a:off x="292210" y="3999103"/>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改造</a:t>
            </a:r>
            <a:endParaRPr sz="1600">
              <a:latin typeface="微软雅黑" panose="020B0503020204020204" charset="-122"/>
              <a:cs typeface="微软雅黑" panose="020B0503020204020204" charset="-122"/>
            </a:endParaRPr>
          </a:p>
        </p:txBody>
      </p:sp>
      <p:sp>
        <p:nvSpPr>
          <p:cNvPr id="25" name="object 25"/>
          <p:cNvSpPr/>
          <p:nvPr/>
        </p:nvSpPr>
        <p:spPr>
          <a:xfrm>
            <a:off x="516441" y="2557272"/>
            <a:ext cx="917448" cy="917448"/>
          </a:xfrm>
          <a:custGeom>
            <a:avLst/>
            <a:gdLst/>
            <a:ahLst/>
            <a:cxnLst/>
            <a:rect l="l" t="t" r="r" b="b"/>
            <a:pathLst>
              <a:path w="917448" h="917448">
                <a:moveTo>
                  <a:pt x="458723" y="0"/>
                </a:moveTo>
                <a:lnTo>
                  <a:pt x="384315" y="6003"/>
                </a:lnTo>
                <a:lnTo>
                  <a:pt x="313729" y="23384"/>
                </a:lnTo>
                <a:lnTo>
                  <a:pt x="247911" y="51198"/>
                </a:lnTo>
                <a:lnTo>
                  <a:pt x="187804" y="88501"/>
                </a:lnTo>
                <a:lnTo>
                  <a:pt x="134354" y="134350"/>
                </a:lnTo>
                <a:lnTo>
                  <a:pt x="88505" y="187799"/>
                </a:lnTo>
                <a:lnTo>
                  <a:pt x="51200" y="247905"/>
                </a:lnTo>
                <a:lnTo>
                  <a:pt x="23385" y="313724"/>
                </a:lnTo>
                <a:lnTo>
                  <a:pt x="6003" y="384312"/>
                </a:lnTo>
                <a:lnTo>
                  <a:pt x="0" y="458724"/>
                </a:lnTo>
                <a:lnTo>
                  <a:pt x="1520" y="496349"/>
                </a:lnTo>
                <a:lnTo>
                  <a:pt x="13331" y="568966"/>
                </a:lnTo>
                <a:lnTo>
                  <a:pt x="36047" y="637287"/>
                </a:lnTo>
                <a:lnTo>
                  <a:pt x="68725" y="700368"/>
                </a:lnTo>
                <a:lnTo>
                  <a:pt x="110421" y="757264"/>
                </a:lnTo>
                <a:lnTo>
                  <a:pt x="160188" y="807031"/>
                </a:lnTo>
                <a:lnTo>
                  <a:pt x="217085" y="848725"/>
                </a:lnTo>
                <a:lnTo>
                  <a:pt x="280165" y="881401"/>
                </a:lnTo>
                <a:lnTo>
                  <a:pt x="348485" y="904117"/>
                </a:lnTo>
                <a:lnTo>
                  <a:pt x="421100" y="915927"/>
                </a:lnTo>
                <a:lnTo>
                  <a:pt x="458723" y="917448"/>
                </a:lnTo>
                <a:lnTo>
                  <a:pt x="496347" y="915927"/>
                </a:lnTo>
                <a:lnTo>
                  <a:pt x="568962" y="904117"/>
                </a:lnTo>
                <a:lnTo>
                  <a:pt x="637282" y="881401"/>
                </a:lnTo>
                <a:lnTo>
                  <a:pt x="700362" y="848725"/>
                </a:lnTo>
                <a:lnTo>
                  <a:pt x="757259" y="807031"/>
                </a:lnTo>
                <a:lnTo>
                  <a:pt x="807026" y="757264"/>
                </a:lnTo>
                <a:lnTo>
                  <a:pt x="848722" y="700368"/>
                </a:lnTo>
                <a:lnTo>
                  <a:pt x="881400" y="637287"/>
                </a:lnTo>
                <a:lnTo>
                  <a:pt x="904116" y="568966"/>
                </a:lnTo>
                <a:lnTo>
                  <a:pt x="915927" y="496349"/>
                </a:lnTo>
                <a:lnTo>
                  <a:pt x="917448" y="458724"/>
                </a:lnTo>
                <a:lnTo>
                  <a:pt x="915927" y="421098"/>
                </a:lnTo>
                <a:lnTo>
                  <a:pt x="904116" y="348481"/>
                </a:lnTo>
                <a:lnTo>
                  <a:pt x="881400" y="280160"/>
                </a:lnTo>
                <a:lnTo>
                  <a:pt x="848722" y="217079"/>
                </a:lnTo>
                <a:lnTo>
                  <a:pt x="807026" y="160183"/>
                </a:lnTo>
                <a:lnTo>
                  <a:pt x="757259" y="110416"/>
                </a:lnTo>
                <a:lnTo>
                  <a:pt x="700362" y="68722"/>
                </a:lnTo>
                <a:lnTo>
                  <a:pt x="637282" y="36046"/>
                </a:lnTo>
                <a:lnTo>
                  <a:pt x="568962" y="13330"/>
                </a:lnTo>
                <a:lnTo>
                  <a:pt x="496347" y="1520"/>
                </a:lnTo>
                <a:lnTo>
                  <a:pt x="458723" y="0"/>
                </a:lnTo>
                <a:close/>
              </a:path>
            </a:pathLst>
          </a:custGeom>
          <a:solidFill>
            <a:srgbClr val="DC3B00"/>
          </a:solidFill>
        </p:spPr>
        <p:txBody>
          <a:bodyPr wrap="square" lIns="0" tIns="0" rIns="0" bIns="0" rtlCol="0">
            <a:spAutoFit/>
          </a:bodyPr>
          <a:lstStyle/>
          <a:p/>
        </p:txBody>
      </p:sp>
      <p:sp>
        <p:nvSpPr>
          <p:cNvPr id="26" name="object 26"/>
          <p:cNvSpPr/>
          <p:nvPr/>
        </p:nvSpPr>
        <p:spPr>
          <a:xfrm>
            <a:off x="516441" y="2557272"/>
            <a:ext cx="917448" cy="917448"/>
          </a:xfrm>
          <a:custGeom>
            <a:avLst/>
            <a:gdLst/>
            <a:ahLst/>
            <a:cxnLst/>
            <a:rect l="l" t="t" r="r" b="b"/>
            <a:pathLst>
              <a:path w="917448" h="917448">
                <a:moveTo>
                  <a:pt x="0" y="458724"/>
                </a:moveTo>
                <a:lnTo>
                  <a:pt x="6003" y="384312"/>
                </a:lnTo>
                <a:lnTo>
                  <a:pt x="23385" y="313724"/>
                </a:lnTo>
                <a:lnTo>
                  <a:pt x="51200" y="247905"/>
                </a:lnTo>
                <a:lnTo>
                  <a:pt x="88505" y="187799"/>
                </a:lnTo>
                <a:lnTo>
                  <a:pt x="134354" y="134350"/>
                </a:lnTo>
                <a:lnTo>
                  <a:pt x="187804" y="88501"/>
                </a:lnTo>
                <a:lnTo>
                  <a:pt x="247911" y="51198"/>
                </a:lnTo>
                <a:lnTo>
                  <a:pt x="313729" y="23384"/>
                </a:lnTo>
                <a:lnTo>
                  <a:pt x="384315" y="6003"/>
                </a:lnTo>
                <a:lnTo>
                  <a:pt x="458723" y="0"/>
                </a:lnTo>
                <a:lnTo>
                  <a:pt x="496347" y="1520"/>
                </a:lnTo>
                <a:lnTo>
                  <a:pt x="568962" y="13330"/>
                </a:lnTo>
                <a:lnTo>
                  <a:pt x="637282" y="36046"/>
                </a:lnTo>
                <a:lnTo>
                  <a:pt x="700362" y="68722"/>
                </a:lnTo>
                <a:lnTo>
                  <a:pt x="757259" y="110416"/>
                </a:lnTo>
                <a:lnTo>
                  <a:pt x="807026" y="160183"/>
                </a:lnTo>
                <a:lnTo>
                  <a:pt x="848722" y="217079"/>
                </a:lnTo>
                <a:lnTo>
                  <a:pt x="881400" y="280160"/>
                </a:lnTo>
                <a:lnTo>
                  <a:pt x="904116" y="348481"/>
                </a:lnTo>
                <a:lnTo>
                  <a:pt x="915927" y="421098"/>
                </a:lnTo>
                <a:lnTo>
                  <a:pt x="917448" y="458724"/>
                </a:lnTo>
                <a:lnTo>
                  <a:pt x="915927" y="496349"/>
                </a:lnTo>
                <a:lnTo>
                  <a:pt x="904116" y="568966"/>
                </a:lnTo>
                <a:lnTo>
                  <a:pt x="881400" y="637287"/>
                </a:lnTo>
                <a:lnTo>
                  <a:pt x="848722" y="700368"/>
                </a:lnTo>
                <a:lnTo>
                  <a:pt x="807026" y="757264"/>
                </a:lnTo>
                <a:lnTo>
                  <a:pt x="757259" y="807031"/>
                </a:lnTo>
                <a:lnTo>
                  <a:pt x="700362" y="848725"/>
                </a:lnTo>
                <a:lnTo>
                  <a:pt x="637282" y="881401"/>
                </a:lnTo>
                <a:lnTo>
                  <a:pt x="568962" y="904117"/>
                </a:lnTo>
                <a:lnTo>
                  <a:pt x="496347" y="915927"/>
                </a:lnTo>
                <a:lnTo>
                  <a:pt x="458723" y="917448"/>
                </a:lnTo>
                <a:lnTo>
                  <a:pt x="421100" y="915927"/>
                </a:lnTo>
                <a:lnTo>
                  <a:pt x="348485" y="904117"/>
                </a:lnTo>
                <a:lnTo>
                  <a:pt x="280165" y="881401"/>
                </a:lnTo>
                <a:lnTo>
                  <a:pt x="217085" y="848725"/>
                </a:lnTo>
                <a:lnTo>
                  <a:pt x="160188" y="807031"/>
                </a:lnTo>
                <a:lnTo>
                  <a:pt x="110421" y="757264"/>
                </a:lnTo>
                <a:lnTo>
                  <a:pt x="68725" y="700368"/>
                </a:lnTo>
                <a:lnTo>
                  <a:pt x="36047" y="637287"/>
                </a:lnTo>
                <a:lnTo>
                  <a:pt x="13331" y="568966"/>
                </a:lnTo>
                <a:lnTo>
                  <a:pt x="1520" y="496349"/>
                </a:lnTo>
                <a:lnTo>
                  <a:pt x="0" y="458724"/>
                </a:lnTo>
                <a:close/>
              </a:path>
            </a:pathLst>
          </a:custGeom>
          <a:ln w="12192">
            <a:solidFill>
              <a:srgbClr val="FFFFFF"/>
            </a:solidFill>
          </a:ln>
        </p:spPr>
        <p:txBody>
          <a:bodyPr wrap="square" lIns="0" tIns="0" rIns="0" bIns="0" rtlCol="0">
            <a:spAutoFit/>
          </a:bodyPr>
          <a:lstStyle/>
          <a:p/>
        </p:txBody>
      </p:sp>
      <p:sp>
        <p:nvSpPr>
          <p:cNvPr id="27" name="object 27"/>
          <p:cNvSpPr txBox="1"/>
          <p:nvPr/>
        </p:nvSpPr>
        <p:spPr>
          <a:xfrm>
            <a:off x="758554" y="2874391"/>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报废</a:t>
            </a:r>
            <a:endParaRPr sz="1600">
              <a:latin typeface="微软雅黑" panose="020B0503020204020204" charset="-122"/>
              <a:cs typeface="微软雅黑" panose="020B0503020204020204" charset="-122"/>
            </a:endParaRPr>
          </a:p>
        </p:txBody>
      </p:sp>
      <p:sp>
        <p:nvSpPr>
          <p:cNvPr id="28" name="object 28"/>
          <p:cNvSpPr txBox="1"/>
          <p:nvPr/>
        </p:nvSpPr>
        <p:spPr>
          <a:xfrm>
            <a:off x="1467545" y="3905504"/>
            <a:ext cx="1445895" cy="438784"/>
          </a:xfrm>
          <a:prstGeom prst="rect">
            <a:avLst/>
          </a:prstGeom>
        </p:spPr>
        <p:txBody>
          <a:bodyPr vert="horz" wrap="square" lIns="0" tIns="0" rIns="0" bIns="0" rtlCol="0">
            <a:spAutoFit/>
          </a:bodyPr>
          <a:lstStyle/>
          <a:p>
            <a:pPr marL="12700">
              <a:lnSpc>
                <a:spcPct val="100000"/>
              </a:lnSpc>
            </a:pPr>
            <a:r>
              <a:rPr sz="2800" b="1" spc="-30" dirty="0">
                <a:solidFill>
                  <a:srgbClr val="585858"/>
                </a:solidFill>
                <a:latin typeface="微软雅黑" panose="020B0503020204020204" charset="-122"/>
                <a:cs typeface="微软雅黑" panose="020B0503020204020204" charset="-122"/>
              </a:rPr>
              <a:t>安全设备</a:t>
            </a:r>
            <a:endParaRPr sz="2800">
              <a:latin typeface="微软雅黑" panose="020B0503020204020204" charset="-122"/>
              <a:cs typeface="微软雅黑" panose="020B0503020204020204" charset="-122"/>
            </a:endParaRPr>
          </a:p>
        </p:txBody>
      </p:sp>
      <p:sp>
        <p:nvSpPr>
          <p:cNvPr id="29" name="object 29"/>
          <p:cNvSpPr/>
          <p:nvPr/>
        </p:nvSpPr>
        <p:spPr>
          <a:xfrm>
            <a:off x="3256340" y="1937893"/>
            <a:ext cx="1257942" cy="4415421"/>
          </a:xfrm>
          <a:custGeom>
            <a:avLst/>
            <a:gdLst/>
            <a:ahLst/>
            <a:cxnLst/>
            <a:rect l="l" t="t" r="r" b="b"/>
            <a:pathLst>
              <a:path w="1257942" h="4415421">
                <a:moveTo>
                  <a:pt x="90042" y="0"/>
                </a:moveTo>
                <a:lnTo>
                  <a:pt x="0" y="131699"/>
                </a:lnTo>
                <a:lnTo>
                  <a:pt x="37017" y="157529"/>
                </a:lnTo>
                <a:lnTo>
                  <a:pt x="73541" y="184000"/>
                </a:lnTo>
                <a:lnTo>
                  <a:pt x="109564" y="211102"/>
                </a:lnTo>
                <a:lnTo>
                  <a:pt x="145078" y="238830"/>
                </a:lnTo>
                <a:lnTo>
                  <a:pt x="180076" y="267174"/>
                </a:lnTo>
                <a:lnTo>
                  <a:pt x="214549" y="296127"/>
                </a:lnTo>
                <a:lnTo>
                  <a:pt x="248490" y="325682"/>
                </a:lnTo>
                <a:lnTo>
                  <a:pt x="281891" y="355830"/>
                </a:lnTo>
                <a:lnTo>
                  <a:pt x="314744" y="386564"/>
                </a:lnTo>
                <a:lnTo>
                  <a:pt x="347043" y="417877"/>
                </a:lnTo>
                <a:lnTo>
                  <a:pt x="378778" y="449760"/>
                </a:lnTo>
                <a:lnTo>
                  <a:pt x="409943" y="482206"/>
                </a:lnTo>
                <a:lnTo>
                  <a:pt x="440530" y="515207"/>
                </a:lnTo>
                <a:lnTo>
                  <a:pt x="470530" y="548756"/>
                </a:lnTo>
                <a:lnTo>
                  <a:pt x="499937" y="582844"/>
                </a:lnTo>
                <a:lnTo>
                  <a:pt x="528742" y="617464"/>
                </a:lnTo>
                <a:lnTo>
                  <a:pt x="556938" y="652609"/>
                </a:lnTo>
                <a:lnTo>
                  <a:pt x="584517" y="688270"/>
                </a:lnTo>
                <a:lnTo>
                  <a:pt x="611471" y="724440"/>
                </a:lnTo>
                <a:lnTo>
                  <a:pt x="637793" y="761110"/>
                </a:lnTo>
                <a:lnTo>
                  <a:pt x="750401" y="935471"/>
                </a:lnTo>
                <a:lnTo>
                  <a:pt x="847004" y="1115466"/>
                </a:lnTo>
                <a:lnTo>
                  <a:pt x="927759" y="1300188"/>
                </a:lnTo>
                <a:lnTo>
                  <a:pt x="992823" y="1488732"/>
                </a:lnTo>
                <a:lnTo>
                  <a:pt x="1042352" y="1680190"/>
                </a:lnTo>
                <a:lnTo>
                  <a:pt x="1076504" y="1873654"/>
                </a:lnTo>
                <a:lnTo>
                  <a:pt x="1095436" y="2068219"/>
                </a:lnTo>
                <a:lnTo>
                  <a:pt x="1099305" y="2262976"/>
                </a:lnTo>
                <a:lnTo>
                  <a:pt x="1088268" y="2457019"/>
                </a:lnTo>
                <a:lnTo>
                  <a:pt x="1062481" y="2649442"/>
                </a:lnTo>
                <a:lnTo>
                  <a:pt x="1022103" y="2839336"/>
                </a:lnTo>
                <a:lnTo>
                  <a:pt x="967288" y="3025796"/>
                </a:lnTo>
                <a:lnTo>
                  <a:pt x="898196" y="3207914"/>
                </a:lnTo>
                <a:lnTo>
                  <a:pt x="814982" y="3384782"/>
                </a:lnTo>
                <a:lnTo>
                  <a:pt x="717803" y="3555495"/>
                </a:lnTo>
                <a:lnTo>
                  <a:pt x="606818" y="3719146"/>
                </a:lnTo>
                <a:lnTo>
                  <a:pt x="482181" y="3874826"/>
                </a:lnTo>
                <a:lnTo>
                  <a:pt x="344052" y="4021630"/>
                </a:lnTo>
                <a:lnTo>
                  <a:pt x="192585" y="4158650"/>
                </a:lnTo>
                <a:lnTo>
                  <a:pt x="27939" y="4284980"/>
                </a:lnTo>
                <a:lnTo>
                  <a:pt x="119887" y="4415421"/>
                </a:lnTo>
                <a:lnTo>
                  <a:pt x="158866" y="4387420"/>
                </a:lnTo>
                <a:lnTo>
                  <a:pt x="197311" y="4358747"/>
                </a:lnTo>
                <a:lnTo>
                  <a:pt x="235214" y="4329411"/>
                </a:lnTo>
                <a:lnTo>
                  <a:pt x="272568" y="4299419"/>
                </a:lnTo>
                <a:lnTo>
                  <a:pt x="309364" y="4268780"/>
                </a:lnTo>
                <a:lnTo>
                  <a:pt x="345593" y="4237503"/>
                </a:lnTo>
                <a:lnTo>
                  <a:pt x="381249" y="4205594"/>
                </a:lnTo>
                <a:lnTo>
                  <a:pt x="416324" y="4173063"/>
                </a:lnTo>
                <a:lnTo>
                  <a:pt x="450808" y="4139917"/>
                </a:lnTo>
                <a:lnTo>
                  <a:pt x="484695" y="4106165"/>
                </a:lnTo>
                <a:lnTo>
                  <a:pt x="517976" y="4071815"/>
                </a:lnTo>
                <a:lnTo>
                  <a:pt x="550643" y="4036875"/>
                </a:lnTo>
                <a:lnTo>
                  <a:pt x="582688" y="4001354"/>
                </a:lnTo>
                <a:lnTo>
                  <a:pt x="614104" y="3965258"/>
                </a:lnTo>
                <a:lnTo>
                  <a:pt x="644882" y="3928598"/>
                </a:lnTo>
                <a:lnTo>
                  <a:pt x="675014" y="3891380"/>
                </a:lnTo>
                <a:lnTo>
                  <a:pt x="704492" y="3853614"/>
                </a:lnTo>
                <a:lnTo>
                  <a:pt x="733308" y="3815306"/>
                </a:lnTo>
                <a:lnTo>
                  <a:pt x="761455" y="3776466"/>
                </a:lnTo>
                <a:lnTo>
                  <a:pt x="788924" y="3737102"/>
                </a:lnTo>
                <a:lnTo>
                  <a:pt x="906122" y="3550145"/>
                </a:lnTo>
                <a:lnTo>
                  <a:pt x="1006227" y="3357429"/>
                </a:lnTo>
                <a:lnTo>
                  <a:pt x="1089416" y="3159916"/>
                </a:lnTo>
                <a:lnTo>
                  <a:pt x="1155871" y="2958567"/>
                </a:lnTo>
                <a:lnTo>
                  <a:pt x="1205771" y="2754344"/>
                </a:lnTo>
                <a:lnTo>
                  <a:pt x="1239296" y="2548208"/>
                </a:lnTo>
                <a:lnTo>
                  <a:pt x="1256627" y="2341121"/>
                </a:lnTo>
                <a:lnTo>
                  <a:pt x="1257942" y="2134045"/>
                </a:lnTo>
                <a:lnTo>
                  <a:pt x="1243422" y="1927941"/>
                </a:lnTo>
                <a:lnTo>
                  <a:pt x="1213246" y="1723770"/>
                </a:lnTo>
                <a:lnTo>
                  <a:pt x="1167596" y="1522496"/>
                </a:lnTo>
                <a:lnTo>
                  <a:pt x="1106650" y="1325079"/>
                </a:lnTo>
                <a:lnTo>
                  <a:pt x="1030589" y="1132481"/>
                </a:lnTo>
                <a:lnTo>
                  <a:pt x="939592" y="945663"/>
                </a:lnTo>
                <a:lnTo>
                  <a:pt x="833840" y="765587"/>
                </a:lnTo>
                <a:lnTo>
                  <a:pt x="713512" y="593215"/>
                </a:lnTo>
                <a:lnTo>
                  <a:pt x="578788" y="429509"/>
                </a:lnTo>
                <a:lnTo>
                  <a:pt x="429849" y="275430"/>
                </a:lnTo>
                <a:lnTo>
                  <a:pt x="266874" y="131940"/>
                </a:lnTo>
                <a:lnTo>
                  <a:pt x="90042" y="0"/>
                </a:lnTo>
                <a:close/>
              </a:path>
            </a:pathLst>
          </a:custGeom>
          <a:solidFill>
            <a:srgbClr val="7E7E7E"/>
          </a:solidFill>
        </p:spPr>
        <p:txBody>
          <a:bodyPr wrap="square" lIns="0" tIns="0" rIns="0" bIns="0" rtlCol="0">
            <a:spAutoFit/>
          </a:bodyPr>
          <a:lstStyle/>
          <a:p/>
        </p:txBody>
      </p:sp>
      <p:sp>
        <p:nvSpPr>
          <p:cNvPr id="30" name="object 30"/>
          <p:cNvSpPr/>
          <p:nvPr/>
        </p:nvSpPr>
        <p:spPr>
          <a:xfrm>
            <a:off x="4597714" y="2764537"/>
            <a:ext cx="504443" cy="502920"/>
          </a:xfrm>
          <a:custGeom>
            <a:avLst/>
            <a:gdLst/>
            <a:ahLst/>
            <a:cxnLst/>
            <a:rect l="l" t="t" r="r" b="b"/>
            <a:pathLst>
              <a:path w="504443" h="502920">
                <a:moveTo>
                  <a:pt x="252221"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60"/>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1" y="502920"/>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3" y="251460"/>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1" y="0"/>
                </a:lnTo>
                <a:close/>
              </a:path>
            </a:pathLst>
          </a:custGeom>
          <a:solidFill>
            <a:srgbClr val="4471C4"/>
          </a:solidFill>
        </p:spPr>
        <p:txBody>
          <a:bodyPr wrap="square" lIns="0" tIns="0" rIns="0" bIns="0" rtlCol="0">
            <a:spAutoFit/>
          </a:bodyPr>
          <a:lstStyle/>
          <a:p/>
        </p:txBody>
      </p:sp>
      <p:sp>
        <p:nvSpPr>
          <p:cNvPr id="31" name="object 31"/>
          <p:cNvSpPr txBox="1"/>
          <p:nvPr/>
        </p:nvSpPr>
        <p:spPr>
          <a:xfrm>
            <a:off x="4738302" y="2793620"/>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1</a:t>
            </a:r>
            <a:endParaRPr sz="2800">
              <a:latin typeface="Arial" panose="020B0604020202020204"/>
              <a:cs typeface="Arial" panose="020B0604020202020204"/>
            </a:endParaRPr>
          </a:p>
        </p:txBody>
      </p:sp>
      <p:sp>
        <p:nvSpPr>
          <p:cNvPr id="32" name="object 32"/>
          <p:cNvSpPr/>
          <p:nvPr/>
        </p:nvSpPr>
        <p:spPr>
          <a:xfrm>
            <a:off x="4797358" y="3889249"/>
            <a:ext cx="504444" cy="502919"/>
          </a:xfrm>
          <a:custGeom>
            <a:avLst/>
            <a:gdLst/>
            <a:ahLst/>
            <a:cxnLst/>
            <a:rect l="l" t="t" r="r" b="b"/>
            <a:pathLst>
              <a:path w="504444" h="502920">
                <a:moveTo>
                  <a:pt x="252222"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60"/>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2" y="502919"/>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4" y="251460"/>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2" y="0"/>
                </a:lnTo>
                <a:close/>
              </a:path>
            </a:pathLst>
          </a:custGeom>
          <a:solidFill>
            <a:srgbClr val="4471C4"/>
          </a:solidFill>
        </p:spPr>
        <p:txBody>
          <a:bodyPr wrap="square" lIns="0" tIns="0" rIns="0" bIns="0" rtlCol="0">
            <a:spAutoFit/>
          </a:bodyPr>
          <a:lstStyle/>
          <a:p/>
        </p:txBody>
      </p:sp>
      <p:sp>
        <p:nvSpPr>
          <p:cNvPr id="33" name="object 33"/>
          <p:cNvSpPr txBox="1"/>
          <p:nvPr/>
        </p:nvSpPr>
        <p:spPr>
          <a:xfrm>
            <a:off x="4938327" y="3918332"/>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2</a:t>
            </a:r>
            <a:endParaRPr sz="2800">
              <a:latin typeface="Arial" panose="020B0604020202020204"/>
              <a:cs typeface="Arial" panose="020B0604020202020204"/>
            </a:endParaRPr>
          </a:p>
        </p:txBody>
      </p:sp>
      <p:sp>
        <p:nvSpPr>
          <p:cNvPr id="34" name="object 34"/>
          <p:cNvSpPr txBox="1"/>
          <p:nvPr/>
        </p:nvSpPr>
        <p:spPr>
          <a:xfrm>
            <a:off x="5353998" y="3870071"/>
            <a:ext cx="2540635" cy="561340"/>
          </a:xfrm>
          <a:prstGeom prst="rect">
            <a:avLst/>
          </a:prstGeom>
        </p:spPr>
        <p:txBody>
          <a:bodyPr vert="horz" wrap="square" lIns="0" tIns="0" rIns="0" bIns="0" rtlCol="0">
            <a:spAutoFit/>
          </a:bodyPr>
          <a:lstStyle/>
          <a:p>
            <a:pPr marL="12700" marR="6350">
              <a:lnSpc>
                <a:spcPct val="100000"/>
              </a:lnSpc>
            </a:pPr>
            <a:r>
              <a:rPr sz="1800" b="1" dirty="0">
                <a:solidFill>
                  <a:srgbClr val="585858"/>
                </a:solidFill>
                <a:latin typeface="微软雅黑" panose="020B0503020204020204" charset="-122"/>
                <a:cs typeface="微软雅黑" panose="020B0503020204020204" charset="-122"/>
              </a:rPr>
              <a:t>进行经常性维护、保养并 定期检测，</a:t>
            </a:r>
            <a:r>
              <a:rPr sz="1800" b="1" dirty="0">
                <a:solidFill>
                  <a:srgbClr val="DC3B00"/>
                </a:solidFill>
                <a:latin typeface="微软雅黑" panose="020B0503020204020204" charset="-122"/>
                <a:cs typeface="微软雅黑" panose="020B0503020204020204" charset="-122"/>
              </a:rPr>
              <a:t>保证正常运转</a:t>
            </a:r>
            <a:endParaRPr sz="1800">
              <a:latin typeface="微软雅黑" panose="020B0503020204020204" charset="-122"/>
              <a:cs typeface="微软雅黑" panose="020B0503020204020204" charset="-122"/>
            </a:endParaRPr>
          </a:p>
        </p:txBody>
      </p:sp>
      <p:sp>
        <p:nvSpPr>
          <p:cNvPr id="35" name="object 35"/>
          <p:cNvSpPr/>
          <p:nvPr/>
        </p:nvSpPr>
        <p:spPr>
          <a:xfrm>
            <a:off x="4597714" y="5052060"/>
            <a:ext cx="504443" cy="504444"/>
          </a:xfrm>
          <a:custGeom>
            <a:avLst/>
            <a:gdLst/>
            <a:ahLst/>
            <a:cxnLst/>
            <a:rect l="l" t="t" r="r" b="b"/>
            <a:pathLst>
              <a:path w="504443" h="504444">
                <a:moveTo>
                  <a:pt x="252221" y="0"/>
                </a:moveTo>
                <a:lnTo>
                  <a:pt x="211305" y="3300"/>
                </a:lnTo>
                <a:lnTo>
                  <a:pt x="172492" y="12856"/>
                </a:lnTo>
                <a:lnTo>
                  <a:pt x="136302" y="28148"/>
                </a:lnTo>
                <a:lnTo>
                  <a:pt x="103254" y="48658"/>
                </a:lnTo>
                <a:lnTo>
                  <a:pt x="73866" y="73866"/>
                </a:lnTo>
                <a:lnTo>
                  <a:pt x="48658" y="103254"/>
                </a:lnTo>
                <a:lnTo>
                  <a:pt x="28148" y="136302"/>
                </a:lnTo>
                <a:lnTo>
                  <a:pt x="12856" y="172492"/>
                </a:lnTo>
                <a:lnTo>
                  <a:pt x="3300" y="211305"/>
                </a:lnTo>
                <a:lnTo>
                  <a:pt x="0" y="252221"/>
                </a:lnTo>
                <a:lnTo>
                  <a:pt x="835" y="272910"/>
                </a:lnTo>
                <a:lnTo>
                  <a:pt x="7329" y="312840"/>
                </a:lnTo>
                <a:lnTo>
                  <a:pt x="19817" y="350406"/>
                </a:lnTo>
                <a:lnTo>
                  <a:pt x="37783" y="385090"/>
                </a:lnTo>
                <a:lnTo>
                  <a:pt x="60707" y="416373"/>
                </a:lnTo>
                <a:lnTo>
                  <a:pt x="88070" y="443736"/>
                </a:lnTo>
                <a:lnTo>
                  <a:pt x="119353" y="466660"/>
                </a:lnTo>
                <a:lnTo>
                  <a:pt x="154037" y="484626"/>
                </a:lnTo>
                <a:lnTo>
                  <a:pt x="191603" y="497114"/>
                </a:lnTo>
                <a:lnTo>
                  <a:pt x="231533" y="503608"/>
                </a:lnTo>
                <a:lnTo>
                  <a:pt x="252221" y="504444"/>
                </a:lnTo>
                <a:lnTo>
                  <a:pt x="272910" y="503608"/>
                </a:lnTo>
                <a:lnTo>
                  <a:pt x="312840" y="497114"/>
                </a:lnTo>
                <a:lnTo>
                  <a:pt x="350406" y="484626"/>
                </a:lnTo>
                <a:lnTo>
                  <a:pt x="385090" y="466660"/>
                </a:lnTo>
                <a:lnTo>
                  <a:pt x="416373" y="443736"/>
                </a:lnTo>
                <a:lnTo>
                  <a:pt x="443736" y="416373"/>
                </a:lnTo>
                <a:lnTo>
                  <a:pt x="466660" y="385090"/>
                </a:lnTo>
                <a:lnTo>
                  <a:pt x="484626" y="350406"/>
                </a:lnTo>
                <a:lnTo>
                  <a:pt x="497114" y="312840"/>
                </a:lnTo>
                <a:lnTo>
                  <a:pt x="503608" y="272910"/>
                </a:lnTo>
                <a:lnTo>
                  <a:pt x="504443" y="252221"/>
                </a:lnTo>
                <a:lnTo>
                  <a:pt x="503608" y="231533"/>
                </a:lnTo>
                <a:lnTo>
                  <a:pt x="497114" y="191603"/>
                </a:lnTo>
                <a:lnTo>
                  <a:pt x="484626" y="154037"/>
                </a:lnTo>
                <a:lnTo>
                  <a:pt x="466660" y="119353"/>
                </a:lnTo>
                <a:lnTo>
                  <a:pt x="443736" y="88070"/>
                </a:lnTo>
                <a:lnTo>
                  <a:pt x="416373" y="60707"/>
                </a:lnTo>
                <a:lnTo>
                  <a:pt x="385090" y="37783"/>
                </a:lnTo>
                <a:lnTo>
                  <a:pt x="350406" y="19817"/>
                </a:lnTo>
                <a:lnTo>
                  <a:pt x="312840" y="7329"/>
                </a:lnTo>
                <a:lnTo>
                  <a:pt x="272910" y="835"/>
                </a:lnTo>
                <a:lnTo>
                  <a:pt x="252221" y="0"/>
                </a:lnTo>
                <a:close/>
              </a:path>
            </a:pathLst>
          </a:custGeom>
          <a:solidFill>
            <a:srgbClr val="4471C4"/>
          </a:solidFill>
        </p:spPr>
        <p:txBody>
          <a:bodyPr wrap="square" lIns="0" tIns="0" rIns="0" bIns="0" rtlCol="0">
            <a:spAutoFit/>
          </a:bodyPr>
          <a:lstStyle/>
          <a:p/>
        </p:txBody>
      </p:sp>
      <p:sp>
        <p:nvSpPr>
          <p:cNvPr id="36" name="object 36"/>
          <p:cNvSpPr txBox="1"/>
          <p:nvPr/>
        </p:nvSpPr>
        <p:spPr>
          <a:xfrm>
            <a:off x="4738302" y="5082032"/>
            <a:ext cx="223520"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3</a:t>
            </a:r>
            <a:endParaRPr sz="2800">
              <a:latin typeface="Arial" panose="020B0604020202020204"/>
              <a:cs typeface="Arial" panose="020B0604020202020204"/>
            </a:endParaRPr>
          </a:p>
        </p:txBody>
      </p:sp>
      <p:sp>
        <p:nvSpPr>
          <p:cNvPr id="37" name="object 37"/>
          <p:cNvSpPr txBox="1"/>
          <p:nvPr/>
        </p:nvSpPr>
        <p:spPr>
          <a:xfrm>
            <a:off x="5146100" y="5022851"/>
            <a:ext cx="3226435" cy="561340"/>
          </a:xfrm>
          <a:prstGeom prst="rect">
            <a:avLst/>
          </a:prstGeom>
        </p:spPr>
        <p:txBody>
          <a:bodyPr vert="horz" wrap="square" lIns="0" tIns="0" rIns="0" bIns="0" rtlCol="0">
            <a:spAutoFit/>
          </a:bodyPr>
          <a:lstStyle/>
          <a:p>
            <a:pPr marL="12700" marR="6350">
              <a:lnSpc>
                <a:spcPct val="100000"/>
              </a:lnSpc>
            </a:pPr>
            <a:r>
              <a:rPr sz="1800" b="1" dirty="0">
                <a:solidFill>
                  <a:srgbClr val="585858"/>
                </a:solidFill>
                <a:latin typeface="微软雅黑" panose="020B0503020204020204" charset="-122"/>
                <a:cs typeface="微软雅黑" panose="020B0503020204020204" charset="-122"/>
              </a:rPr>
              <a:t>维护、保养、检测应当</a:t>
            </a:r>
            <a:r>
              <a:rPr sz="1800" b="1" dirty="0">
                <a:solidFill>
                  <a:srgbClr val="DC3B00"/>
                </a:solidFill>
                <a:latin typeface="微软雅黑" panose="020B0503020204020204" charset="-122"/>
                <a:cs typeface="微软雅黑" panose="020B0503020204020204" charset="-122"/>
              </a:rPr>
              <a:t>作好记录 </a:t>
            </a:r>
            <a:r>
              <a:rPr sz="1800" b="1" dirty="0">
                <a:solidFill>
                  <a:srgbClr val="585858"/>
                </a:solidFill>
                <a:latin typeface="微软雅黑" panose="020B0503020204020204" charset="-122"/>
                <a:cs typeface="微软雅黑" panose="020B0503020204020204" charset="-122"/>
              </a:rPr>
              <a:t>并由有关人员</a:t>
            </a:r>
            <a:r>
              <a:rPr sz="1800" b="1" dirty="0">
                <a:solidFill>
                  <a:srgbClr val="DC3B00"/>
                </a:solidFill>
                <a:latin typeface="微软雅黑" panose="020B0503020204020204" charset="-122"/>
                <a:cs typeface="微软雅黑" panose="020B0503020204020204" charset="-122"/>
              </a:rPr>
              <a:t>签字</a:t>
            </a:r>
            <a:endParaRPr sz="1800">
              <a:latin typeface="微软雅黑" panose="020B0503020204020204" charset="-122"/>
              <a:cs typeface="微软雅黑" panose="020B0503020204020204" charset="-122"/>
            </a:endParaRPr>
          </a:p>
        </p:txBody>
      </p:sp>
      <p:sp>
        <p:nvSpPr>
          <p:cNvPr id="38" name="object 38"/>
          <p:cNvSpPr/>
          <p:nvPr/>
        </p:nvSpPr>
        <p:spPr>
          <a:xfrm>
            <a:off x="8988358" y="3567684"/>
            <a:ext cx="772668" cy="2478024"/>
          </a:xfrm>
          <a:custGeom>
            <a:avLst/>
            <a:gdLst/>
            <a:ahLst/>
            <a:cxnLst/>
            <a:rect l="l" t="t" r="r" b="b"/>
            <a:pathLst>
              <a:path w="772668" h="2478024">
                <a:moveTo>
                  <a:pt x="0" y="2478024"/>
                </a:moveTo>
                <a:lnTo>
                  <a:pt x="772668" y="2478024"/>
                </a:lnTo>
                <a:lnTo>
                  <a:pt x="772668" y="0"/>
                </a:lnTo>
                <a:lnTo>
                  <a:pt x="0" y="0"/>
                </a:lnTo>
                <a:lnTo>
                  <a:pt x="0" y="2478024"/>
                </a:lnTo>
                <a:close/>
              </a:path>
            </a:pathLst>
          </a:custGeom>
          <a:solidFill>
            <a:srgbClr val="0071C5"/>
          </a:solidFill>
        </p:spPr>
        <p:txBody>
          <a:bodyPr wrap="square" lIns="0" tIns="0" rIns="0" bIns="0" rtlCol="0">
            <a:spAutoFit/>
          </a:bodyPr>
          <a:lstStyle/>
          <a:p/>
        </p:txBody>
      </p:sp>
      <p:sp>
        <p:nvSpPr>
          <p:cNvPr id="39" name="object 39"/>
          <p:cNvSpPr txBox="1"/>
          <p:nvPr/>
        </p:nvSpPr>
        <p:spPr>
          <a:xfrm>
            <a:off x="9234737" y="3496819"/>
            <a:ext cx="280035" cy="2482215"/>
          </a:xfrm>
          <a:prstGeom prst="rect">
            <a:avLst/>
          </a:prstGeom>
        </p:spPr>
        <p:txBody>
          <a:bodyPr vert="horz" wrap="square" lIns="0" tIns="0" rIns="0" bIns="0" rtlCol="0">
            <a:spAutoFit/>
          </a:bodyPr>
          <a:lstStyle/>
          <a:p>
            <a:pPr marL="12700" marR="6350" algn="just">
              <a:lnSpc>
                <a:spcPct val="135000"/>
              </a:lnSpc>
            </a:pPr>
            <a:r>
              <a:rPr sz="2000" b="1" dirty="0">
                <a:solidFill>
                  <a:srgbClr val="FFFFFF"/>
                </a:solidFill>
                <a:latin typeface="微软雅黑" panose="020B0503020204020204" charset="-122"/>
                <a:cs typeface="微软雅黑" panose="020B0503020204020204" charset="-122"/>
              </a:rPr>
              <a:t>生 产 经 营 单 位</a:t>
            </a:r>
            <a:endParaRPr sz="2000">
              <a:latin typeface="微软雅黑" panose="020B0503020204020204" charset="-122"/>
              <a:cs typeface="微软雅黑" panose="020B0503020204020204" charset="-122"/>
            </a:endParaRPr>
          </a:p>
        </p:txBody>
      </p:sp>
      <p:sp>
        <p:nvSpPr>
          <p:cNvPr id="40" name="object 40"/>
          <p:cNvSpPr/>
          <p:nvPr/>
        </p:nvSpPr>
        <p:spPr>
          <a:xfrm>
            <a:off x="8444289" y="4069081"/>
            <a:ext cx="540003" cy="173735"/>
          </a:xfrm>
          <a:custGeom>
            <a:avLst/>
            <a:gdLst/>
            <a:ahLst/>
            <a:cxnLst/>
            <a:rect l="l" t="t" r="r" b="b"/>
            <a:pathLst>
              <a:path w="540003" h="173735">
                <a:moveTo>
                  <a:pt x="173735" y="0"/>
                </a:moveTo>
                <a:lnTo>
                  <a:pt x="0" y="86867"/>
                </a:lnTo>
                <a:lnTo>
                  <a:pt x="173735" y="173735"/>
                </a:lnTo>
                <a:lnTo>
                  <a:pt x="173735" y="115823"/>
                </a:lnTo>
                <a:lnTo>
                  <a:pt x="144779" y="115823"/>
                </a:lnTo>
                <a:lnTo>
                  <a:pt x="144779" y="57912"/>
                </a:lnTo>
                <a:lnTo>
                  <a:pt x="173735" y="57912"/>
                </a:lnTo>
                <a:lnTo>
                  <a:pt x="173735" y="0"/>
                </a:lnTo>
                <a:close/>
              </a:path>
              <a:path w="540003" h="173735">
                <a:moveTo>
                  <a:pt x="173735" y="57912"/>
                </a:moveTo>
                <a:lnTo>
                  <a:pt x="144779" y="57912"/>
                </a:lnTo>
                <a:lnTo>
                  <a:pt x="144779" y="115823"/>
                </a:lnTo>
                <a:lnTo>
                  <a:pt x="173735" y="115823"/>
                </a:lnTo>
                <a:lnTo>
                  <a:pt x="173735" y="57912"/>
                </a:lnTo>
                <a:close/>
              </a:path>
              <a:path w="540003" h="173735">
                <a:moveTo>
                  <a:pt x="540003" y="57912"/>
                </a:moveTo>
                <a:lnTo>
                  <a:pt x="173735" y="57912"/>
                </a:lnTo>
                <a:lnTo>
                  <a:pt x="173735" y="115823"/>
                </a:lnTo>
                <a:lnTo>
                  <a:pt x="540003" y="115823"/>
                </a:lnTo>
                <a:lnTo>
                  <a:pt x="540003" y="57912"/>
                </a:lnTo>
                <a:close/>
              </a:path>
            </a:pathLst>
          </a:custGeom>
          <a:solidFill>
            <a:srgbClr val="6FAC46"/>
          </a:solidFill>
        </p:spPr>
        <p:txBody>
          <a:bodyPr wrap="square" lIns="0" tIns="0" rIns="0" bIns="0" rtlCol="0">
            <a:spAutoFit/>
          </a:bodyPr>
          <a:lstStyle/>
          <a:p/>
        </p:txBody>
      </p:sp>
      <p:sp>
        <p:nvSpPr>
          <p:cNvPr id="41" name="object 41"/>
          <p:cNvSpPr/>
          <p:nvPr/>
        </p:nvSpPr>
        <p:spPr>
          <a:xfrm>
            <a:off x="8447337" y="5181601"/>
            <a:ext cx="540003" cy="173736"/>
          </a:xfrm>
          <a:custGeom>
            <a:avLst/>
            <a:gdLst/>
            <a:ahLst/>
            <a:cxnLst/>
            <a:rect l="l" t="t" r="r" b="b"/>
            <a:pathLst>
              <a:path w="540003" h="173736">
                <a:moveTo>
                  <a:pt x="173735" y="0"/>
                </a:moveTo>
                <a:lnTo>
                  <a:pt x="0" y="86868"/>
                </a:lnTo>
                <a:lnTo>
                  <a:pt x="173735" y="173736"/>
                </a:lnTo>
                <a:lnTo>
                  <a:pt x="173735" y="115824"/>
                </a:lnTo>
                <a:lnTo>
                  <a:pt x="144779" y="115824"/>
                </a:lnTo>
                <a:lnTo>
                  <a:pt x="144779" y="57912"/>
                </a:lnTo>
                <a:lnTo>
                  <a:pt x="173735" y="57912"/>
                </a:lnTo>
                <a:lnTo>
                  <a:pt x="173735" y="0"/>
                </a:lnTo>
                <a:close/>
              </a:path>
              <a:path w="540003" h="173736">
                <a:moveTo>
                  <a:pt x="173735" y="57912"/>
                </a:moveTo>
                <a:lnTo>
                  <a:pt x="144779" y="57912"/>
                </a:lnTo>
                <a:lnTo>
                  <a:pt x="144779" y="115824"/>
                </a:lnTo>
                <a:lnTo>
                  <a:pt x="173735" y="115824"/>
                </a:lnTo>
                <a:lnTo>
                  <a:pt x="173735" y="57912"/>
                </a:lnTo>
                <a:close/>
              </a:path>
              <a:path w="540003" h="173736">
                <a:moveTo>
                  <a:pt x="540003" y="57912"/>
                </a:moveTo>
                <a:lnTo>
                  <a:pt x="173735" y="57912"/>
                </a:lnTo>
                <a:lnTo>
                  <a:pt x="173735" y="115824"/>
                </a:lnTo>
                <a:lnTo>
                  <a:pt x="540003" y="115824"/>
                </a:lnTo>
                <a:lnTo>
                  <a:pt x="540003" y="57912"/>
                </a:lnTo>
                <a:close/>
              </a:path>
            </a:pathLst>
          </a:custGeom>
          <a:solidFill>
            <a:srgbClr val="6FAC46"/>
          </a:solidFill>
        </p:spPr>
        <p:txBody>
          <a:bodyPr wrap="square" lIns="0" tIns="0" rIns="0" bIns="0" rtlCol="0">
            <a:spAutoFit/>
          </a:bodyPr>
          <a:lstStyle/>
          <a:p/>
        </p:txBody>
      </p:sp>
      <p:sp>
        <p:nvSpPr>
          <p:cNvPr id="42" name="object 42"/>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43" name="object 43"/>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33</a:t>
            </a:r>
            <a:endParaRPr sz="2800">
              <a:latin typeface="Calibri" panose="020F0502020204030204"/>
              <a:cs typeface="Calibri" panose="020F0502020204030204"/>
            </a:endParaRPr>
          </a:p>
        </p:txBody>
      </p:sp>
      <p:sp>
        <p:nvSpPr>
          <p:cNvPr id="44" name="矩形 43"/>
          <p:cNvSpPr/>
          <p:nvPr/>
        </p:nvSpPr>
        <p:spPr>
          <a:xfrm>
            <a:off x="201616" y="493267"/>
            <a:ext cx="8625331" cy="132343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000" dirty="0">
                <a:solidFill>
                  <a:srgbClr val="FF0000"/>
                </a:solidFill>
              </a:rPr>
              <a:t>第三十三条</a:t>
            </a:r>
            <a:r>
              <a:rPr lang="en-US" altLang="zh-CN" sz="2000" dirty="0">
                <a:solidFill>
                  <a:srgbClr val="FF0000"/>
                </a:solidFill>
              </a:rPr>
              <a:t> </a:t>
            </a:r>
            <a:r>
              <a:rPr lang="zh-CN" altLang="zh-CN" sz="2000" dirty="0">
                <a:solidFill>
                  <a:srgbClr val="FF0000"/>
                </a:solidFill>
              </a:rPr>
              <a:t>安全设备的设计、制造、安装、使用、检测、维修、改造和报废，应当符合国家标准或者行业标准。</a:t>
            </a:r>
            <a:endParaRPr lang="zh-CN" altLang="zh-CN" sz="2000" dirty="0">
              <a:solidFill>
                <a:srgbClr val="FF0000"/>
              </a:solidFill>
            </a:endParaRPr>
          </a:p>
          <a:p>
            <a:pPr fontAlgn="base"/>
            <a:r>
              <a:rPr lang="en-US" altLang="zh-CN" sz="2000" dirty="0">
                <a:solidFill>
                  <a:srgbClr val="FF0000"/>
                </a:solidFill>
              </a:rPr>
              <a:t> </a:t>
            </a:r>
            <a:r>
              <a:rPr lang="zh-CN" altLang="zh-CN" sz="2000" dirty="0">
                <a:solidFill>
                  <a:srgbClr val="FF0000"/>
                </a:solidFill>
              </a:rPr>
              <a:t>生产经营单位必须对安全设备进行经常性维护、保养，并定期检测，保证正常运转。维护、保养、检测应当作好记录，并由有关人员签字。</a:t>
            </a:r>
            <a:endParaRPr lang="zh-CN" altLang="zh-CN" sz="20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4905" y="1774191"/>
            <a:ext cx="3671316" cy="3855720"/>
          </a:xfrm>
          <a:custGeom>
            <a:avLst/>
            <a:gdLst/>
            <a:ahLst/>
            <a:cxnLst/>
            <a:rect l="l" t="t" r="r" b="b"/>
            <a:pathLst>
              <a:path w="3671316" h="3855720">
                <a:moveTo>
                  <a:pt x="0" y="3855720"/>
                </a:moveTo>
                <a:lnTo>
                  <a:pt x="3671316" y="3855720"/>
                </a:lnTo>
                <a:lnTo>
                  <a:pt x="3671316" y="0"/>
                </a:lnTo>
                <a:lnTo>
                  <a:pt x="0" y="0"/>
                </a:lnTo>
                <a:lnTo>
                  <a:pt x="0" y="3855720"/>
                </a:lnTo>
                <a:close/>
              </a:path>
            </a:pathLst>
          </a:custGeom>
          <a:ln w="12192">
            <a:solidFill>
              <a:srgbClr val="7E7E7E"/>
            </a:solidFill>
          </a:ln>
        </p:spPr>
        <p:txBody>
          <a:bodyPr wrap="square" lIns="0" tIns="0" rIns="0" bIns="0" rtlCol="0">
            <a:spAutoFit/>
          </a:bodyPr>
          <a:lstStyle/>
          <a:p/>
        </p:txBody>
      </p:sp>
      <p:sp>
        <p:nvSpPr>
          <p:cNvPr id="3" name="object 3"/>
          <p:cNvSpPr txBox="1"/>
          <p:nvPr/>
        </p:nvSpPr>
        <p:spPr>
          <a:xfrm>
            <a:off x="774767" y="2807717"/>
            <a:ext cx="2790190" cy="232410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危险物品的容器</a:t>
            </a:r>
            <a:endParaRPr sz="1800">
              <a:latin typeface="微软雅黑" panose="020B0503020204020204" charset="-122"/>
              <a:cs typeface="微软雅黑" panose="020B0503020204020204" charset="-122"/>
            </a:endParaRPr>
          </a:p>
          <a:p>
            <a:pPr>
              <a:lnSpc>
                <a:spcPts val="2500"/>
              </a:lnSpc>
              <a:spcBef>
                <a:spcPts val="80"/>
              </a:spcBef>
            </a:pPr>
            <a:endParaRPr sz="2500"/>
          </a:p>
          <a:p>
            <a:pPr marL="12700">
              <a:lnSpc>
                <a:spcPct val="100000"/>
              </a:lnSpc>
            </a:pPr>
            <a:r>
              <a:rPr sz="1800" b="1" dirty="0">
                <a:solidFill>
                  <a:srgbClr val="585858"/>
                </a:solidFill>
                <a:latin typeface="微软雅黑" panose="020B0503020204020204" charset="-122"/>
                <a:cs typeface="微软雅黑" panose="020B0503020204020204" charset="-122"/>
              </a:rPr>
              <a:t>运输工具</a:t>
            </a:r>
            <a:endParaRPr sz="1800">
              <a:latin typeface="微软雅黑" panose="020B0503020204020204" charset="-122"/>
              <a:cs typeface="微软雅黑" panose="020B0503020204020204" charset="-122"/>
            </a:endParaRPr>
          </a:p>
          <a:p>
            <a:pPr marL="490855" marR="6350" indent="-478790" algn="just">
              <a:lnSpc>
                <a:spcPct val="150000"/>
              </a:lnSpc>
              <a:spcBef>
                <a:spcPts val="1580"/>
              </a:spcBef>
            </a:pPr>
            <a:r>
              <a:rPr sz="1800" b="1" spc="-5" dirty="0">
                <a:solidFill>
                  <a:srgbClr val="585858"/>
                </a:solidFill>
                <a:latin typeface="微软雅黑" panose="020B0503020204020204" charset="-122"/>
                <a:cs typeface="微软雅黑" panose="020B0503020204020204" charset="-122"/>
              </a:rPr>
              <a:t>涉及人身安全、危险性较大 </a:t>
            </a:r>
            <a:r>
              <a:rPr sz="1800" b="1" spc="0" dirty="0">
                <a:solidFill>
                  <a:srgbClr val="585858"/>
                </a:solidFill>
                <a:latin typeface="微软雅黑" panose="020B0503020204020204" charset="-122"/>
                <a:cs typeface="微软雅黑" panose="020B0503020204020204" charset="-122"/>
              </a:rPr>
              <a:t>海洋石油开采特种设备 矿山井下特种设备</a:t>
            </a:r>
            <a:endParaRPr sz="1800">
              <a:latin typeface="微软雅黑" panose="020B0503020204020204" charset="-122"/>
              <a:cs typeface="微软雅黑" panose="020B0503020204020204" charset="-122"/>
            </a:endParaRPr>
          </a:p>
        </p:txBody>
      </p:sp>
      <p:sp>
        <p:nvSpPr>
          <p:cNvPr id="4" name="object 4"/>
          <p:cNvSpPr/>
          <p:nvPr/>
        </p:nvSpPr>
        <p:spPr>
          <a:xfrm>
            <a:off x="554905" y="1774191"/>
            <a:ext cx="3671316" cy="757427"/>
          </a:xfrm>
          <a:custGeom>
            <a:avLst/>
            <a:gdLst/>
            <a:ahLst/>
            <a:cxnLst/>
            <a:rect l="l" t="t" r="r" b="b"/>
            <a:pathLst>
              <a:path w="3671316" h="757427">
                <a:moveTo>
                  <a:pt x="0" y="0"/>
                </a:moveTo>
                <a:lnTo>
                  <a:pt x="3671316" y="0"/>
                </a:lnTo>
                <a:lnTo>
                  <a:pt x="3671316" y="757427"/>
                </a:lnTo>
                <a:lnTo>
                  <a:pt x="2519680" y="757427"/>
                </a:lnTo>
                <a:lnTo>
                  <a:pt x="1835658" y="613155"/>
                </a:lnTo>
                <a:lnTo>
                  <a:pt x="1151636" y="757427"/>
                </a:lnTo>
                <a:lnTo>
                  <a:pt x="0" y="757427"/>
                </a:lnTo>
                <a:lnTo>
                  <a:pt x="0" y="0"/>
                </a:lnTo>
                <a:close/>
              </a:path>
            </a:pathLst>
          </a:custGeom>
          <a:ln w="12192">
            <a:solidFill>
              <a:srgbClr val="7E7E7E"/>
            </a:solidFill>
          </a:ln>
        </p:spPr>
        <p:txBody>
          <a:bodyPr wrap="square" lIns="0" tIns="0" rIns="0" bIns="0" rtlCol="0">
            <a:spAutoFit/>
          </a:bodyPr>
          <a:lstStyle/>
          <a:p/>
        </p:txBody>
      </p:sp>
      <p:sp>
        <p:nvSpPr>
          <p:cNvPr id="5" name="object 5"/>
          <p:cNvSpPr txBox="1"/>
          <p:nvPr/>
        </p:nvSpPr>
        <p:spPr>
          <a:xfrm>
            <a:off x="1164301" y="1918717"/>
            <a:ext cx="2463800" cy="378460"/>
          </a:xfrm>
          <a:prstGeom prst="rect">
            <a:avLst/>
          </a:prstGeom>
        </p:spPr>
        <p:txBody>
          <a:bodyPr vert="horz" wrap="square" lIns="0" tIns="0" rIns="0" bIns="0" rtlCol="0">
            <a:spAutoFit/>
          </a:bodyPr>
          <a:lstStyle/>
          <a:p>
            <a:pPr marL="12700">
              <a:lnSpc>
                <a:spcPct val="100000"/>
              </a:lnSpc>
            </a:pPr>
            <a:r>
              <a:rPr sz="2400" b="1" spc="-5" dirty="0">
                <a:solidFill>
                  <a:srgbClr val="CC6600"/>
                </a:solidFill>
                <a:latin typeface="微软雅黑" panose="020B0503020204020204" charset="-122"/>
                <a:cs typeface="微软雅黑" panose="020B0503020204020204" charset="-122"/>
              </a:rPr>
              <a:t>专业生产单位生产</a:t>
            </a:r>
            <a:endParaRPr sz="2400">
              <a:latin typeface="微软雅黑" panose="020B0503020204020204" charset="-122"/>
              <a:cs typeface="微软雅黑" panose="020B0503020204020204" charset="-122"/>
            </a:endParaRPr>
          </a:p>
        </p:txBody>
      </p:sp>
      <p:sp>
        <p:nvSpPr>
          <p:cNvPr id="6" name="object 6"/>
          <p:cNvSpPr/>
          <p:nvPr/>
        </p:nvSpPr>
        <p:spPr>
          <a:xfrm>
            <a:off x="6577711" y="2511616"/>
            <a:ext cx="1123188" cy="1119568"/>
          </a:xfrm>
          <a:prstGeom prst="rect">
            <a:avLst/>
          </a:prstGeom>
          <a:blipFill>
            <a:blip r:embed="rId1" cstate="print"/>
            <a:stretch>
              <a:fillRect/>
            </a:stretch>
          </a:blipFill>
        </p:spPr>
        <p:txBody>
          <a:bodyPr wrap="square" lIns="0" tIns="0" rIns="0" bIns="0" rtlCol="0">
            <a:spAutoFit/>
          </a:bodyPr>
          <a:lstStyle/>
          <a:p/>
        </p:txBody>
      </p:sp>
      <p:sp>
        <p:nvSpPr>
          <p:cNvPr id="7" name="object 7"/>
          <p:cNvSpPr txBox="1"/>
          <p:nvPr/>
        </p:nvSpPr>
        <p:spPr>
          <a:xfrm>
            <a:off x="6376924" y="3530219"/>
            <a:ext cx="1625600" cy="561340"/>
          </a:xfrm>
          <a:prstGeom prst="rect">
            <a:avLst/>
          </a:prstGeom>
        </p:spPr>
        <p:txBody>
          <a:bodyPr vert="horz" wrap="square" lIns="0" tIns="0" rIns="0" bIns="0" rtlCol="0">
            <a:spAutoFit/>
          </a:bodyPr>
          <a:lstStyle/>
          <a:p>
            <a:pPr marL="12700" marR="6350" indent="228600">
              <a:lnSpc>
                <a:spcPct val="100000"/>
              </a:lnSpc>
            </a:pPr>
            <a:r>
              <a:rPr sz="1800" b="1" dirty="0">
                <a:solidFill>
                  <a:srgbClr val="CC6600"/>
                </a:solidFill>
                <a:latin typeface="微软雅黑" panose="020B0503020204020204" charset="-122"/>
                <a:cs typeface="微软雅黑" panose="020B0503020204020204" charset="-122"/>
              </a:rPr>
              <a:t>专业资质的 检测、检验机构</a:t>
            </a:r>
            <a:endParaRPr sz="1800">
              <a:latin typeface="微软雅黑" panose="020B0503020204020204" charset="-122"/>
              <a:cs typeface="微软雅黑" panose="020B0503020204020204" charset="-122"/>
            </a:endParaRPr>
          </a:p>
        </p:txBody>
      </p:sp>
      <p:sp>
        <p:nvSpPr>
          <p:cNvPr id="8" name="object 8"/>
          <p:cNvSpPr/>
          <p:nvPr/>
        </p:nvSpPr>
        <p:spPr>
          <a:xfrm>
            <a:off x="5227447" y="4655821"/>
            <a:ext cx="1725168" cy="612648"/>
          </a:xfrm>
          <a:custGeom>
            <a:avLst/>
            <a:gdLst/>
            <a:ahLst/>
            <a:cxnLst/>
            <a:rect l="l" t="t" r="r" b="b"/>
            <a:pathLst>
              <a:path w="1725168" h="612648">
                <a:moveTo>
                  <a:pt x="0" y="612648"/>
                </a:moveTo>
                <a:lnTo>
                  <a:pt x="1725168" y="612648"/>
                </a:lnTo>
                <a:lnTo>
                  <a:pt x="1725168" y="0"/>
                </a:lnTo>
                <a:lnTo>
                  <a:pt x="0" y="0"/>
                </a:lnTo>
                <a:lnTo>
                  <a:pt x="0" y="612648"/>
                </a:lnTo>
                <a:close/>
              </a:path>
            </a:pathLst>
          </a:custGeom>
          <a:ln w="12192">
            <a:solidFill>
              <a:srgbClr val="7E7E7E"/>
            </a:solidFill>
          </a:ln>
        </p:spPr>
        <p:txBody>
          <a:bodyPr wrap="square" lIns="0" tIns="0" rIns="0" bIns="0" rtlCol="0">
            <a:spAutoFit/>
          </a:bodyPr>
          <a:lstStyle/>
          <a:p/>
        </p:txBody>
      </p:sp>
      <p:sp>
        <p:nvSpPr>
          <p:cNvPr id="9" name="object 9"/>
          <p:cNvSpPr/>
          <p:nvPr/>
        </p:nvSpPr>
        <p:spPr>
          <a:xfrm>
            <a:off x="7572712" y="4322065"/>
            <a:ext cx="1726692" cy="612648"/>
          </a:xfrm>
          <a:custGeom>
            <a:avLst/>
            <a:gdLst/>
            <a:ahLst/>
            <a:cxnLst/>
            <a:rect l="l" t="t" r="r" b="b"/>
            <a:pathLst>
              <a:path w="1726692" h="612648">
                <a:moveTo>
                  <a:pt x="0" y="612648"/>
                </a:moveTo>
                <a:lnTo>
                  <a:pt x="1726692" y="612648"/>
                </a:lnTo>
                <a:lnTo>
                  <a:pt x="1726692" y="0"/>
                </a:lnTo>
                <a:lnTo>
                  <a:pt x="0" y="0"/>
                </a:lnTo>
                <a:lnTo>
                  <a:pt x="0" y="612648"/>
                </a:lnTo>
                <a:close/>
              </a:path>
            </a:pathLst>
          </a:custGeom>
          <a:ln w="12192">
            <a:solidFill>
              <a:srgbClr val="CC6600"/>
            </a:solidFill>
          </a:ln>
        </p:spPr>
        <p:txBody>
          <a:bodyPr wrap="square" lIns="0" tIns="0" rIns="0" bIns="0" rtlCol="0">
            <a:spAutoFit/>
          </a:bodyPr>
          <a:lstStyle/>
          <a:p/>
        </p:txBody>
      </p:sp>
      <p:sp>
        <p:nvSpPr>
          <p:cNvPr id="10" name="object 10"/>
          <p:cNvSpPr/>
          <p:nvPr/>
        </p:nvSpPr>
        <p:spPr>
          <a:xfrm>
            <a:off x="6006210" y="4150615"/>
            <a:ext cx="144780" cy="503173"/>
          </a:xfrm>
          <a:custGeom>
            <a:avLst/>
            <a:gdLst/>
            <a:ahLst/>
            <a:cxnLst/>
            <a:rect l="l" t="t" r="r" b="b"/>
            <a:pathLst>
              <a:path w="144780" h="503173">
                <a:moveTo>
                  <a:pt x="57912" y="358393"/>
                </a:moveTo>
                <a:lnTo>
                  <a:pt x="0" y="358393"/>
                </a:lnTo>
                <a:lnTo>
                  <a:pt x="72390" y="503173"/>
                </a:lnTo>
                <a:lnTo>
                  <a:pt x="137541" y="372871"/>
                </a:lnTo>
                <a:lnTo>
                  <a:pt x="57912" y="372871"/>
                </a:lnTo>
                <a:lnTo>
                  <a:pt x="57912" y="358393"/>
                </a:lnTo>
                <a:close/>
              </a:path>
              <a:path w="144780" h="503173">
                <a:moveTo>
                  <a:pt x="86868" y="0"/>
                </a:moveTo>
                <a:lnTo>
                  <a:pt x="57912" y="0"/>
                </a:lnTo>
                <a:lnTo>
                  <a:pt x="57912" y="372871"/>
                </a:lnTo>
                <a:lnTo>
                  <a:pt x="86868" y="372871"/>
                </a:lnTo>
                <a:lnTo>
                  <a:pt x="86868" y="0"/>
                </a:lnTo>
                <a:close/>
              </a:path>
              <a:path w="144780" h="503173">
                <a:moveTo>
                  <a:pt x="144780" y="358393"/>
                </a:moveTo>
                <a:lnTo>
                  <a:pt x="86868" y="358393"/>
                </a:lnTo>
                <a:lnTo>
                  <a:pt x="86868" y="372871"/>
                </a:lnTo>
                <a:lnTo>
                  <a:pt x="137541" y="372871"/>
                </a:lnTo>
                <a:lnTo>
                  <a:pt x="144780" y="358393"/>
                </a:lnTo>
                <a:close/>
              </a:path>
            </a:pathLst>
          </a:custGeom>
          <a:solidFill>
            <a:srgbClr val="585858"/>
          </a:solidFill>
        </p:spPr>
        <p:txBody>
          <a:bodyPr wrap="square" lIns="0" tIns="0" rIns="0" bIns="0" rtlCol="0">
            <a:spAutoFit/>
          </a:bodyPr>
          <a:lstStyle/>
          <a:p/>
        </p:txBody>
      </p:sp>
      <p:sp>
        <p:nvSpPr>
          <p:cNvPr id="11" name="object 11"/>
          <p:cNvSpPr/>
          <p:nvPr/>
        </p:nvSpPr>
        <p:spPr>
          <a:xfrm>
            <a:off x="8290687" y="4150615"/>
            <a:ext cx="86867" cy="504825"/>
          </a:xfrm>
          <a:custGeom>
            <a:avLst/>
            <a:gdLst/>
            <a:ahLst/>
            <a:cxnLst/>
            <a:rect l="l" t="t" r="r" b="b"/>
            <a:pathLst>
              <a:path w="86867" h="504825">
                <a:moveTo>
                  <a:pt x="86867" y="0"/>
                </a:moveTo>
                <a:lnTo>
                  <a:pt x="57911" y="0"/>
                </a:lnTo>
                <a:lnTo>
                  <a:pt x="57911" y="115823"/>
                </a:lnTo>
                <a:lnTo>
                  <a:pt x="86867" y="115823"/>
                </a:lnTo>
                <a:lnTo>
                  <a:pt x="86867" y="0"/>
                </a:lnTo>
                <a:close/>
              </a:path>
              <a:path w="86867" h="504825">
                <a:moveTo>
                  <a:pt x="86867" y="202691"/>
                </a:moveTo>
                <a:lnTo>
                  <a:pt x="57911" y="202691"/>
                </a:lnTo>
                <a:lnTo>
                  <a:pt x="57911" y="318515"/>
                </a:lnTo>
                <a:lnTo>
                  <a:pt x="86867" y="318515"/>
                </a:lnTo>
                <a:lnTo>
                  <a:pt x="86867" y="202691"/>
                </a:lnTo>
                <a:close/>
              </a:path>
              <a:path w="86867" h="504825">
                <a:moveTo>
                  <a:pt x="144779" y="360044"/>
                </a:moveTo>
                <a:lnTo>
                  <a:pt x="0" y="360044"/>
                </a:lnTo>
                <a:lnTo>
                  <a:pt x="72389" y="504825"/>
                </a:lnTo>
                <a:lnTo>
                  <a:pt x="144779" y="360044"/>
                </a:lnTo>
                <a:close/>
              </a:path>
            </a:pathLst>
          </a:custGeom>
          <a:solidFill>
            <a:srgbClr val="CC6600"/>
          </a:solidFill>
        </p:spPr>
        <p:txBody>
          <a:bodyPr wrap="square" lIns="0" tIns="0" rIns="0" bIns="0" rtlCol="0">
            <a:spAutoFit/>
          </a:bodyPr>
          <a:lstStyle/>
          <a:p/>
        </p:txBody>
      </p:sp>
      <p:sp>
        <p:nvSpPr>
          <p:cNvPr id="12" name="object 12"/>
          <p:cNvSpPr txBox="1"/>
          <p:nvPr/>
        </p:nvSpPr>
        <p:spPr>
          <a:xfrm>
            <a:off x="5368035" y="4215511"/>
            <a:ext cx="1446530" cy="995044"/>
          </a:xfrm>
          <a:prstGeom prst="rect">
            <a:avLst/>
          </a:prstGeom>
        </p:spPr>
        <p:txBody>
          <a:bodyPr vert="horz" wrap="square" lIns="0" tIns="0" rIns="0" bIns="0" rtlCol="0">
            <a:spAutoFit/>
          </a:bodyPr>
          <a:lstStyle/>
          <a:p>
            <a:pPr algn="ctr">
              <a:lnSpc>
                <a:spcPct val="100000"/>
              </a:lnSpc>
              <a:tabLst>
                <a:tab pos="586105" algn="l"/>
              </a:tabLst>
            </a:pPr>
            <a:r>
              <a:rPr sz="1600" b="1" spc="-20" dirty="0">
                <a:solidFill>
                  <a:srgbClr val="335BA2"/>
                </a:solidFill>
                <a:latin typeface="微软雅黑" panose="020B0503020204020204" charset="-122"/>
                <a:cs typeface="微软雅黑" panose="020B0503020204020204" charset="-122"/>
              </a:rPr>
              <a:t>检测	合格</a:t>
            </a:r>
            <a:endParaRPr sz="1600">
              <a:latin typeface="微软雅黑" panose="020B0503020204020204" charset="-122"/>
              <a:cs typeface="微软雅黑" panose="020B0503020204020204" charset="-122"/>
            </a:endParaRPr>
          </a:p>
          <a:p>
            <a:pPr>
              <a:lnSpc>
                <a:spcPts val="1900"/>
              </a:lnSpc>
              <a:spcBef>
                <a:spcPts val="75"/>
              </a:spcBef>
            </a:pPr>
            <a:endParaRPr sz="1900"/>
          </a:p>
          <a:p>
            <a:pPr algn="ctr">
              <a:lnSpc>
                <a:spcPct val="100000"/>
              </a:lnSpc>
            </a:pPr>
            <a:r>
              <a:rPr sz="1600" b="1" spc="-20" dirty="0">
                <a:solidFill>
                  <a:srgbClr val="335BA2"/>
                </a:solidFill>
                <a:latin typeface="微软雅黑" panose="020B0503020204020204" charset="-122"/>
                <a:cs typeface="微软雅黑" panose="020B0503020204020204" charset="-122"/>
              </a:rPr>
              <a:t>取得安全使用证</a:t>
            </a:r>
            <a:endParaRPr sz="1600">
              <a:latin typeface="微软雅黑" panose="020B0503020204020204" charset="-122"/>
              <a:cs typeface="微软雅黑" panose="020B0503020204020204" charset="-122"/>
            </a:endParaRPr>
          </a:p>
          <a:p>
            <a:pPr algn="ctr">
              <a:lnSpc>
                <a:spcPct val="100000"/>
              </a:lnSpc>
            </a:pPr>
            <a:r>
              <a:rPr sz="1600" b="1" spc="-20" dirty="0">
                <a:solidFill>
                  <a:srgbClr val="335BA2"/>
                </a:solidFill>
                <a:latin typeface="微软雅黑" panose="020B0503020204020204" charset="-122"/>
                <a:cs typeface="微软雅黑" panose="020B0503020204020204" charset="-122"/>
              </a:rPr>
              <a:t>和安全标志</a:t>
            </a:r>
            <a:endParaRPr sz="1600">
              <a:latin typeface="微软雅黑" panose="020B0503020204020204" charset="-122"/>
              <a:cs typeface="微软雅黑" panose="020B0503020204020204" charset="-122"/>
            </a:endParaRPr>
          </a:p>
        </p:txBody>
      </p:sp>
      <p:sp>
        <p:nvSpPr>
          <p:cNvPr id="13" name="object 13"/>
          <p:cNvSpPr txBox="1"/>
          <p:nvPr/>
        </p:nvSpPr>
        <p:spPr>
          <a:xfrm>
            <a:off x="7664703" y="4678680"/>
            <a:ext cx="1397000" cy="561340"/>
          </a:xfrm>
          <a:prstGeom prst="rect">
            <a:avLst/>
          </a:prstGeom>
        </p:spPr>
        <p:txBody>
          <a:bodyPr vert="horz" wrap="square" lIns="0" tIns="0" rIns="0" bIns="0" rtlCol="0">
            <a:spAutoFit/>
          </a:bodyPr>
          <a:lstStyle/>
          <a:p>
            <a:pPr algn="ctr">
              <a:lnSpc>
                <a:spcPct val="100000"/>
              </a:lnSpc>
            </a:pPr>
            <a:r>
              <a:rPr sz="1800" b="1" spc="-5" dirty="0">
                <a:solidFill>
                  <a:srgbClr val="CC6600"/>
                </a:solidFill>
                <a:latin typeface="微软雅黑" panose="020B0503020204020204" charset="-122"/>
                <a:cs typeface="微软雅黑" panose="020B0503020204020204" charset="-122"/>
              </a:rPr>
              <a:t>对检测、检验</a:t>
            </a:r>
            <a:endParaRPr sz="1800">
              <a:latin typeface="微软雅黑" panose="020B0503020204020204" charset="-122"/>
              <a:cs typeface="微软雅黑" panose="020B0503020204020204" charset="-122"/>
            </a:endParaRPr>
          </a:p>
          <a:p>
            <a:pPr algn="ctr">
              <a:lnSpc>
                <a:spcPct val="100000"/>
              </a:lnSpc>
            </a:pPr>
            <a:r>
              <a:rPr sz="1800" b="1" dirty="0">
                <a:solidFill>
                  <a:srgbClr val="CC6600"/>
                </a:solidFill>
                <a:latin typeface="微软雅黑" panose="020B0503020204020204" charset="-122"/>
                <a:cs typeface="微软雅黑" panose="020B0503020204020204" charset="-122"/>
              </a:rPr>
              <a:t>结果负责</a:t>
            </a:r>
            <a:endParaRPr sz="1800">
              <a:latin typeface="微软雅黑" panose="020B0503020204020204" charset="-122"/>
              <a:cs typeface="微软雅黑" panose="020B0503020204020204" charset="-122"/>
            </a:endParaRPr>
          </a:p>
        </p:txBody>
      </p:sp>
      <p:sp>
        <p:nvSpPr>
          <p:cNvPr id="14" name="object 14"/>
          <p:cNvSpPr/>
          <p:nvPr/>
        </p:nvSpPr>
        <p:spPr>
          <a:xfrm>
            <a:off x="5353939" y="2528316"/>
            <a:ext cx="3671316" cy="1598676"/>
          </a:xfrm>
          <a:custGeom>
            <a:avLst/>
            <a:gdLst/>
            <a:ahLst/>
            <a:cxnLst/>
            <a:rect l="l" t="t" r="r" b="b"/>
            <a:pathLst>
              <a:path w="3671316" h="1598676">
                <a:moveTo>
                  <a:pt x="0" y="1598676"/>
                </a:moveTo>
                <a:lnTo>
                  <a:pt x="3671316" y="1598676"/>
                </a:lnTo>
                <a:lnTo>
                  <a:pt x="3671316" y="0"/>
                </a:lnTo>
                <a:lnTo>
                  <a:pt x="0" y="0"/>
                </a:lnTo>
                <a:lnTo>
                  <a:pt x="0" y="1598676"/>
                </a:lnTo>
                <a:close/>
              </a:path>
            </a:pathLst>
          </a:custGeom>
          <a:ln w="12192">
            <a:solidFill>
              <a:srgbClr val="7E7E7E"/>
            </a:solidFill>
          </a:ln>
        </p:spPr>
        <p:txBody>
          <a:bodyPr wrap="square" lIns="0" tIns="0" rIns="0" bIns="0" rtlCol="0">
            <a:spAutoFit/>
          </a:bodyPr>
          <a:lstStyle/>
          <a:p/>
        </p:txBody>
      </p:sp>
      <p:sp>
        <p:nvSpPr>
          <p:cNvPr id="15" name="object 15"/>
          <p:cNvSpPr/>
          <p:nvPr/>
        </p:nvSpPr>
        <p:spPr>
          <a:xfrm>
            <a:off x="4564507" y="2639569"/>
            <a:ext cx="393191" cy="1641348"/>
          </a:xfrm>
          <a:custGeom>
            <a:avLst/>
            <a:gdLst/>
            <a:ahLst/>
            <a:cxnLst/>
            <a:rect l="l" t="t" r="r" b="b"/>
            <a:pathLst>
              <a:path w="393191" h="1641348">
                <a:moveTo>
                  <a:pt x="57276" y="0"/>
                </a:moveTo>
                <a:lnTo>
                  <a:pt x="0" y="0"/>
                </a:lnTo>
                <a:lnTo>
                  <a:pt x="335914" y="820674"/>
                </a:lnTo>
                <a:lnTo>
                  <a:pt x="0" y="1641348"/>
                </a:lnTo>
                <a:lnTo>
                  <a:pt x="57276" y="1641348"/>
                </a:lnTo>
                <a:lnTo>
                  <a:pt x="393191" y="820674"/>
                </a:lnTo>
                <a:lnTo>
                  <a:pt x="57276" y="0"/>
                </a:lnTo>
                <a:close/>
              </a:path>
            </a:pathLst>
          </a:custGeom>
          <a:solidFill>
            <a:srgbClr val="0462C1"/>
          </a:solidFill>
        </p:spPr>
        <p:txBody>
          <a:bodyPr wrap="square" lIns="0" tIns="0" rIns="0" bIns="0" rtlCol="0">
            <a:spAutoFit/>
          </a:bodyPr>
          <a:lstStyle/>
          <a:p/>
        </p:txBody>
      </p:sp>
      <p:sp>
        <p:nvSpPr>
          <p:cNvPr id="16" name="object 16"/>
          <p:cNvSpPr/>
          <p:nvPr/>
        </p:nvSpPr>
        <p:spPr>
          <a:xfrm>
            <a:off x="4564507" y="2639569"/>
            <a:ext cx="393191" cy="1641348"/>
          </a:xfrm>
          <a:custGeom>
            <a:avLst/>
            <a:gdLst/>
            <a:ahLst/>
            <a:cxnLst/>
            <a:rect l="l" t="t" r="r" b="b"/>
            <a:pathLst>
              <a:path w="393191" h="1641348">
                <a:moveTo>
                  <a:pt x="0" y="0"/>
                </a:moveTo>
                <a:lnTo>
                  <a:pt x="57276" y="0"/>
                </a:lnTo>
                <a:lnTo>
                  <a:pt x="393191" y="820674"/>
                </a:lnTo>
                <a:lnTo>
                  <a:pt x="57276" y="1641348"/>
                </a:lnTo>
                <a:lnTo>
                  <a:pt x="0" y="1641348"/>
                </a:lnTo>
                <a:lnTo>
                  <a:pt x="335914" y="820674"/>
                </a:lnTo>
                <a:lnTo>
                  <a:pt x="0" y="0"/>
                </a:lnTo>
                <a:close/>
              </a:path>
            </a:pathLst>
          </a:custGeom>
          <a:ln w="6095">
            <a:solidFill>
              <a:srgbClr val="0462C1"/>
            </a:solidFill>
          </a:ln>
        </p:spPr>
        <p:txBody>
          <a:bodyPr wrap="square" lIns="0" tIns="0" rIns="0" bIns="0" rtlCol="0">
            <a:spAutoFit/>
          </a:bodyPr>
          <a:lstStyle/>
          <a:p/>
        </p:txBody>
      </p:sp>
      <p:sp>
        <p:nvSpPr>
          <p:cNvPr id="17" name="object 17"/>
          <p:cNvSpPr/>
          <p:nvPr/>
        </p:nvSpPr>
        <p:spPr>
          <a:xfrm>
            <a:off x="5213730" y="5771388"/>
            <a:ext cx="1726691" cy="612648"/>
          </a:xfrm>
          <a:custGeom>
            <a:avLst/>
            <a:gdLst/>
            <a:ahLst/>
            <a:cxnLst/>
            <a:rect l="l" t="t" r="r" b="b"/>
            <a:pathLst>
              <a:path w="1726692" h="612648">
                <a:moveTo>
                  <a:pt x="0" y="612648"/>
                </a:moveTo>
                <a:lnTo>
                  <a:pt x="1726691" y="612648"/>
                </a:lnTo>
                <a:lnTo>
                  <a:pt x="1726691" y="0"/>
                </a:lnTo>
                <a:lnTo>
                  <a:pt x="0" y="0"/>
                </a:lnTo>
                <a:lnTo>
                  <a:pt x="0" y="612648"/>
                </a:lnTo>
                <a:close/>
              </a:path>
            </a:pathLst>
          </a:custGeom>
          <a:ln w="12192">
            <a:solidFill>
              <a:srgbClr val="7E7E7E"/>
            </a:solidFill>
          </a:ln>
        </p:spPr>
        <p:txBody>
          <a:bodyPr wrap="square" lIns="0" tIns="0" rIns="0" bIns="0" rtlCol="0">
            <a:spAutoFit/>
          </a:bodyPr>
          <a:lstStyle/>
          <a:p/>
        </p:txBody>
      </p:sp>
      <p:sp>
        <p:nvSpPr>
          <p:cNvPr id="18" name="object 18"/>
          <p:cNvSpPr txBox="1"/>
          <p:nvPr/>
        </p:nvSpPr>
        <p:spPr>
          <a:xfrm>
            <a:off x="5456173" y="5948553"/>
            <a:ext cx="1242060" cy="256540"/>
          </a:xfrm>
          <a:prstGeom prst="rect">
            <a:avLst/>
          </a:prstGeom>
        </p:spPr>
        <p:txBody>
          <a:bodyPr vert="horz" wrap="square" lIns="0" tIns="0" rIns="0" bIns="0" rtlCol="0">
            <a:spAutoFit/>
          </a:bodyPr>
          <a:lstStyle/>
          <a:p>
            <a:pPr marL="12700">
              <a:lnSpc>
                <a:spcPct val="100000"/>
              </a:lnSpc>
            </a:pPr>
            <a:r>
              <a:rPr sz="1600" b="1" spc="-20" dirty="0">
                <a:solidFill>
                  <a:srgbClr val="335BA2"/>
                </a:solidFill>
                <a:latin typeface="微软雅黑" panose="020B0503020204020204" charset="-122"/>
                <a:cs typeface="微软雅黑" panose="020B0503020204020204" charset="-122"/>
              </a:rPr>
              <a:t>方可投入使用</a:t>
            </a:r>
            <a:endParaRPr sz="1600">
              <a:latin typeface="微软雅黑" panose="020B0503020204020204" charset="-122"/>
              <a:cs typeface="微软雅黑" panose="020B0503020204020204" charset="-122"/>
            </a:endParaRPr>
          </a:p>
        </p:txBody>
      </p:sp>
      <p:sp>
        <p:nvSpPr>
          <p:cNvPr id="19" name="object 19"/>
          <p:cNvSpPr/>
          <p:nvPr/>
        </p:nvSpPr>
        <p:spPr>
          <a:xfrm>
            <a:off x="6006210" y="5269230"/>
            <a:ext cx="144780" cy="503174"/>
          </a:xfrm>
          <a:custGeom>
            <a:avLst/>
            <a:gdLst/>
            <a:ahLst/>
            <a:cxnLst/>
            <a:rect l="l" t="t" r="r" b="b"/>
            <a:pathLst>
              <a:path w="144780" h="503174">
                <a:moveTo>
                  <a:pt x="57912" y="358394"/>
                </a:moveTo>
                <a:lnTo>
                  <a:pt x="0" y="358394"/>
                </a:lnTo>
                <a:lnTo>
                  <a:pt x="72390" y="503174"/>
                </a:lnTo>
                <a:lnTo>
                  <a:pt x="137541" y="372871"/>
                </a:lnTo>
                <a:lnTo>
                  <a:pt x="57912" y="372871"/>
                </a:lnTo>
                <a:lnTo>
                  <a:pt x="57912" y="358394"/>
                </a:lnTo>
                <a:close/>
              </a:path>
              <a:path w="144780" h="503174">
                <a:moveTo>
                  <a:pt x="86868" y="0"/>
                </a:moveTo>
                <a:lnTo>
                  <a:pt x="57912" y="0"/>
                </a:lnTo>
                <a:lnTo>
                  <a:pt x="57912" y="372871"/>
                </a:lnTo>
                <a:lnTo>
                  <a:pt x="86868" y="372871"/>
                </a:lnTo>
                <a:lnTo>
                  <a:pt x="86868" y="0"/>
                </a:lnTo>
                <a:close/>
              </a:path>
              <a:path w="144780" h="503174">
                <a:moveTo>
                  <a:pt x="144780" y="358394"/>
                </a:moveTo>
                <a:lnTo>
                  <a:pt x="86868" y="358394"/>
                </a:lnTo>
                <a:lnTo>
                  <a:pt x="86868" y="372871"/>
                </a:lnTo>
                <a:lnTo>
                  <a:pt x="137541" y="372871"/>
                </a:lnTo>
                <a:lnTo>
                  <a:pt x="144780" y="358394"/>
                </a:lnTo>
                <a:close/>
              </a:path>
            </a:pathLst>
          </a:custGeom>
          <a:solidFill>
            <a:srgbClr val="585858"/>
          </a:solidFill>
        </p:spPr>
        <p:txBody>
          <a:bodyPr wrap="square" lIns="0" tIns="0" rIns="0" bIns="0" rtlCol="0">
            <a:spAutoFit/>
          </a:bodyPr>
          <a:lstStyle/>
          <a:p/>
        </p:txBody>
      </p:sp>
      <p:sp>
        <p:nvSpPr>
          <p:cNvPr id="20" name="object 20"/>
          <p:cNvSpPr/>
          <p:nvPr/>
        </p:nvSpPr>
        <p:spPr>
          <a:xfrm>
            <a:off x="8814816" y="4572"/>
            <a:ext cx="675131" cy="687324"/>
          </a:xfrm>
          <a:custGeom>
            <a:avLst/>
            <a:gdLst/>
            <a:ahLst/>
            <a:cxnLst/>
            <a:rect l="l" t="t" r="r" b="b"/>
            <a:pathLst>
              <a:path w="675131" h="687324">
                <a:moveTo>
                  <a:pt x="337565" y="0"/>
                </a:moveTo>
                <a:lnTo>
                  <a:pt x="282810" y="4499"/>
                </a:lnTo>
                <a:lnTo>
                  <a:pt x="230867" y="17525"/>
                </a:lnTo>
                <a:lnTo>
                  <a:pt x="182433" y="38370"/>
                </a:lnTo>
                <a:lnTo>
                  <a:pt x="138202" y="66324"/>
                </a:lnTo>
                <a:lnTo>
                  <a:pt x="98869" y="100679"/>
                </a:lnTo>
                <a:lnTo>
                  <a:pt x="65129" y="140726"/>
                </a:lnTo>
                <a:lnTo>
                  <a:pt x="37677" y="185756"/>
                </a:lnTo>
                <a:lnTo>
                  <a:pt x="17209" y="235061"/>
                </a:lnTo>
                <a:lnTo>
                  <a:pt x="4418" y="287933"/>
                </a:lnTo>
                <a:lnTo>
                  <a:pt x="0" y="343661"/>
                </a:lnTo>
                <a:lnTo>
                  <a:pt x="1118" y="371839"/>
                </a:lnTo>
                <a:lnTo>
                  <a:pt x="9810" y="426228"/>
                </a:lnTo>
                <a:lnTo>
                  <a:pt x="26527" y="477404"/>
                </a:lnTo>
                <a:lnTo>
                  <a:pt x="50574" y="524661"/>
                </a:lnTo>
                <a:lnTo>
                  <a:pt x="81257" y="567288"/>
                </a:lnTo>
                <a:lnTo>
                  <a:pt x="117880" y="604577"/>
                </a:lnTo>
                <a:lnTo>
                  <a:pt x="159749" y="635820"/>
                </a:lnTo>
                <a:lnTo>
                  <a:pt x="206168" y="660308"/>
                </a:lnTo>
                <a:lnTo>
                  <a:pt x="256443" y="677332"/>
                </a:lnTo>
                <a:lnTo>
                  <a:pt x="309879" y="686184"/>
                </a:lnTo>
                <a:lnTo>
                  <a:pt x="337565" y="687324"/>
                </a:lnTo>
                <a:lnTo>
                  <a:pt x="365252" y="686184"/>
                </a:lnTo>
                <a:lnTo>
                  <a:pt x="418688" y="677332"/>
                </a:lnTo>
                <a:lnTo>
                  <a:pt x="468963" y="660308"/>
                </a:lnTo>
                <a:lnTo>
                  <a:pt x="515382" y="635820"/>
                </a:lnTo>
                <a:lnTo>
                  <a:pt x="557251" y="604577"/>
                </a:lnTo>
                <a:lnTo>
                  <a:pt x="593874" y="567288"/>
                </a:lnTo>
                <a:lnTo>
                  <a:pt x="624557" y="524661"/>
                </a:lnTo>
                <a:lnTo>
                  <a:pt x="648604" y="477404"/>
                </a:lnTo>
                <a:lnTo>
                  <a:pt x="665321" y="426228"/>
                </a:lnTo>
                <a:lnTo>
                  <a:pt x="674013" y="371839"/>
                </a:lnTo>
                <a:lnTo>
                  <a:pt x="675131" y="343661"/>
                </a:lnTo>
                <a:lnTo>
                  <a:pt x="674013" y="315484"/>
                </a:lnTo>
                <a:lnTo>
                  <a:pt x="665321" y="261095"/>
                </a:lnTo>
                <a:lnTo>
                  <a:pt x="648604" y="209919"/>
                </a:lnTo>
                <a:lnTo>
                  <a:pt x="624557" y="162662"/>
                </a:lnTo>
                <a:lnTo>
                  <a:pt x="593874" y="120035"/>
                </a:lnTo>
                <a:lnTo>
                  <a:pt x="557251" y="82746"/>
                </a:lnTo>
                <a:lnTo>
                  <a:pt x="515382" y="51503"/>
                </a:lnTo>
                <a:lnTo>
                  <a:pt x="468963" y="27015"/>
                </a:lnTo>
                <a:lnTo>
                  <a:pt x="418688" y="9991"/>
                </a:lnTo>
                <a:lnTo>
                  <a:pt x="365252" y="1139"/>
                </a:lnTo>
                <a:lnTo>
                  <a:pt x="337565" y="0"/>
                </a:lnTo>
                <a:close/>
              </a:path>
            </a:pathLst>
          </a:custGeom>
          <a:solidFill>
            <a:srgbClr val="5B9BD4"/>
          </a:solidFill>
        </p:spPr>
        <p:txBody>
          <a:bodyPr wrap="square" lIns="0" tIns="0" rIns="0" bIns="0" rtlCol="0">
            <a:spAutoFit/>
          </a:bodyPr>
          <a:lstStyle/>
          <a:p/>
        </p:txBody>
      </p:sp>
      <p:sp>
        <p:nvSpPr>
          <p:cNvPr id="21" name="object 21"/>
          <p:cNvSpPr/>
          <p:nvPr/>
        </p:nvSpPr>
        <p:spPr>
          <a:xfrm>
            <a:off x="8814816" y="4572"/>
            <a:ext cx="675131" cy="687324"/>
          </a:xfrm>
          <a:custGeom>
            <a:avLst/>
            <a:gdLst/>
            <a:ahLst/>
            <a:cxnLst/>
            <a:rect l="l" t="t" r="r" b="b"/>
            <a:pathLst>
              <a:path w="675131" h="687324">
                <a:moveTo>
                  <a:pt x="0" y="343661"/>
                </a:moveTo>
                <a:lnTo>
                  <a:pt x="4418" y="287933"/>
                </a:lnTo>
                <a:lnTo>
                  <a:pt x="17209" y="235061"/>
                </a:lnTo>
                <a:lnTo>
                  <a:pt x="37677" y="185756"/>
                </a:lnTo>
                <a:lnTo>
                  <a:pt x="65129" y="140726"/>
                </a:lnTo>
                <a:lnTo>
                  <a:pt x="98869" y="100679"/>
                </a:lnTo>
                <a:lnTo>
                  <a:pt x="138202" y="66324"/>
                </a:lnTo>
                <a:lnTo>
                  <a:pt x="182433" y="38370"/>
                </a:lnTo>
                <a:lnTo>
                  <a:pt x="230867" y="17525"/>
                </a:lnTo>
                <a:lnTo>
                  <a:pt x="282810" y="4499"/>
                </a:lnTo>
                <a:lnTo>
                  <a:pt x="337565" y="0"/>
                </a:lnTo>
                <a:lnTo>
                  <a:pt x="365252" y="1139"/>
                </a:lnTo>
                <a:lnTo>
                  <a:pt x="418688" y="9991"/>
                </a:lnTo>
                <a:lnTo>
                  <a:pt x="468963" y="27015"/>
                </a:lnTo>
                <a:lnTo>
                  <a:pt x="515382" y="51503"/>
                </a:lnTo>
                <a:lnTo>
                  <a:pt x="557251" y="82746"/>
                </a:lnTo>
                <a:lnTo>
                  <a:pt x="593874" y="120035"/>
                </a:lnTo>
                <a:lnTo>
                  <a:pt x="624557" y="162662"/>
                </a:lnTo>
                <a:lnTo>
                  <a:pt x="648604" y="209919"/>
                </a:lnTo>
                <a:lnTo>
                  <a:pt x="665321" y="261095"/>
                </a:lnTo>
                <a:lnTo>
                  <a:pt x="674013" y="315484"/>
                </a:lnTo>
                <a:lnTo>
                  <a:pt x="675131" y="343661"/>
                </a:lnTo>
                <a:lnTo>
                  <a:pt x="674013" y="371839"/>
                </a:lnTo>
                <a:lnTo>
                  <a:pt x="665321" y="426228"/>
                </a:lnTo>
                <a:lnTo>
                  <a:pt x="648604" y="477404"/>
                </a:lnTo>
                <a:lnTo>
                  <a:pt x="624557" y="524661"/>
                </a:lnTo>
                <a:lnTo>
                  <a:pt x="593874" y="567288"/>
                </a:lnTo>
                <a:lnTo>
                  <a:pt x="557251" y="604577"/>
                </a:lnTo>
                <a:lnTo>
                  <a:pt x="515382" y="635820"/>
                </a:lnTo>
                <a:lnTo>
                  <a:pt x="468963" y="660308"/>
                </a:lnTo>
                <a:lnTo>
                  <a:pt x="418688" y="677332"/>
                </a:lnTo>
                <a:lnTo>
                  <a:pt x="365252" y="686184"/>
                </a:lnTo>
                <a:lnTo>
                  <a:pt x="337565" y="687324"/>
                </a:lnTo>
                <a:lnTo>
                  <a:pt x="309879" y="686184"/>
                </a:lnTo>
                <a:lnTo>
                  <a:pt x="256443" y="677332"/>
                </a:lnTo>
                <a:lnTo>
                  <a:pt x="206168" y="660308"/>
                </a:lnTo>
                <a:lnTo>
                  <a:pt x="159749" y="635820"/>
                </a:lnTo>
                <a:lnTo>
                  <a:pt x="117880" y="604577"/>
                </a:lnTo>
                <a:lnTo>
                  <a:pt x="81257" y="567288"/>
                </a:lnTo>
                <a:lnTo>
                  <a:pt x="50574" y="524661"/>
                </a:lnTo>
                <a:lnTo>
                  <a:pt x="26527" y="477404"/>
                </a:lnTo>
                <a:lnTo>
                  <a:pt x="9810" y="426228"/>
                </a:lnTo>
                <a:lnTo>
                  <a:pt x="1118" y="371839"/>
                </a:lnTo>
                <a:lnTo>
                  <a:pt x="0" y="343661"/>
                </a:lnTo>
                <a:close/>
              </a:path>
            </a:pathLst>
          </a:custGeom>
          <a:ln w="12192">
            <a:solidFill>
              <a:srgbClr val="41709C"/>
            </a:solidFill>
          </a:ln>
        </p:spPr>
        <p:txBody>
          <a:bodyPr wrap="square" lIns="0" tIns="0" rIns="0" bIns="0" rtlCol="0">
            <a:spAutoFit/>
          </a:bodyPr>
          <a:lstStyle/>
          <a:p/>
        </p:txBody>
      </p:sp>
      <p:sp>
        <p:nvSpPr>
          <p:cNvPr id="22" name="object 22"/>
          <p:cNvSpPr txBox="1"/>
          <p:nvPr/>
        </p:nvSpPr>
        <p:spPr>
          <a:xfrm>
            <a:off x="9025255" y="196341"/>
            <a:ext cx="257175" cy="298450"/>
          </a:xfrm>
          <a:prstGeom prst="rect">
            <a:avLst/>
          </a:prstGeom>
        </p:spPr>
        <p:txBody>
          <a:bodyPr vert="horz" wrap="square" lIns="0" tIns="0" rIns="0" bIns="0" rtlCol="0">
            <a:spAutoFit/>
          </a:bodyPr>
          <a:lstStyle/>
          <a:p>
            <a:pPr marL="12700">
              <a:lnSpc>
                <a:spcPct val="100000"/>
              </a:lnSpc>
            </a:pPr>
            <a:r>
              <a:rPr sz="1800" spc="-15" dirty="0">
                <a:solidFill>
                  <a:srgbClr val="FFFFFF"/>
                </a:solidFill>
                <a:latin typeface="Calibri" panose="020F0502020204030204"/>
                <a:cs typeface="Calibri" panose="020F0502020204030204"/>
              </a:rPr>
              <a:t>34</a:t>
            </a:r>
            <a:endParaRPr sz="1800">
              <a:latin typeface="Calibri" panose="020F0502020204030204"/>
              <a:cs typeface="Calibri" panose="020F0502020204030204"/>
            </a:endParaRPr>
          </a:p>
        </p:txBody>
      </p:sp>
      <p:sp>
        <p:nvSpPr>
          <p:cNvPr id="23" name="object 23"/>
          <p:cNvSpPr/>
          <p:nvPr/>
        </p:nvSpPr>
        <p:spPr>
          <a:xfrm>
            <a:off x="574718" y="5960364"/>
            <a:ext cx="3631691" cy="832104"/>
          </a:xfrm>
          <a:custGeom>
            <a:avLst/>
            <a:gdLst/>
            <a:ahLst/>
            <a:cxnLst/>
            <a:rect l="l" t="t" r="r" b="b"/>
            <a:pathLst>
              <a:path w="3631691" h="832103">
                <a:moveTo>
                  <a:pt x="0" y="832103"/>
                </a:moveTo>
                <a:lnTo>
                  <a:pt x="3631691" y="832103"/>
                </a:lnTo>
                <a:lnTo>
                  <a:pt x="3631691" y="0"/>
                </a:lnTo>
                <a:lnTo>
                  <a:pt x="0" y="0"/>
                </a:lnTo>
                <a:lnTo>
                  <a:pt x="0" y="832103"/>
                </a:lnTo>
                <a:close/>
              </a:path>
            </a:pathLst>
          </a:custGeom>
          <a:ln w="9144">
            <a:solidFill>
              <a:srgbClr val="000000"/>
            </a:solidFill>
          </a:ln>
        </p:spPr>
        <p:txBody>
          <a:bodyPr wrap="square" lIns="0" tIns="0" rIns="0" bIns="0" rtlCol="0">
            <a:spAutoFit/>
          </a:bodyPr>
          <a:lstStyle/>
          <a:p/>
        </p:txBody>
      </p:sp>
      <p:sp>
        <p:nvSpPr>
          <p:cNvPr id="24" name="object 24"/>
          <p:cNvSpPr txBox="1"/>
          <p:nvPr/>
        </p:nvSpPr>
        <p:spPr>
          <a:xfrm>
            <a:off x="1060975" y="5957112"/>
            <a:ext cx="2661285" cy="744220"/>
          </a:xfrm>
          <a:prstGeom prst="rect">
            <a:avLst/>
          </a:prstGeom>
        </p:spPr>
        <p:txBody>
          <a:bodyPr vert="horz" wrap="square" lIns="0" tIns="0" rIns="0" bIns="0" rtlCol="0">
            <a:spAutoFit/>
          </a:bodyPr>
          <a:lstStyle/>
          <a:p>
            <a:pPr marL="12700" marR="6350" indent="100330">
              <a:lnSpc>
                <a:spcPct val="150000"/>
              </a:lnSpc>
            </a:pPr>
            <a:r>
              <a:rPr sz="1600" b="1" spc="-20" dirty="0">
                <a:solidFill>
                  <a:srgbClr val="585858"/>
                </a:solidFill>
                <a:latin typeface="微软雅黑" panose="020B0503020204020204" charset="-122"/>
                <a:cs typeface="微软雅黑" panose="020B0503020204020204" charset="-122"/>
              </a:rPr>
              <a:t>未经检测、检验或者经检测 检验不合格的，不得投入使用</a:t>
            </a:r>
            <a:endParaRPr sz="1600">
              <a:latin typeface="微软雅黑" panose="020B0503020204020204" charset="-122"/>
              <a:cs typeface="微软雅黑" panose="020B0503020204020204" charset="-122"/>
            </a:endParaRPr>
          </a:p>
        </p:txBody>
      </p:sp>
      <p:sp>
        <p:nvSpPr>
          <p:cNvPr id="25" name="object 25"/>
          <p:cNvSpPr/>
          <p:nvPr/>
        </p:nvSpPr>
        <p:spPr>
          <a:xfrm>
            <a:off x="1313857" y="5661344"/>
            <a:ext cx="2013204" cy="289559"/>
          </a:xfrm>
          <a:custGeom>
            <a:avLst/>
            <a:gdLst/>
            <a:ahLst/>
            <a:cxnLst/>
            <a:rect l="l" t="t" r="r" b="b"/>
            <a:pathLst>
              <a:path w="2013204" h="289559">
                <a:moveTo>
                  <a:pt x="2013204" y="0"/>
                </a:moveTo>
                <a:lnTo>
                  <a:pt x="0" y="0"/>
                </a:lnTo>
                <a:lnTo>
                  <a:pt x="976884" y="289559"/>
                </a:lnTo>
                <a:lnTo>
                  <a:pt x="2013204" y="0"/>
                </a:lnTo>
                <a:close/>
              </a:path>
            </a:pathLst>
          </a:custGeom>
          <a:solidFill>
            <a:srgbClr val="DC3B00"/>
          </a:solidFill>
        </p:spPr>
        <p:txBody>
          <a:bodyPr wrap="square" lIns="0" tIns="0" rIns="0" bIns="0" rtlCol="0">
            <a:spAutoFit/>
          </a:bodyPr>
          <a:lstStyle/>
          <a:p/>
        </p:txBody>
      </p:sp>
      <p:sp>
        <p:nvSpPr>
          <p:cNvPr id="26" name="矩形 25"/>
          <p:cNvSpPr/>
          <p:nvPr/>
        </p:nvSpPr>
        <p:spPr>
          <a:xfrm>
            <a:off x="574718" y="183488"/>
            <a:ext cx="7772399" cy="163121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000" dirty="0">
                <a:solidFill>
                  <a:srgbClr val="FF0000"/>
                </a:solidFill>
              </a:rPr>
              <a:t>第三十四条</a:t>
            </a:r>
            <a:r>
              <a:rPr lang="en-US" altLang="zh-CN" sz="2000" dirty="0">
                <a:solidFill>
                  <a:srgbClr val="FF0000"/>
                </a:solidFill>
              </a:rPr>
              <a:t> </a:t>
            </a:r>
            <a:r>
              <a:rPr lang="zh-CN" altLang="zh-CN" sz="2000" dirty="0">
                <a:solidFill>
                  <a:srgbClr val="FF0000"/>
                </a:solidFill>
              </a:rPr>
              <a:t>生产经营单位使用的危险物品的容器、运输工具，以及涉及人身安全、危险性较大的海洋石油开采特种设备和矿山井下特种设备，必须按照国家有关规定，由专业生产单位生产，并经具有专业资质的检测、检验机构检测、检验合格，取得安全使用证或者安全标志，方可投入使用。检测、检验机构对检测、检验结果负责。</a:t>
            </a:r>
            <a:endParaRPr lang="zh-CN" altLang="zh-CN" sz="2000"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0872" y="2253995"/>
            <a:ext cx="1295400" cy="847343"/>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909827" y="4123944"/>
            <a:ext cx="1296923" cy="848868"/>
          </a:xfrm>
          <a:prstGeom prst="rect">
            <a:avLst/>
          </a:prstGeom>
          <a:blipFill>
            <a:blip r:embed="rId2" cstate="print"/>
            <a:stretch>
              <a:fillRect/>
            </a:stretch>
          </a:blipFill>
        </p:spPr>
        <p:txBody>
          <a:bodyPr wrap="square" lIns="0" tIns="0" rIns="0" bIns="0" rtlCol="0">
            <a:spAutoFit/>
          </a:bodyPr>
          <a:lstStyle/>
          <a:p/>
        </p:txBody>
      </p:sp>
      <p:sp>
        <p:nvSpPr>
          <p:cNvPr id="4" name="object 4"/>
          <p:cNvSpPr txBox="1"/>
          <p:nvPr/>
        </p:nvSpPr>
        <p:spPr>
          <a:xfrm>
            <a:off x="906272" y="3061970"/>
            <a:ext cx="1244600" cy="671195"/>
          </a:xfrm>
          <a:prstGeom prst="rect">
            <a:avLst/>
          </a:prstGeom>
        </p:spPr>
        <p:txBody>
          <a:bodyPr vert="horz" wrap="square" lIns="0" tIns="0" rIns="0" bIns="0" rtlCol="0">
            <a:spAutoFit/>
          </a:bodyPr>
          <a:lstStyle/>
          <a:p>
            <a:pPr marL="12700" marR="6350" indent="0" algn="ctr">
              <a:lnSpc>
                <a:spcPct val="120000"/>
              </a:lnSpc>
            </a:pPr>
            <a:r>
              <a:rPr sz="1200" b="1" dirty="0">
                <a:latin typeface="微软雅黑" panose="020B0503020204020204" charset="-122"/>
                <a:cs typeface="微软雅黑" panose="020B0503020204020204" charset="-122"/>
              </a:rPr>
              <a:t>国务院安全生产 监督管理部门会 同国务院有关部门</a:t>
            </a:r>
            <a:endParaRPr sz="1200">
              <a:latin typeface="微软雅黑" panose="020B0503020204020204" charset="-122"/>
              <a:cs typeface="微软雅黑" panose="020B0503020204020204" charset="-122"/>
            </a:endParaRPr>
          </a:p>
        </p:txBody>
      </p:sp>
      <p:sp>
        <p:nvSpPr>
          <p:cNvPr id="5" name="object 5"/>
          <p:cNvSpPr/>
          <p:nvPr/>
        </p:nvSpPr>
        <p:spPr>
          <a:xfrm>
            <a:off x="790955" y="2202179"/>
            <a:ext cx="1476756" cy="1583436"/>
          </a:xfrm>
          <a:custGeom>
            <a:avLst/>
            <a:gdLst/>
            <a:ahLst/>
            <a:cxnLst/>
            <a:rect l="l" t="t" r="r" b="b"/>
            <a:pathLst>
              <a:path w="1476756" h="1583436">
                <a:moveTo>
                  <a:pt x="0" y="1583436"/>
                </a:moveTo>
                <a:lnTo>
                  <a:pt x="1476756" y="1583436"/>
                </a:lnTo>
                <a:lnTo>
                  <a:pt x="1476756" y="0"/>
                </a:lnTo>
                <a:lnTo>
                  <a:pt x="0" y="0"/>
                </a:lnTo>
                <a:lnTo>
                  <a:pt x="0" y="1583436"/>
                </a:lnTo>
                <a:close/>
              </a:path>
            </a:pathLst>
          </a:custGeom>
          <a:ln w="57912">
            <a:solidFill>
              <a:srgbClr val="83AC68"/>
            </a:solidFill>
          </a:ln>
        </p:spPr>
        <p:txBody>
          <a:bodyPr wrap="square" lIns="0" tIns="0" rIns="0" bIns="0" rtlCol="0">
            <a:spAutoFit/>
          </a:bodyPr>
          <a:lstStyle/>
          <a:p/>
        </p:txBody>
      </p:sp>
      <p:sp>
        <p:nvSpPr>
          <p:cNvPr id="6" name="object 6"/>
          <p:cNvSpPr/>
          <p:nvPr/>
        </p:nvSpPr>
        <p:spPr>
          <a:xfrm>
            <a:off x="790955" y="3948684"/>
            <a:ext cx="1476756" cy="1583436"/>
          </a:xfrm>
          <a:custGeom>
            <a:avLst/>
            <a:gdLst/>
            <a:ahLst/>
            <a:cxnLst/>
            <a:rect l="l" t="t" r="r" b="b"/>
            <a:pathLst>
              <a:path w="1476756" h="1583436">
                <a:moveTo>
                  <a:pt x="0" y="1583436"/>
                </a:moveTo>
                <a:lnTo>
                  <a:pt x="1476756" y="1583436"/>
                </a:lnTo>
                <a:lnTo>
                  <a:pt x="1476756" y="0"/>
                </a:lnTo>
                <a:lnTo>
                  <a:pt x="0" y="0"/>
                </a:lnTo>
                <a:lnTo>
                  <a:pt x="0" y="1583436"/>
                </a:lnTo>
                <a:close/>
              </a:path>
            </a:pathLst>
          </a:custGeom>
          <a:ln w="57912">
            <a:solidFill>
              <a:srgbClr val="6483B8"/>
            </a:solidFill>
          </a:ln>
        </p:spPr>
        <p:txBody>
          <a:bodyPr wrap="square" lIns="0" tIns="0" rIns="0" bIns="0" rtlCol="0">
            <a:spAutoFit/>
          </a:bodyPr>
          <a:lstStyle/>
          <a:p/>
        </p:txBody>
      </p:sp>
      <p:sp>
        <p:nvSpPr>
          <p:cNvPr id="7" name="object 7"/>
          <p:cNvSpPr/>
          <p:nvPr/>
        </p:nvSpPr>
        <p:spPr>
          <a:xfrm>
            <a:off x="2445257" y="2944367"/>
            <a:ext cx="1355725" cy="144780"/>
          </a:xfrm>
          <a:custGeom>
            <a:avLst/>
            <a:gdLst/>
            <a:ahLst/>
            <a:cxnLst/>
            <a:rect l="l" t="t" r="r" b="b"/>
            <a:pathLst>
              <a:path w="1355725" h="144780">
                <a:moveTo>
                  <a:pt x="1210945" y="0"/>
                </a:moveTo>
                <a:lnTo>
                  <a:pt x="1210945" y="144780"/>
                </a:lnTo>
                <a:lnTo>
                  <a:pt x="1326769" y="86868"/>
                </a:lnTo>
                <a:lnTo>
                  <a:pt x="1225422" y="86868"/>
                </a:lnTo>
                <a:lnTo>
                  <a:pt x="1225422" y="57912"/>
                </a:lnTo>
                <a:lnTo>
                  <a:pt x="1326768" y="57912"/>
                </a:lnTo>
                <a:lnTo>
                  <a:pt x="1210945" y="0"/>
                </a:lnTo>
                <a:close/>
              </a:path>
              <a:path w="1355725" h="144780">
                <a:moveTo>
                  <a:pt x="1210945" y="57912"/>
                </a:moveTo>
                <a:lnTo>
                  <a:pt x="0" y="57912"/>
                </a:lnTo>
                <a:lnTo>
                  <a:pt x="0" y="86868"/>
                </a:lnTo>
                <a:lnTo>
                  <a:pt x="1210945" y="86868"/>
                </a:lnTo>
                <a:lnTo>
                  <a:pt x="1210945" y="57912"/>
                </a:lnTo>
                <a:close/>
              </a:path>
              <a:path w="1355725" h="144780">
                <a:moveTo>
                  <a:pt x="1326768" y="57912"/>
                </a:moveTo>
                <a:lnTo>
                  <a:pt x="1225422" y="57912"/>
                </a:lnTo>
                <a:lnTo>
                  <a:pt x="1225422" y="86868"/>
                </a:lnTo>
                <a:lnTo>
                  <a:pt x="1326769" y="86868"/>
                </a:lnTo>
                <a:lnTo>
                  <a:pt x="1355725" y="72390"/>
                </a:lnTo>
                <a:lnTo>
                  <a:pt x="1326768" y="57912"/>
                </a:lnTo>
                <a:close/>
              </a:path>
            </a:pathLst>
          </a:custGeom>
          <a:solidFill>
            <a:srgbClr val="83AC68"/>
          </a:solidFill>
        </p:spPr>
        <p:txBody>
          <a:bodyPr wrap="square" lIns="0" tIns="0" rIns="0" bIns="0" rtlCol="0">
            <a:spAutoFit/>
          </a:bodyPr>
          <a:lstStyle/>
          <a:p/>
        </p:txBody>
      </p:sp>
      <p:sp>
        <p:nvSpPr>
          <p:cNvPr id="8" name="object 8"/>
          <p:cNvSpPr/>
          <p:nvPr/>
        </p:nvSpPr>
        <p:spPr>
          <a:xfrm>
            <a:off x="4016502" y="2195322"/>
            <a:ext cx="1476755" cy="1583435"/>
          </a:xfrm>
          <a:custGeom>
            <a:avLst/>
            <a:gdLst/>
            <a:ahLst/>
            <a:cxnLst/>
            <a:rect l="l" t="t" r="r" b="b"/>
            <a:pathLst>
              <a:path w="1476755" h="1583435">
                <a:moveTo>
                  <a:pt x="0" y="1583435"/>
                </a:moveTo>
                <a:lnTo>
                  <a:pt x="1476755" y="1583435"/>
                </a:lnTo>
                <a:lnTo>
                  <a:pt x="1476755" y="0"/>
                </a:lnTo>
                <a:lnTo>
                  <a:pt x="0" y="0"/>
                </a:lnTo>
                <a:lnTo>
                  <a:pt x="0" y="1583435"/>
                </a:lnTo>
                <a:close/>
              </a:path>
            </a:pathLst>
          </a:custGeom>
          <a:ln w="28956">
            <a:solidFill>
              <a:srgbClr val="7E7E7E"/>
            </a:solidFill>
          </a:ln>
        </p:spPr>
        <p:txBody>
          <a:bodyPr wrap="square" lIns="0" tIns="0" rIns="0" bIns="0" rtlCol="0">
            <a:spAutoFit/>
          </a:bodyPr>
          <a:lstStyle/>
          <a:p/>
        </p:txBody>
      </p:sp>
      <p:sp>
        <p:nvSpPr>
          <p:cNvPr id="9" name="object 9"/>
          <p:cNvSpPr/>
          <p:nvPr/>
        </p:nvSpPr>
        <p:spPr>
          <a:xfrm>
            <a:off x="4244340" y="2801111"/>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10" name="object 10"/>
          <p:cNvSpPr/>
          <p:nvPr/>
        </p:nvSpPr>
        <p:spPr>
          <a:xfrm>
            <a:off x="4244340" y="2953511"/>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11" name="object 11"/>
          <p:cNvSpPr/>
          <p:nvPr/>
        </p:nvSpPr>
        <p:spPr>
          <a:xfrm>
            <a:off x="4244340" y="3105911"/>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12" name="object 12"/>
          <p:cNvSpPr/>
          <p:nvPr/>
        </p:nvSpPr>
        <p:spPr>
          <a:xfrm>
            <a:off x="4244340" y="3258311"/>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13" name="object 13"/>
          <p:cNvSpPr/>
          <p:nvPr/>
        </p:nvSpPr>
        <p:spPr>
          <a:xfrm>
            <a:off x="4244340" y="3410711"/>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14" name="object 14"/>
          <p:cNvSpPr/>
          <p:nvPr/>
        </p:nvSpPr>
        <p:spPr>
          <a:xfrm>
            <a:off x="4016502" y="3954017"/>
            <a:ext cx="1476755" cy="1583436"/>
          </a:xfrm>
          <a:custGeom>
            <a:avLst/>
            <a:gdLst/>
            <a:ahLst/>
            <a:cxnLst/>
            <a:rect l="l" t="t" r="r" b="b"/>
            <a:pathLst>
              <a:path w="1476755" h="1583436">
                <a:moveTo>
                  <a:pt x="0" y="1583436"/>
                </a:moveTo>
                <a:lnTo>
                  <a:pt x="1476755" y="1583436"/>
                </a:lnTo>
                <a:lnTo>
                  <a:pt x="1476755" y="0"/>
                </a:lnTo>
                <a:lnTo>
                  <a:pt x="0" y="0"/>
                </a:lnTo>
                <a:lnTo>
                  <a:pt x="0" y="1583436"/>
                </a:lnTo>
                <a:close/>
              </a:path>
            </a:pathLst>
          </a:custGeom>
          <a:ln w="28955">
            <a:solidFill>
              <a:srgbClr val="7E7E7E"/>
            </a:solidFill>
          </a:ln>
        </p:spPr>
        <p:txBody>
          <a:bodyPr wrap="square" lIns="0" tIns="0" rIns="0" bIns="0" rtlCol="0">
            <a:spAutoFit/>
          </a:bodyPr>
          <a:lstStyle/>
          <a:p/>
        </p:txBody>
      </p:sp>
      <p:sp>
        <p:nvSpPr>
          <p:cNvPr id="15" name="object 15"/>
          <p:cNvSpPr/>
          <p:nvPr/>
        </p:nvSpPr>
        <p:spPr>
          <a:xfrm>
            <a:off x="4244340" y="4559808"/>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16" name="object 16"/>
          <p:cNvSpPr/>
          <p:nvPr/>
        </p:nvSpPr>
        <p:spPr>
          <a:xfrm>
            <a:off x="4244340" y="4712208"/>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17" name="object 17"/>
          <p:cNvSpPr/>
          <p:nvPr/>
        </p:nvSpPr>
        <p:spPr>
          <a:xfrm>
            <a:off x="4244340" y="4864608"/>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18" name="object 18"/>
          <p:cNvSpPr/>
          <p:nvPr/>
        </p:nvSpPr>
        <p:spPr>
          <a:xfrm>
            <a:off x="4244340" y="5017008"/>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19" name="object 19"/>
          <p:cNvSpPr/>
          <p:nvPr/>
        </p:nvSpPr>
        <p:spPr>
          <a:xfrm>
            <a:off x="4244340" y="5169408"/>
            <a:ext cx="1008126" cy="0"/>
          </a:xfrm>
          <a:custGeom>
            <a:avLst/>
            <a:gdLst/>
            <a:ahLst/>
            <a:cxnLst/>
            <a:rect l="l" t="t" r="r" b="b"/>
            <a:pathLst>
              <a:path w="1008126">
                <a:moveTo>
                  <a:pt x="0" y="0"/>
                </a:moveTo>
                <a:lnTo>
                  <a:pt x="1008126" y="0"/>
                </a:lnTo>
              </a:path>
            </a:pathLst>
          </a:custGeom>
          <a:ln w="6096">
            <a:solidFill>
              <a:srgbClr val="7E7E7E"/>
            </a:solidFill>
          </a:ln>
        </p:spPr>
        <p:txBody>
          <a:bodyPr wrap="square" lIns="0" tIns="0" rIns="0" bIns="0" rtlCol="0">
            <a:spAutoFit/>
          </a:bodyPr>
          <a:lstStyle/>
          <a:p/>
        </p:txBody>
      </p:sp>
      <p:sp>
        <p:nvSpPr>
          <p:cNvPr id="20" name="object 20"/>
          <p:cNvSpPr/>
          <p:nvPr/>
        </p:nvSpPr>
        <p:spPr>
          <a:xfrm>
            <a:off x="2445257" y="4636008"/>
            <a:ext cx="1284224" cy="144780"/>
          </a:xfrm>
          <a:custGeom>
            <a:avLst/>
            <a:gdLst/>
            <a:ahLst/>
            <a:cxnLst/>
            <a:rect l="l" t="t" r="r" b="b"/>
            <a:pathLst>
              <a:path w="1284224" h="144779">
                <a:moveTo>
                  <a:pt x="1139444" y="0"/>
                </a:moveTo>
                <a:lnTo>
                  <a:pt x="1139444" y="144780"/>
                </a:lnTo>
                <a:lnTo>
                  <a:pt x="1255268" y="86868"/>
                </a:lnTo>
                <a:lnTo>
                  <a:pt x="1153921" y="86868"/>
                </a:lnTo>
                <a:lnTo>
                  <a:pt x="1153921" y="57912"/>
                </a:lnTo>
                <a:lnTo>
                  <a:pt x="1255268" y="57912"/>
                </a:lnTo>
                <a:lnTo>
                  <a:pt x="1139444" y="0"/>
                </a:lnTo>
                <a:close/>
              </a:path>
              <a:path w="1284224" h="144779">
                <a:moveTo>
                  <a:pt x="1139444" y="57912"/>
                </a:moveTo>
                <a:lnTo>
                  <a:pt x="0" y="57912"/>
                </a:lnTo>
                <a:lnTo>
                  <a:pt x="0" y="86868"/>
                </a:lnTo>
                <a:lnTo>
                  <a:pt x="1139444" y="86868"/>
                </a:lnTo>
                <a:lnTo>
                  <a:pt x="1139444" y="57912"/>
                </a:lnTo>
                <a:close/>
              </a:path>
              <a:path w="1284224" h="144779">
                <a:moveTo>
                  <a:pt x="1255268" y="57912"/>
                </a:moveTo>
                <a:lnTo>
                  <a:pt x="1153921" y="57912"/>
                </a:lnTo>
                <a:lnTo>
                  <a:pt x="1153921" y="86868"/>
                </a:lnTo>
                <a:lnTo>
                  <a:pt x="1255268" y="86868"/>
                </a:lnTo>
                <a:lnTo>
                  <a:pt x="1284224" y="72390"/>
                </a:lnTo>
                <a:lnTo>
                  <a:pt x="1255268" y="57912"/>
                </a:lnTo>
                <a:close/>
              </a:path>
            </a:pathLst>
          </a:custGeom>
          <a:solidFill>
            <a:srgbClr val="6483B8"/>
          </a:solidFill>
        </p:spPr>
        <p:txBody>
          <a:bodyPr wrap="square" lIns="0" tIns="0" rIns="0" bIns="0" rtlCol="0">
            <a:spAutoFit/>
          </a:bodyPr>
          <a:lstStyle/>
          <a:p/>
        </p:txBody>
      </p:sp>
      <p:sp>
        <p:nvSpPr>
          <p:cNvPr id="21" name="object 21"/>
          <p:cNvSpPr txBox="1"/>
          <p:nvPr/>
        </p:nvSpPr>
        <p:spPr>
          <a:xfrm>
            <a:off x="1089152" y="4075176"/>
            <a:ext cx="4136390" cy="1163955"/>
          </a:xfrm>
          <a:prstGeom prst="rect">
            <a:avLst/>
          </a:prstGeom>
        </p:spPr>
        <p:txBody>
          <a:bodyPr vert="horz" wrap="square" lIns="0" tIns="0" rIns="0" bIns="0" rtlCol="0">
            <a:spAutoFit/>
          </a:bodyPr>
          <a:lstStyle/>
          <a:p>
            <a:pPr marR="6350" algn="r">
              <a:lnSpc>
                <a:spcPct val="100000"/>
              </a:lnSpc>
            </a:pPr>
            <a:r>
              <a:rPr sz="1200" b="1" dirty="0">
                <a:solidFill>
                  <a:srgbClr val="585858"/>
                </a:solidFill>
                <a:latin typeface="微软雅黑" panose="020B0503020204020204" charset="-122"/>
                <a:cs typeface="微软雅黑" panose="020B0503020204020204" charset="-122"/>
              </a:rPr>
              <a:t>具体淘汰目录</a:t>
            </a:r>
            <a:endParaRPr sz="1200">
              <a:latin typeface="微软雅黑" panose="020B0503020204020204" charset="-122"/>
              <a:cs typeface="微软雅黑" panose="020B0503020204020204" charset="-122"/>
            </a:endParaRPr>
          </a:p>
          <a:p>
            <a:pPr>
              <a:lnSpc>
                <a:spcPts val="1100"/>
              </a:lnSpc>
              <a:spcBef>
                <a:spcPts val="45"/>
              </a:spcBef>
            </a:pPr>
            <a:endParaRPr sz="1100"/>
          </a:p>
          <a:p>
            <a:pPr marL="0" marR="162560" algn="ctr">
              <a:lnSpc>
                <a:spcPct val="100000"/>
              </a:lnSpc>
            </a:pPr>
            <a:r>
              <a:rPr sz="1400" b="1" dirty="0">
                <a:solidFill>
                  <a:srgbClr val="CC6600"/>
                </a:solidFill>
                <a:latin typeface="微软雅黑" panose="020B0503020204020204" charset="-122"/>
                <a:cs typeface="微软雅黑" panose="020B0503020204020204" charset="-122"/>
              </a:rPr>
              <a:t>制定</a:t>
            </a:r>
            <a:endParaRPr sz="1400">
              <a:latin typeface="微软雅黑" panose="020B0503020204020204" charset="-122"/>
              <a:cs typeface="微软雅黑" panose="020B0503020204020204" charset="-122"/>
            </a:endParaRPr>
          </a:p>
          <a:p>
            <a:pPr>
              <a:lnSpc>
                <a:spcPts val="1600"/>
              </a:lnSpc>
              <a:spcBef>
                <a:spcPts val="80"/>
              </a:spcBef>
            </a:pPr>
            <a:endParaRPr sz="1600"/>
          </a:p>
          <a:p>
            <a:pPr marL="0" marR="162560" algn="ctr">
              <a:lnSpc>
                <a:spcPct val="100000"/>
              </a:lnSpc>
            </a:pPr>
            <a:r>
              <a:rPr sz="1400" b="1" dirty="0">
                <a:solidFill>
                  <a:srgbClr val="CC6600"/>
                </a:solidFill>
                <a:latin typeface="微软雅黑" panose="020B0503020204020204" charset="-122"/>
                <a:cs typeface="微软雅黑" panose="020B0503020204020204" charset="-122"/>
              </a:rPr>
              <a:t>公布</a:t>
            </a:r>
            <a:endParaRPr sz="1400">
              <a:latin typeface="微软雅黑" panose="020B0503020204020204" charset="-122"/>
              <a:cs typeface="微软雅黑" panose="020B0503020204020204" charset="-122"/>
            </a:endParaRPr>
          </a:p>
          <a:p>
            <a:pPr marL="12700">
              <a:lnSpc>
                <a:spcPct val="100000"/>
              </a:lnSpc>
            </a:pPr>
            <a:r>
              <a:rPr sz="1200" b="1" dirty="0">
                <a:latin typeface="微软雅黑" panose="020B0503020204020204" charset="-122"/>
                <a:cs typeface="微软雅黑" panose="020B0503020204020204" charset="-122"/>
              </a:rPr>
              <a:t>省级人民政府</a:t>
            </a:r>
            <a:endParaRPr sz="1200">
              <a:latin typeface="微软雅黑" panose="020B0503020204020204" charset="-122"/>
              <a:cs typeface="微软雅黑" panose="020B0503020204020204" charset="-122"/>
            </a:endParaRPr>
          </a:p>
        </p:txBody>
      </p:sp>
      <p:sp>
        <p:nvSpPr>
          <p:cNvPr id="22" name="object 22"/>
          <p:cNvSpPr txBox="1"/>
          <p:nvPr/>
        </p:nvSpPr>
        <p:spPr>
          <a:xfrm>
            <a:off x="2886582" y="2315845"/>
            <a:ext cx="2186305" cy="615315"/>
          </a:xfrm>
          <a:prstGeom prst="rect">
            <a:avLst/>
          </a:prstGeom>
        </p:spPr>
        <p:txBody>
          <a:bodyPr vert="horz" wrap="square" lIns="0" tIns="0" rIns="0" bIns="0" rtlCol="0">
            <a:spAutoFit/>
          </a:bodyPr>
          <a:lstStyle/>
          <a:p>
            <a:pPr marR="6350" algn="r">
              <a:lnSpc>
                <a:spcPct val="100000"/>
              </a:lnSpc>
            </a:pPr>
            <a:r>
              <a:rPr sz="1200" b="1" dirty="0">
                <a:solidFill>
                  <a:srgbClr val="585858"/>
                </a:solidFill>
                <a:latin typeface="微软雅黑" panose="020B0503020204020204" charset="-122"/>
                <a:cs typeface="微软雅黑" panose="020B0503020204020204" charset="-122"/>
              </a:rPr>
              <a:t>淘汰目录</a:t>
            </a:r>
            <a:endParaRPr sz="1200">
              <a:latin typeface="微软雅黑" panose="020B0503020204020204" charset="-122"/>
              <a:cs typeface="微软雅黑" panose="020B0503020204020204" charset="-122"/>
            </a:endParaRPr>
          </a:p>
          <a:p>
            <a:pPr>
              <a:lnSpc>
                <a:spcPts val="1600"/>
              </a:lnSpc>
              <a:spcBef>
                <a:spcPts val="20"/>
              </a:spcBef>
            </a:pPr>
            <a:endParaRPr sz="1600"/>
          </a:p>
          <a:p>
            <a:pPr marL="12700">
              <a:lnSpc>
                <a:spcPct val="100000"/>
              </a:lnSpc>
            </a:pPr>
            <a:r>
              <a:rPr sz="1400" b="1" dirty="0">
                <a:solidFill>
                  <a:srgbClr val="CC6600"/>
                </a:solidFill>
                <a:latin typeface="微软雅黑" panose="020B0503020204020204" charset="-122"/>
                <a:cs typeface="微软雅黑" panose="020B0503020204020204" charset="-122"/>
              </a:rPr>
              <a:t>制定</a:t>
            </a:r>
            <a:endParaRPr sz="1400">
              <a:latin typeface="微软雅黑" panose="020B0503020204020204" charset="-122"/>
              <a:cs typeface="微软雅黑" panose="020B0503020204020204" charset="-122"/>
            </a:endParaRPr>
          </a:p>
        </p:txBody>
      </p:sp>
      <p:sp>
        <p:nvSpPr>
          <p:cNvPr id="23" name="object 23"/>
          <p:cNvSpPr txBox="1"/>
          <p:nvPr/>
        </p:nvSpPr>
        <p:spPr>
          <a:xfrm>
            <a:off x="2886582" y="3131439"/>
            <a:ext cx="382270" cy="226060"/>
          </a:xfrm>
          <a:prstGeom prst="rect">
            <a:avLst/>
          </a:prstGeom>
        </p:spPr>
        <p:txBody>
          <a:bodyPr vert="horz" wrap="square" lIns="0" tIns="0" rIns="0" bIns="0" rtlCol="0">
            <a:spAutoFit/>
          </a:bodyPr>
          <a:lstStyle/>
          <a:p>
            <a:pPr marL="12700">
              <a:lnSpc>
                <a:spcPct val="100000"/>
              </a:lnSpc>
            </a:pPr>
            <a:r>
              <a:rPr sz="1400" b="1" dirty="0">
                <a:solidFill>
                  <a:srgbClr val="CC6600"/>
                </a:solidFill>
                <a:latin typeface="微软雅黑" panose="020B0503020204020204" charset="-122"/>
                <a:cs typeface="微软雅黑" panose="020B0503020204020204" charset="-122"/>
              </a:rPr>
              <a:t>公布</a:t>
            </a:r>
            <a:endParaRPr sz="1400">
              <a:latin typeface="微软雅黑" panose="020B0503020204020204" charset="-122"/>
              <a:cs typeface="微软雅黑" panose="020B0503020204020204" charset="-122"/>
            </a:endParaRPr>
          </a:p>
        </p:txBody>
      </p:sp>
      <p:sp>
        <p:nvSpPr>
          <p:cNvPr id="24" name="object 24"/>
          <p:cNvSpPr txBox="1"/>
          <p:nvPr/>
        </p:nvSpPr>
        <p:spPr>
          <a:xfrm>
            <a:off x="620064" y="216153"/>
            <a:ext cx="5283835" cy="287020"/>
          </a:xfrm>
          <a:prstGeom prst="rect">
            <a:avLst/>
          </a:prstGeom>
        </p:spPr>
        <p:txBody>
          <a:bodyPr vert="horz" wrap="square" lIns="0" tIns="0" rIns="0" bIns="0" rtlCol="0">
            <a:spAutoFit/>
          </a:bodyPr>
          <a:lstStyle/>
          <a:p>
            <a:pPr marL="12700">
              <a:lnSpc>
                <a:spcPct val="100000"/>
              </a:lnSpc>
            </a:pPr>
            <a:r>
              <a:rPr sz="1800" b="1" dirty="0">
                <a:latin typeface="微软雅黑" panose="020B0503020204020204" charset="-122"/>
                <a:cs typeface="微软雅黑" panose="020B0503020204020204" charset="-122"/>
              </a:rPr>
              <a:t>国家对严重危及生产安全的</a:t>
            </a:r>
            <a:r>
              <a:rPr sz="1800" b="1" dirty="0">
                <a:solidFill>
                  <a:srgbClr val="CC6600"/>
                </a:solidFill>
                <a:latin typeface="微软雅黑" panose="020B0503020204020204" charset="-122"/>
                <a:cs typeface="微软雅黑" panose="020B0503020204020204" charset="-122"/>
              </a:rPr>
              <a:t>工艺、设备实行淘汰制度</a:t>
            </a:r>
            <a:endParaRPr sz="1800">
              <a:latin typeface="微软雅黑" panose="020B0503020204020204" charset="-122"/>
              <a:cs typeface="微软雅黑" panose="020B0503020204020204" charset="-122"/>
            </a:endParaRPr>
          </a:p>
        </p:txBody>
      </p:sp>
      <p:sp>
        <p:nvSpPr>
          <p:cNvPr id="25" name="object 25"/>
          <p:cNvSpPr/>
          <p:nvPr/>
        </p:nvSpPr>
        <p:spPr>
          <a:xfrm>
            <a:off x="477012" y="2020823"/>
            <a:ext cx="5554980" cy="3732276"/>
          </a:xfrm>
          <a:custGeom>
            <a:avLst/>
            <a:gdLst/>
            <a:ahLst/>
            <a:cxnLst/>
            <a:rect l="l" t="t" r="r" b="b"/>
            <a:pathLst>
              <a:path w="5554980" h="3732276">
                <a:moveTo>
                  <a:pt x="0" y="3732276"/>
                </a:moveTo>
                <a:lnTo>
                  <a:pt x="5554980" y="3732276"/>
                </a:lnTo>
                <a:lnTo>
                  <a:pt x="5554980" y="0"/>
                </a:lnTo>
                <a:lnTo>
                  <a:pt x="0" y="0"/>
                </a:lnTo>
                <a:lnTo>
                  <a:pt x="0" y="3732276"/>
                </a:lnTo>
                <a:close/>
              </a:path>
            </a:pathLst>
          </a:custGeom>
          <a:ln w="12192">
            <a:solidFill>
              <a:srgbClr val="7E7E7E"/>
            </a:solidFill>
          </a:ln>
        </p:spPr>
        <p:txBody>
          <a:bodyPr wrap="square" lIns="0" tIns="0" rIns="0" bIns="0" rtlCol="0">
            <a:spAutoFit/>
          </a:bodyPr>
          <a:lstStyle/>
          <a:p/>
        </p:txBody>
      </p:sp>
      <p:sp>
        <p:nvSpPr>
          <p:cNvPr id="26" name="object 26"/>
          <p:cNvSpPr txBox="1"/>
          <p:nvPr/>
        </p:nvSpPr>
        <p:spPr>
          <a:xfrm>
            <a:off x="4281932" y="819150"/>
            <a:ext cx="433070" cy="988060"/>
          </a:xfrm>
          <a:prstGeom prst="rect">
            <a:avLst/>
          </a:prstGeom>
        </p:spPr>
        <p:txBody>
          <a:bodyPr vert="horz" wrap="square" lIns="0" tIns="0" rIns="0" bIns="0" rtlCol="0">
            <a:spAutoFit/>
          </a:bodyPr>
          <a:lstStyle/>
          <a:p>
            <a:pPr marL="12700">
              <a:lnSpc>
                <a:spcPct val="100000"/>
              </a:lnSpc>
            </a:pPr>
            <a:r>
              <a:rPr sz="3200" b="1" dirty="0">
                <a:solidFill>
                  <a:srgbClr val="CC6600"/>
                </a:solidFill>
                <a:latin typeface="微软雅黑" panose="020B0503020204020204" charset="-122"/>
                <a:cs typeface="微软雅黑" panose="020B0503020204020204" charset="-122"/>
              </a:rPr>
              <a:t>淘</a:t>
            </a:r>
            <a:endParaRPr sz="3200">
              <a:latin typeface="微软雅黑" panose="020B0503020204020204" charset="-122"/>
              <a:cs typeface="微软雅黑" panose="020B0503020204020204" charset="-122"/>
            </a:endParaRPr>
          </a:p>
          <a:p>
            <a:pPr marL="12700">
              <a:lnSpc>
                <a:spcPct val="100000"/>
              </a:lnSpc>
            </a:pPr>
            <a:r>
              <a:rPr sz="3200" b="1" dirty="0">
                <a:solidFill>
                  <a:srgbClr val="CC6600"/>
                </a:solidFill>
                <a:latin typeface="微软雅黑" panose="020B0503020204020204" charset="-122"/>
                <a:cs typeface="微软雅黑" panose="020B0503020204020204" charset="-122"/>
              </a:rPr>
              <a:t>汰</a:t>
            </a:r>
            <a:endParaRPr sz="3200">
              <a:latin typeface="微软雅黑" panose="020B0503020204020204" charset="-122"/>
              <a:cs typeface="微软雅黑" panose="020B0503020204020204" charset="-122"/>
            </a:endParaRPr>
          </a:p>
        </p:txBody>
      </p:sp>
      <p:sp>
        <p:nvSpPr>
          <p:cNvPr id="27" name="object 27"/>
          <p:cNvSpPr/>
          <p:nvPr/>
        </p:nvSpPr>
        <p:spPr>
          <a:xfrm>
            <a:off x="477012" y="64007"/>
            <a:ext cx="5554980" cy="1961388"/>
          </a:xfrm>
          <a:custGeom>
            <a:avLst/>
            <a:gdLst/>
            <a:ahLst/>
            <a:cxnLst/>
            <a:rect l="l" t="t" r="r" b="b"/>
            <a:pathLst>
              <a:path w="5554980" h="1961388">
                <a:moveTo>
                  <a:pt x="0" y="1961388"/>
                </a:moveTo>
                <a:lnTo>
                  <a:pt x="5554980" y="1961388"/>
                </a:lnTo>
                <a:lnTo>
                  <a:pt x="5554980" y="0"/>
                </a:lnTo>
                <a:lnTo>
                  <a:pt x="0" y="0"/>
                </a:lnTo>
                <a:lnTo>
                  <a:pt x="0" y="1961388"/>
                </a:lnTo>
                <a:close/>
              </a:path>
            </a:pathLst>
          </a:custGeom>
          <a:ln w="12192">
            <a:solidFill>
              <a:srgbClr val="7E7E7E"/>
            </a:solidFill>
          </a:ln>
        </p:spPr>
        <p:txBody>
          <a:bodyPr wrap="square" lIns="0" tIns="0" rIns="0" bIns="0" rtlCol="0">
            <a:spAutoFit/>
          </a:bodyPr>
          <a:lstStyle/>
          <a:p/>
        </p:txBody>
      </p:sp>
      <p:sp>
        <p:nvSpPr>
          <p:cNvPr id="28" name="object 28"/>
          <p:cNvSpPr/>
          <p:nvPr/>
        </p:nvSpPr>
        <p:spPr>
          <a:xfrm>
            <a:off x="2595372" y="851916"/>
            <a:ext cx="1133855" cy="720851"/>
          </a:xfrm>
          <a:prstGeom prst="rect">
            <a:avLst/>
          </a:prstGeom>
          <a:blipFill>
            <a:blip r:embed="rId3" cstate="print"/>
            <a:stretch>
              <a:fillRect/>
            </a:stretch>
          </a:blipFill>
        </p:spPr>
        <p:txBody>
          <a:bodyPr wrap="square" lIns="0" tIns="0" rIns="0" bIns="0" rtlCol="0">
            <a:spAutoFit/>
          </a:bodyPr>
          <a:lstStyle/>
          <a:p/>
        </p:txBody>
      </p:sp>
      <p:sp>
        <p:nvSpPr>
          <p:cNvPr id="29" name="object 29"/>
          <p:cNvSpPr/>
          <p:nvPr/>
        </p:nvSpPr>
        <p:spPr>
          <a:xfrm>
            <a:off x="1612391" y="886967"/>
            <a:ext cx="760476" cy="702563"/>
          </a:xfrm>
          <a:prstGeom prst="rect">
            <a:avLst/>
          </a:prstGeom>
          <a:blipFill>
            <a:blip r:embed="rId4" cstate="print"/>
            <a:stretch>
              <a:fillRect/>
            </a:stretch>
          </a:blipFill>
        </p:spPr>
        <p:txBody>
          <a:bodyPr wrap="square" lIns="0" tIns="0" rIns="0" bIns="0" rtlCol="0">
            <a:spAutoFit/>
          </a:bodyPr>
          <a:lstStyle/>
          <a:p/>
        </p:txBody>
      </p:sp>
      <p:sp>
        <p:nvSpPr>
          <p:cNvPr id="30" name="object 30"/>
          <p:cNvSpPr txBox="1"/>
          <p:nvPr/>
        </p:nvSpPr>
        <p:spPr>
          <a:xfrm>
            <a:off x="1700276" y="1628266"/>
            <a:ext cx="635000" cy="195580"/>
          </a:xfrm>
          <a:prstGeom prst="rect">
            <a:avLst/>
          </a:prstGeom>
        </p:spPr>
        <p:txBody>
          <a:bodyPr vert="horz" wrap="square" lIns="0" tIns="0" rIns="0" bIns="0" rtlCol="0">
            <a:spAutoFit/>
          </a:bodyPr>
          <a:lstStyle/>
          <a:p>
            <a:pPr marL="12700">
              <a:lnSpc>
                <a:spcPct val="100000"/>
              </a:lnSpc>
            </a:pPr>
            <a:r>
              <a:rPr sz="1200" b="1" dirty="0">
                <a:latin typeface="微软雅黑" panose="020B0503020204020204" charset="-122"/>
                <a:cs typeface="微软雅黑" panose="020B0503020204020204" charset="-122"/>
              </a:rPr>
              <a:t>危险工艺</a:t>
            </a:r>
            <a:endParaRPr sz="1200">
              <a:latin typeface="微软雅黑" panose="020B0503020204020204" charset="-122"/>
              <a:cs typeface="微软雅黑" panose="020B0503020204020204" charset="-122"/>
            </a:endParaRPr>
          </a:p>
        </p:txBody>
      </p:sp>
      <p:sp>
        <p:nvSpPr>
          <p:cNvPr id="31" name="object 31"/>
          <p:cNvSpPr txBox="1"/>
          <p:nvPr/>
        </p:nvSpPr>
        <p:spPr>
          <a:xfrm>
            <a:off x="2867405" y="1629790"/>
            <a:ext cx="635000" cy="195580"/>
          </a:xfrm>
          <a:prstGeom prst="rect">
            <a:avLst/>
          </a:prstGeom>
        </p:spPr>
        <p:txBody>
          <a:bodyPr vert="horz" wrap="square" lIns="0" tIns="0" rIns="0" bIns="0" rtlCol="0">
            <a:spAutoFit/>
          </a:bodyPr>
          <a:lstStyle/>
          <a:p>
            <a:pPr marL="12700">
              <a:lnSpc>
                <a:spcPct val="100000"/>
              </a:lnSpc>
            </a:pPr>
            <a:r>
              <a:rPr sz="1200" b="1" dirty="0">
                <a:latin typeface="微软雅黑" panose="020B0503020204020204" charset="-122"/>
                <a:cs typeface="微软雅黑" panose="020B0503020204020204" charset="-122"/>
              </a:rPr>
              <a:t>危险设备</a:t>
            </a:r>
            <a:endParaRPr sz="1200">
              <a:latin typeface="微软雅黑" panose="020B0503020204020204" charset="-122"/>
              <a:cs typeface="微软雅黑" panose="020B0503020204020204" charset="-122"/>
            </a:endParaRPr>
          </a:p>
        </p:txBody>
      </p:sp>
      <p:sp>
        <p:nvSpPr>
          <p:cNvPr id="32" name="object 32"/>
          <p:cNvSpPr/>
          <p:nvPr/>
        </p:nvSpPr>
        <p:spPr>
          <a:xfrm>
            <a:off x="1689354" y="878586"/>
            <a:ext cx="1943099" cy="779399"/>
          </a:xfrm>
          <a:custGeom>
            <a:avLst/>
            <a:gdLst/>
            <a:ahLst/>
            <a:cxnLst/>
            <a:rect l="l" t="t" r="r" b="b"/>
            <a:pathLst>
              <a:path w="1943100" h="779399">
                <a:moveTo>
                  <a:pt x="0" y="0"/>
                </a:moveTo>
                <a:lnTo>
                  <a:pt x="1943099" y="779399"/>
                </a:lnTo>
              </a:path>
            </a:pathLst>
          </a:custGeom>
          <a:ln w="178308">
            <a:solidFill>
              <a:srgbClr val="C00000"/>
            </a:solidFill>
          </a:ln>
        </p:spPr>
        <p:txBody>
          <a:bodyPr wrap="square" lIns="0" tIns="0" rIns="0" bIns="0" rtlCol="0">
            <a:spAutoFit/>
          </a:bodyPr>
          <a:lstStyle/>
          <a:p/>
        </p:txBody>
      </p:sp>
      <p:sp>
        <p:nvSpPr>
          <p:cNvPr id="33" name="object 33"/>
          <p:cNvSpPr/>
          <p:nvPr/>
        </p:nvSpPr>
        <p:spPr>
          <a:xfrm>
            <a:off x="1688338" y="912622"/>
            <a:ext cx="1990725" cy="652906"/>
          </a:xfrm>
          <a:custGeom>
            <a:avLst/>
            <a:gdLst/>
            <a:ahLst/>
            <a:cxnLst/>
            <a:rect l="l" t="t" r="r" b="b"/>
            <a:pathLst>
              <a:path w="1990725" h="652906">
                <a:moveTo>
                  <a:pt x="0" y="652906"/>
                </a:moveTo>
                <a:lnTo>
                  <a:pt x="1990725" y="0"/>
                </a:lnTo>
              </a:path>
            </a:pathLst>
          </a:custGeom>
          <a:ln w="177800">
            <a:solidFill>
              <a:srgbClr val="C00000"/>
            </a:solidFill>
          </a:ln>
        </p:spPr>
        <p:txBody>
          <a:bodyPr wrap="square" lIns="0" tIns="0" rIns="0" bIns="0" rtlCol="0">
            <a:spAutoFit/>
          </a:bodyPr>
          <a:lstStyle/>
          <a:p/>
        </p:txBody>
      </p:sp>
      <p:sp>
        <p:nvSpPr>
          <p:cNvPr id="34" name="object 34"/>
          <p:cNvSpPr/>
          <p:nvPr/>
        </p:nvSpPr>
        <p:spPr>
          <a:xfrm>
            <a:off x="1164336" y="687323"/>
            <a:ext cx="2878836" cy="1199388"/>
          </a:xfrm>
          <a:custGeom>
            <a:avLst/>
            <a:gdLst/>
            <a:ahLst/>
            <a:cxnLst/>
            <a:rect l="l" t="t" r="r" b="b"/>
            <a:pathLst>
              <a:path w="2878836" h="1199388">
                <a:moveTo>
                  <a:pt x="0" y="1199388"/>
                </a:moveTo>
                <a:lnTo>
                  <a:pt x="2878836" y="1199388"/>
                </a:lnTo>
                <a:lnTo>
                  <a:pt x="2878836" y="0"/>
                </a:lnTo>
                <a:lnTo>
                  <a:pt x="0" y="0"/>
                </a:lnTo>
                <a:lnTo>
                  <a:pt x="0" y="1199388"/>
                </a:lnTo>
                <a:close/>
              </a:path>
            </a:pathLst>
          </a:custGeom>
          <a:ln w="12192">
            <a:solidFill>
              <a:srgbClr val="7E7E7E"/>
            </a:solidFill>
          </a:ln>
        </p:spPr>
        <p:txBody>
          <a:bodyPr wrap="square" lIns="0" tIns="0" rIns="0" bIns="0" rtlCol="0">
            <a:spAutoFit/>
          </a:bodyPr>
          <a:lstStyle/>
          <a:p/>
        </p:txBody>
      </p:sp>
      <p:sp>
        <p:nvSpPr>
          <p:cNvPr id="35" name="object 35"/>
          <p:cNvSpPr/>
          <p:nvPr/>
        </p:nvSpPr>
        <p:spPr>
          <a:xfrm>
            <a:off x="483108" y="5760720"/>
            <a:ext cx="5558028" cy="778764"/>
          </a:xfrm>
          <a:custGeom>
            <a:avLst/>
            <a:gdLst/>
            <a:ahLst/>
            <a:cxnLst/>
            <a:rect l="l" t="t" r="r" b="b"/>
            <a:pathLst>
              <a:path w="5558028" h="778764">
                <a:moveTo>
                  <a:pt x="0" y="778763"/>
                </a:moveTo>
                <a:lnTo>
                  <a:pt x="5558028" y="778763"/>
                </a:lnTo>
                <a:lnTo>
                  <a:pt x="5558028" y="0"/>
                </a:lnTo>
                <a:lnTo>
                  <a:pt x="0" y="0"/>
                </a:lnTo>
                <a:lnTo>
                  <a:pt x="0" y="778763"/>
                </a:lnTo>
                <a:close/>
              </a:path>
            </a:pathLst>
          </a:custGeom>
          <a:ln w="12192">
            <a:solidFill>
              <a:srgbClr val="7E7E7E"/>
            </a:solidFill>
          </a:ln>
        </p:spPr>
        <p:txBody>
          <a:bodyPr wrap="square" lIns="0" tIns="0" rIns="0" bIns="0" rtlCol="0">
            <a:spAutoFit/>
          </a:bodyPr>
          <a:lstStyle/>
          <a:p/>
        </p:txBody>
      </p:sp>
      <p:sp>
        <p:nvSpPr>
          <p:cNvPr id="36" name="object 36"/>
          <p:cNvSpPr txBox="1"/>
          <p:nvPr/>
        </p:nvSpPr>
        <p:spPr>
          <a:xfrm>
            <a:off x="2204720" y="5704738"/>
            <a:ext cx="3066415" cy="744220"/>
          </a:xfrm>
          <a:prstGeom prst="rect">
            <a:avLst/>
          </a:prstGeom>
        </p:spPr>
        <p:txBody>
          <a:bodyPr vert="horz" wrap="square" lIns="0" tIns="0" rIns="0" bIns="0" rtlCol="0">
            <a:spAutoFit/>
          </a:bodyPr>
          <a:lstStyle/>
          <a:p>
            <a:pPr marL="12700" marR="6350">
              <a:lnSpc>
                <a:spcPct val="150000"/>
              </a:lnSpc>
            </a:pPr>
            <a:r>
              <a:rPr sz="1600" b="1" spc="-20" dirty="0">
                <a:solidFill>
                  <a:srgbClr val="585858"/>
                </a:solidFill>
                <a:latin typeface="微软雅黑" panose="020B0503020204020204" charset="-122"/>
                <a:cs typeface="微软雅黑" panose="020B0503020204020204" charset="-122"/>
              </a:rPr>
              <a:t>生产经营单位不得使用应当</a:t>
            </a:r>
            <a:r>
              <a:rPr sz="1600" b="1" spc="-20" dirty="0">
                <a:solidFill>
                  <a:srgbClr val="DC3B00"/>
                </a:solidFill>
                <a:latin typeface="微软雅黑" panose="020B0503020204020204" charset="-122"/>
                <a:cs typeface="微软雅黑" panose="020B0503020204020204" charset="-122"/>
              </a:rPr>
              <a:t>淘汰</a:t>
            </a:r>
            <a:r>
              <a:rPr sz="1600" b="1" spc="-20" dirty="0">
                <a:solidFill>
                  <a:srgbClr val="585858"/>
                </a:solidFill>
                <a:latin typeface="微软雅黑" panose="020B0503020204020204" charset="-122"/>
                <a:cs typeface="微软雅黑" panose="020B0503020204020204" charset="-122"/>
              </a:rPr>
              <a:t>的 危及生产安全的工艺、设备</a:t>
            </a:r>
            <a:endParaRPr sz="1600">
              <a:latin typeface="微软雅黑" panose="020B0503020204020204" charset="-122"/>
              <a:cs typeface="微软雅黑" panose="020B0503020204020204" charset="-122"/>
            </a:endParaRPr>
          </a:p>
        </p:txBody>
      </p:sp>
      <p:sp>
        <p:nvSpPr>
          <p:cNvPr id="37" name="object 37"/>
          <p:cNvSpPr/>
          <p:nvPr/>
        </p:nvSpPr>
        <p:spPr>
          <a:xfrm>
            <a:off x="1004316" y="5786628"/>
            <a:ext cx="736091" cy="736092"/>
          </a:xfrm>
          <a:prstGeom prst="rect">
            <a:avLst/>
          </a:prstGeom>
          <a:blipFill>
            <a:blip r:embed="rId5" cstate="print"/>
            <a:stretch>
              <a:fillRect/>
            </a:stretch>
          </a:blipFill>
        </p:spPr>
        <p:txBody>
          <a:bodyPr wrap="square" lIns="0" tIns="0" rIns="0" bIns="0" rtlCol="0">
            <a:spAutoFit/>
          </a:bodyPr>
          <a:lstStyle/>
          <a:p/>
        </p:txBody>
      </p:sp>
      <p:sp>
        <p:nvSpPr>
          <p:cNvPr id="38" name="object 38"/>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39" name="object 39"/>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35</a:t>
            </a:r>
            <a:endParaRPr sz="2800">
              <a:latin typeface="Calibri" panose="020F0502020204030204"/>
              <a:cs typeface="Calibri" panose="020F0502020204030204"/>
            </a:endParaRPr>
          </a:p>
        </p:txBody>
      </p:sp>
      <p:sp>
        <p:nvSpPr>
          <p:cNvPr id="40" name="矩形 39"/>
          <p:cNvSpPr/>
          <p:nvPr/>
        </p:nvSpPr>
        <p:spPr>
          <a:xfrm>
            <a:off x="6031992" y="1646955"/>
            <a:ext cx="3721608" cy="501675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000" dirty="0">
                <a:solidFill>
                  <a:srgbClr val="FF0000"/>
                </a:solidFill>
              </a:rPr>
              <a:t>第三十五条</a:t>
            </a:r>
            <a:r>
              <a:rPr lang="en-US" altLang="zh-CN" sz="2000" dirty="0">
                <a:solidFill>
                  <a:srgbClr val="FF0000"/>
                </a:solidFill>
              </a:rPr>
              <a:t> </a:t>
            </a:r>
            <a:r>
              <a:rPr lang="zh-CN" altLang="zh-CN" sz="2000" dirty="0">
                <a:solidFill>
                  <a:srgbClr val="FF0000"/>
                </a:solidFill>
              </a:rPr>
              <a:t>国家对严重危及生产安全的工艺、设备实行淘汰制度，具体目录由国务院安全生产监督管理部门会同国务院有关部门制定并公布。法律、行政法规对目录的制定另有规定的，适用其规定。</a:t>
            </a:r>
            <a:endParaRPr lang="zh-CN" altLang="zh-CN" sz="2000" dirty="0">
              <a:solidFill>
                <a:srgbClr val="FF0000"/>
              </a:solidFill>
            </a:endParaRPr>
          </a:p>
          <a:p>
            <a:pPr fontAlgn="base"/>
            <a:r>
              <a:rPr lang="en-US" altLang="zh-CN" sz="2000" dirty="0">
                <a:solidFill>
                  <a:srgbClr val="FF0000"/>
                </a:solidFill>
              </a:rPr>
              <a:t> </a:t>
            </a:r>
            <a:endParaRPr lang="zh-CN" altLang="zh-CN" sz="2000" dirty="0">
              <a:solidFill>
                <a:srgbClr val="FF0000"/>
              </a:solidFill>
            </a:endParaRPr>
          </a:p>
          <a:p>
            <a:pPr fontAlgn="base"/>
            <a:r>
              <a:rPr lang="zh-CN" altLang="zh-CN" sz="2000" dirty="0">
                <a:solidFill>
                  <a:srgbClr val="FF0000"/>
                </a:solidFill>
              </a:rPr>
              <a:t>省、自治区、直辖市人民政府可以根据本地区实际情况制定并公布具体目录，对前款规定以外的危及生产安全的工艺、设备予以淘汰。</a:t>
            </a:r>
            <a:endParaRPr lang="zh-CN" altLang="zh-CN" sz="2000" dirty="0">
              <a:solidFill>
                <a:srgbClr val="FF0000"/>
              </a:solidFill>
            </a:endParaRPr>
          </a:p>
          <a:p>
            <a:pPr fontAlgn="base"/>
            <a:r>
              <a:rPr lang="zh-CN" altLang="zh-CN" sz="2000" dirty="0">
                <a:solidFill>
                  <a:srgbClr val="FF0000"/>
                </a:solidFill>
              </a:rPr>
              <a:t>生产经营单位不得使用应当淘汰的危及生产安全的工艺、设备。</a:t>
            </a:r>
            <a:endParaRPr lang="zh-CN" altLang="zh-CN" sz="20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0638" y="3067472"/>
            <a:ext cx="3378581" cy="3395218"/>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5312664" y="437387"/>
            <a:ext cx="1130808" cy="1050036"/>
          </a:xfrm>
          <a:prstGeom prst="rect">
            <a:avLst/>
          </a:prstGeom>
          <a:blipFill>
            <a:blip r:embed="rId2" cstate="print"/>
            <a:stretch>
              <a:fillRect/>
            </a:stretch>
          </a:blipFill>
        </p:spPr>
        <p:txBody>
          <a:bodyPr wrap="square" lIns="0" tIns="0" rIns="0" bIns="0" rtlCol="0">
            <a:spAutoFit/>
          </a:bodyPr>
          <a:lstStyle/>
          <a:p/>
        </p:txBody>
      </p:sp>
      <p:sp>
        <p:nvSpPr>
          <p:cNvPr id="4" name="object 4"/>
          <p:cNvSpPr/>
          <p:nvPr/>
        </p:nvSpPr>
        <p:spPr>
          <a:xfrm>
            <a:off x="7574280" y="536448"/>
            <a:ext cx="1275587" cy="851915"/>
          </a:xfrm>
          <a:prstGeom prst="rect">
            <a:avLst/>
          </a:prstGeom>
          <a:blipFill>
            <a:blip r:embed="rId3" cstate="print"/>
            <a:stretch>
              <a:fillRect/>
            </a:stretch>
          </a:blipFill>
        </p:spPr>
        <p:txBody>
          <a:bodyPr wrap="square" lIns="0" tIns="0" rIns="0" bIns="0" rtlCol="0">
            <a:spAutoFit/>
          </a:bodyPr>
          <a:lstStyle/>
          <a:p/>
        </p:txBody>
      </p:sp>
      <p:sp>
        <p:nvSpPr>
          <p:cNvPr id="5" name="object 5"/>
          <p:cNvSpPr/>
          <p:nvPr/>
        </p:nvSpPr>
        <p:spPr>
          <a:xfrm>
            <a:off x="7743443" y="2554223"/>
            <a:ext cx="1228344" cy="917448"/>
          </a:xfrm>
          <a:prstGeom prst="rect">
            <a:avLst/>
          </a:prstGeom>
          <a:blipFill>
            <a:blip r:embed="rId4" cstate="print"/>
            <a:stretch>
              <a:fillRect/>
            </a:stretch>
          </a:blipFill>
        </p:spPr>
        <p:txBody>
          <a:bodyPr wrap="square" lIns="0" tIns="0" rIns="0" bIns="0" rtlCol="0">
            <a:spAutoFit/>
          </a:bodyPr>
          <a:lstStyle/>
          <a:p/>
        </p:txBody>
      </p:sp>
      <p:sp>
        <p:nvSpPr>
          <p:cNvPr id="6" name="object 6"/>
          <p:cNvSpPr/>
          <p:nvPr/>
        </p:nvSpPr>
        <p:spPr>
          <a:xfrm>
            <a:off x="7459980" y="3922776"/>
            <a:ext cx="1583435" cy="1107948"/>
          </a:xfrm>
          <a:prstGeom prst="rect">
            <a:avLst/>
          </a:prstGeom>
          <a:blipFill>
            <a:blip r:embed="rId5" cstate="print"/>
            <a:stretch>
              <a:fillRect/>
            </a:stretch>
          </a:blipFill>
        </p:spPr>
        <p:txBody>
          <a:bodyPr wrap="square" lIns="0" tIns="0" rIns="0" bIns="0" rtlCol="0">
            <a:spAutoFit/>
          </a:bodyPr>
          <a:lstStyle/>
          <a:p/>
        </p:txBody>
      </p:sp>
      <p:sp>
        <p:nvSpPr>
          <p:cNvPr id="7" name="object 7"/>
          <p:cNvSpPr/>
          <p:nvPr/>
        </p:nvSpPr>
        <p:spPr>
          <a:xfrm>
            <a:off x="5361432" y="2456688"/>
            <a:ext cx="1296923" cy="970788"/>
          </a:xfrm>
          <a:prstGeom prst="rect">
            <a:avLst/>
          </a:prstGeom>
          <a:blipFill>
            <a:blip r:embed="rId6" cstate="print"/>
            <a:stretch>
              <a:fillRect/>
            </a:stretch>
          </a:blipFill>
        </p:spPr>
        <p:txBody>
          <a:bodyPr wrap="square" lIns="0" tIns="0" rIns="0" bIns="0" rtlCol="0">
            <a:spAutoFit/>
          </a:bodyPr>
          <a:lstStyle/>
          <a:p/>
        </p:txBody>
      </p:sp>
      <p:sp>
        <p:nvSpPr>
          <p:cNvPr id="8" name="object 8"/>
          <p:cNvSpPr/>
          <p:nvPr/>
        </p:nvSpPr>
        <p:spPr>
          <a:xfrm>
            <a:off x="6588252" y="1853183"/>
            <a:ext cx="1548383" cy="551688"/>
          </a:xfrm>
          <a:prstGeom prst="rect">
            <a:avLst/>
          </a:prstGeom>
          <a:blipFill>
            <a:blip r:embed="rId7" cstate="print"/>
            <a:stretch>
              <a:fillRect/>
            </a:stretch>
          </a:blipFill>
        </p:spPr>
        <p:txBody>
          <a:bodyPr wrap="square" lIns="0" tIns="0" rIns="0" bIns="0" rtlCol="0">
            <a:spAutoFit/>
          </a:bodyPr>
          <a:lstStyle/>
          <a:p/>
        </p:txBody>
      </p:sp>
      <p:sp>
        <p:nvSpPr>
          <p:cNvPr id="9" name="object 9"/>
          <p:cNvSpPr/>
          <p:nvPr/>
        </p:nvSpPr>
        <p:spPr>
          <a:xfrm>
            <a:off x="5512308" y="3954779"/>
            <a:ext cx="993647" cy="992124"/>
          </a:xfrm>
          <a:prstGeom prst="rect">
            <a:avLst/>
          </a:prstGeom>
          <a:blipFill>
            <a:blip r:embed="rId8" cstate="print"/>
            <a:stretch>
              <a:fillRect/>
            </a:stretch>
          </a:blipFill>
        </p:spPr>
        <p:txBody>
          <a:bodyPr wrap="square" lIns="0" tIns="0" rIns="0" bIns="0" rtlCol="0">
            <a:spAutoFit/>
          </a:bodyPr>
          <a:lstStyle/>
          <a:p/>
        </p:txBody>
      </p:sp>
      <p:sp>
        <p:nvSpPr>
          <p:cNvPr id="10" name="object 10"/>
          <p:cNvSpPr/>
          <p:nvPr/>
        </p:nvSpPr>
        <p:spPr>
          <a:xfrm>
            <a:off x="4808220" y="263652"/>
            <a:ext cx="0" cy="6045200"/>
          </a:xfrm>
          <a:custGeom>
            <a:avLst/>
            <a:gdLst/>
            <a:ahLst/>
            <a:cxnLst/>
            <a:rect l="l" t="t" r="r" b="b"/>
            <a:pathLst>
              <a:path h="6045200">
                <a:moveTo>
                  <a:pt x="0" y="0"/>
                </a:moveTo>
                <a:lnTo>
                  <a:pt x="0" y="6045200"/>
                </a:lnTo>
              </a:path>
            </a:pathLst>
          </a:custGeom>
          <a:ln w="6096">
            <a:solidFill>
              <a:srgbClr val="5B9BD4"/>
            </a:solidFill>
          </a:ln>
        </p:spPr>
        <p:txBody>
          <a:bodyPr wrap="square" lIns="0" tIns="0" rIns="0" bIns="0" rtlCol="0">
            <a:spAutoFit/>
          </a:bodyPr>
          <a:lstStyle/>
          <a:p/>
        </p:txBody>
      </p:sp>
      <p:sp>
        <p:nvSpPr>
          <p:cNvPr id="11" name="object 11"/>
          <p:cNvSpPr txBox="1"/>
          <p:nvPr/>
        </p:nvSpPr>
        <p:spPr>
          <a:xfrm>
            <a:off x="2010028" y="6436091"/>
            <a:ext cx="939800" cy="287020"/>
          </a:xfrm>
          <a:prstGeom prst="rect">
            <a:avLst/>
          </a:prstGeom>
        </p:spPr>
        <p:txBody>
          <a:bodyPr vert="horz" wrap="square" lIns="0" tIns="0" rIns="0" bIns="0" rtlCol="0">
            <a:spAutoFit/>
          </a:bodyPr>
          <a:lstStyle/>
          <a:p>
            <a:pPr marL="12700">
              <a:lnSpc>
                <a:spcPct val="100000"/>
              </a:lnSpc>
            </a:pPr>
            <a:r>
              <a:rPr sz="1800" b="1" dirty="0">
                <a:latin typeface="微软雅黑" panose="020B0503020204020204" charset="-122"/>
                <a:cs typeface="微软雅黑" panose="020B0503020204020204" charset="-122"/>
              </a:rPr>
              <a:t>适用本法</a:t>
            </a:r>
            <a:endParaRPr sz="1800" dirty="0">
              <a:latin typeface="微软雅黑" panose="020B0503020204020204" charset="-122"/>
              <a:cs typeface="微软雅黑" panose="020B0503020204020204" charset="-122"/>
            </a:endParaRPr>
          </a:p>
        </p:txBody>
      </p:sp>
      <p:sp>
        <p:nvSpPr>
          <p:cNvPr id="12" name="object 12"/>
          <p:cNvSpPr txBox="1"/>
          <p:nvPr/>
        </p:nvSpPr>
        <p:spPr>
          <a:xfrm>
            <a:off x="5930010" y="5777483"/>
            <a:ext cx="2540635" cy="287020"/>
          </a:xfrm>
          <a:prstGeom prst="rect">
            <a:avLst/>
          </a:prstGeom>
        </p:spPr>
        <p:txBody>
          <a:bodyPr vert="horz" wrap="square" lIns="0" tIns="0" rIns="0" bIns="0" rtlCol="0">
            <a:spAutoFit/>
          </a:bodyPr>
          <a:lstStyle/>
          <a:p>
            <a:pPr marL="12700">
              <a:lnSpc>
                <a:spcPct val="100000"/>
              </a:lnSpc>
            </a:pPr>
            <a:r>
              <a:rPr sz="1800" b="1" dirty="0">
                <a:latin typeface="微软雅黑" panose="020B0503020204020204" charset="-122"/>
                <a:cs typeface="微软雅黑" panose="020B0503020204020204" charset="-122"/>
              </a:rPr>
              <a:t>另有规定的，适用</a:t>
            </a:r>
            <a:r>
              <a:rPr sz="1800" b="1" spc="5" dirty="0">
                <a:latin typeface="微软雅黑" panose="020B0503020204020204" charset="-122"/>
                <a:cs typeface="微软雅黑" panose="020B0503020204020204" charset="-122"/>
              </a:rPr>
              <a:t>其</a:t>
            </a:r>
            <a:r>
              <a:rPr sz="1800" b="1" spc="0" dirty="0">
                <a:latin typeface="微软雅黑" panose="020B0503020204020204" charset="-122"/>
                <a:cs typeface="微软雅黑" panose="020B0503020204020204" charset="-122"/>
              </a:rPr>
              <a:t>规定</a:t>
            </a:r>
            <a:endParaRPr sz="1800">
              <a:latin typeface="微软雅黑" panose="020B0503020204020204" charset="-122"/>
              <a:cs typeface="微软雅黑" panose="020B0503020204020204" charset="-122"/>
            </a:endParaRPr>
          </a:p>
        </p:txBody>
      </p:sp>
      <p:sp>
        <p:nvSpPr>
          <p:cNvPr id="13" name="object 13"/>
          <p:cNvSpPr/>
          <p:nvPr/>
        </p:nvSpPr>
        <p:spPr>
          <a:xfrm>
            <a:off x="8805671" y="36576"/>
            <a:ext cx="926592" cy="800100"/>
          </a:xfrm>
          <a:custGeom>
            <a:avLst/>
            <a:gdLst/>
            <a:ahLst/>
            <a:cxnLst/>
            <a:rect l="l" t="t" r="r" b="b"/>
            <a:pathLst>
              <a:path w="926592" h="800100">
                <a:moveTo>
                  <a:pt x="726567" y="0"/>
                </a:moveTo>
                <a:lnTo>
                  <a:pt x="200025" y="0"/>
                </a:lnTo>
                <a:lnTo>
                  <a:pt x="0" y="400050"/>
                </a:lnTo>
                <a:lnTo>
                  <a:pt x="200025" y="800100"/>
                </a:lnTo>
                <a:lnTo>
                  <a:pt x="726567" y="800100"/>
                </a:lnTo>
                <a:lnTo>
                  <a:pt x="926592" y="400050"/>
                </a:lnTo>
                <a:lnTo>
                  <a:pt x="726567" y="0"/>
                </a:lnTo>
                <a:close/>
              </a:path>
            </a:pathLst>
          </a:custGeom>
          <a:solidFill>
            <a:srgbClr val="17BC9B"/>
          </a:solidFill>
        </p:spPr>
        <p:txBody>
          <a:bodyPr wrap="square" lIns="0" tIns="0" rIns="0" bIns="0" rtlCol="0">
            <a:spAutoFit/>
          </a:bodyPr>
          <a:lstStyle/>
          <a:p/>
        </p:txBody>
      </p:sp>
      <p:sp>
        <p:nvSpPr>
          <p:cNvPr id="14" name="object 14"/>
          <p:cNvSpPr txBox="1"/>
          <p:nvPr/>
        </p:nvSpPr>
        <p:spPr>
          <a:xfrm>
            <a:off x="9166986" y="200405"/>
            <a:ext cx="205740" cy="457200"/>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Calibri" panose="020F0502020204030204"/>
                <a:cs typeface="Calibri" panose="020F0502020204030204"/>
              </a:rPr>
              <a:t>2</a:t>
            </a:r>
            <a:endParaRPr sz="2800">
              <a:latin typeface="Calibri" panose="020F0502020204030204"/>
              <a:cs typeface="Calibri" panose="020F0502020204030204"/>
            </a:endParaRPr>
          </a:p>
        </p:txBody>
      </p:sp>
      <p:sp>
        <p:nvSpPr>
          <p:cNvPr id="15" name="object 15"/>
          <p:cNvSpPr txBox="1"/>
          <p:nvPr/>
        </p:nvSpPr>
        <p:spPr>
          <a:xfrm>
            <a:off x="5455411" y="1528953"/>
            <a:ext cx="836294"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消防安全</a:t>
            </a:r>
            <a:endParaRPr sz="1600">
              <a:latin typeface="微软雅黑" panose="020B0503020204020204" charset="-122"/>
              <a:cs typeface="微软雅黑" panose="020B0503020204020204" charset="-122"/>
            </a:endParaRPr>
          </a:p>
        </p:txBody>
      </p:sp>
      <p:sp>
        <p:nvSpPr>
          <p:cNvPr id="16" name="object 16"/>
          <p:cNvSpPr txBox="1"/>
          <p:nvPr/>
        </p:nvSpPr>
        <p:spPr>
          <a:xfrm>
            <a:off x="7677657" y="1528953"/>
            <a:ext cx="1242060"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道路交通安全</a:t>
            </a:r>
            <a:endParaRPr sz="1600">
              <a:latin typeface="微软雅黑" panose="020B0503020204020204" charset="-122"/>
              <a:cs typeface="微软雅黑" panose="020B0503020204020204" charset="-122"/>
            </a:endParaRPr>
          </a:p>
        </p:txBody>
      </p:sp>
      <p:sp>
        <p:nvSpPr>
          <p:cNvPr id="17" name="object 17"/>
          <p:cNvSpPr txBox="1"/>
          <p:nvPr/>
        </p:nvSpPr>
        <p:spPr>
          <a:xfrm>
            <a:off x="5370703" y="3530600"/>
            <a:ext cx="1242060"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铁路交通安全</a:t>
            </a:r>
            <a:endParaRPr sz="1600">
              <a:latin typeface="微软雅黑" panose="020B0503020204020204" charset="-122"/>
              <a:cs typeface="微软雅黑" panose="020B0503020204020204" charset="-122"/>
            </a:endParaRPr>
          </a:p>
        </p:txBody>
      </p:sp>
      <p:sp>
        <p:nvSpPr>
          <p:cNvPr id="18" name="object 18"/>
          <p:cNvSpPr txBox="1"/>
          <p:nvPr/>
        </p:nvSpPr>
        <p:spPr>
          <a:xfrm>
            <a:off x="7677657" y="3530600"/>
            <a:ext cx="1242060"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水上交通安全</a:t>
            </a:r>
            <a:endParaRPr sz="1600">
              <a:latin typeface="微软雅黑" panose="020B0503020204020204" charset="-122"/>
              <a:cs typeface="微软雅黑" panose="020B0503020204020204" charset="-122"/>
            </a:endParaRPr>
          </a:p>
        </p:txBody>
      </p:sp>
      <p:sp>
        <p:nvSpPr>
          <p:cNvPr id="19" name="object 19"/>
          <p:cNvSpPr txBox="1"/>
          <p:nvPr/>
        </p:nvSpPr>
        <p:spPr>
          <a:xfrm>
            <a:off x="6677406" y="2514091"/>
            <a:ext cx="1243965"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民用航空安全</a:t>
            </a:r>
            <a:endParaRPr sz="1600">
              <a:latin typeface="微软雅黑" panose="020B0503020204020204" charset="-122"/>
              <a:cs typeface="微软雅黑" panose="020B0503020204020204" charset="-122"/>
            </a:endParaRPr>
          </a:p>
        </p:txBody>
      </p:sp>
      <p:sp>
        <p:nvSpPr>
          <p:cNvPr id="20" name="object 20"/>
          <p:cNvSpPr txBox="1"/>
          <p:nvPr/>
        </p:nvSpPr>
        <p:spPr>
          <a:xfrm>
            <a:off x="5410961" y="5058917"/>
            <a:ext cx="1242060"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核与辐射安全</a:t>
            </a:r>
            <a:endParaRPr sz="1600">
              <a:latin typeface="微软雅黑" panose="020B0503020204020204" charset="-122"/>
              <a:cs typeface="微软雅黑" panose="020B0503020204020204" charset="-122"/>
            </a:endParaRPr>
          </a:p>
        </p:txBody>
      </p:sp>
      <p:sp>
        <p:nvSpPr>
          <p:cNvPr id="21" name="object 21"/>
          <p:cNvSpPr txBox="1"/>
          <p:nvPr/>
        </p:nvSpPr>
        <p:spPr>
          <a:xfrm>
            <a:off x="7636256" y="5058917"/>
            <a:ext cx="1242060"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特种设备安全</a:t>
            </a:r>
            <a:endParaRPr sz="1600">
              <a:latin typeface="微软雅黑" panose="020B0503020204020204" charset="-122"/>
              <a:cs typeface="微软雅黑" panose="020B0503020204020204" charset="-122"/>
            </a:endParaRPr>
          </a:p>
        </p:txBody>
      </p:sp>
      <p:sp>
        <p:nvSpPr>
          <p:cNvPr id="22" name="矩形 21"/>
          <p:cNvSpPr/>
          <p:nvPr/>
        </p:nvSpPr>
        <p:spPr>
          <a:xfrm>
            <a:off x="76200" y="436626"/>
            <a:ext cx="4732020" cy="280076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200" dirty="0">
                <a:solidFill>
                  <a:srgbClr val="FF0000"/>
                </a:solidFill>
              </a:rPr>
              <a:t>第二条</a:t>
            </a:r>
            <a:r>
              <a:rPr lang="en-US" altLang="zh-CN" sz="2200" dirty="0">
                <a:solidFill>
                  <a:srgbClr val="FF0000"/>
                </a:solidFill>
              </a:rPr>
              <a:t> </a:t>
            </a:r>
            <a:r>
              <a:rPr lang="zh-CN" altLang="zh-CN" sz="2200" dirty="0">
                <a:solidFill>
                  <a:srgbClr val="FF0000"/>
                </a:solidFill>
              </a:rPr>
              <a:t>在中华人民共和国领域内从事生产经营活动的单位</a:t>
            </a:r>
            <a:r>
              <a:rPr lang="en-US" altLang="zh-CN" sz="2200" dirty="0">
                <a:solidFill>
                  <a:srgbClr val="FF0000"/>
                </a:solidFill>
              </a:rPr>
              <a:t>(</a:t>
            </a:r>
            <a:r>
              <a:rPr lang="zh-CN" altLang="zh-CN" sz="2200" dirty="0">
                <a:solidFill>
                  <a:srgbClr val="FF0000"/>
                </a:solidFill>
              </a:rPr>
              <a:t>以下统称生产经营单位</a:t>
            </a:r>
            <a:r>
              <a:rPr lang="en-US" altLang="zh-CN" sz="2200" dirty="0">
                <a:solidFill>
                  <a:srgbClr val="FF0000"/>
                </a:solidFill>
              </a:rPr>
              <a:t>)</a:t>
            </a:r>
            <a:r>
              <a:rPr lang="zh-CN" altLang="zh-CN" sz="2200" dirty="0">
                <a:solidFill>
                  <a:srgbClr val="FF0000"/>
                </a:solidFill>
              </a:rPr>
              <a:t>的安全生产，适用本法</a:t>
            </a:r>
            <a:r>
              <a:rPr lang="en-US" altLang="zh-CN" sz="2200" dirty="0">
                <a:solidFill>
                  <a:srgbClr val="FF0000"/>
                </a:solidFill>
              </a:rPr>
              <a:t>;</a:t>
            </a:r>
            <a:r>
              <a:rPr lang="zh-CN" altLang="zh-CN" sz="2200" dirty="0">
                <a:solidFill>
                  <a:srgbClr val="FF0000"/>
                </a:solidFill>
              </a:rPr>
              <a:t>有关法律、行政法规对消防安全和道路交通安全、铁路交通安全、水上交通安全、民用航空安全以及核与辐射安全、特种设备安全另有规定的，适用其规定。</a:t>
            </a:r>
            <a:endParaRPr lang="zh-CN" altLang="zh-CN" sz="220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9144" y="2969451"/>
            <a:ext cx="2843784" cy="719327"/>
          </a:xfrm>
          <a:custGeom>
            <a:avLst/>
            <a:gdLst/>
            <a:ahLst/>
            <a:cxnLst/>
            <a:rect l="l" t="t" r="r" b="b"/>
            <a:pathLst>
              <a:path w="2843784" h="719327">
                <a:moveTo>
                  <a:pt x="2597150" y="0"/>
                </a:moveTo>
                <a:lnTo>
                  <a:pt x="0" y="0"/>
                </a:lnTo>
                <a:lnTo>
                  <a:pt x="0" y="719327"/>
                </a:lnTo>
                <a:lnTo>
                  <a:pt x="2597150" y="719327"/>
                </a:lnTo>
                <a:lnTo>
                  <a:pt x="2843784" y="359663"/>
                </a:lnTo>
                <a:lnTo>
                  <a:pt x="2597150" y="0"/>
                </a:lnTo>
                <a:close/>
              </a:path>
            </a:pathLst>
          </a:custGeom>
          <a:solidFill>
            <a:srgbClr val="38BCDE"/>
          </a:solidFill>
        </p:spPr>
        <p:txBody>
          <a:bodyPr wrap="square" lIns="0" tIns="0" rIns="0" bIns="0" rtlCol="0">
            <a:spAutoFit/>
          </a:bodyPr>
          <a:lstStyle/>
          <a:p/>
        </p:txBody>
      </p:sp>
      <p:sp>
        <p:nvSpPr>
          <p:cNvPr id="3" name="object 3"/>
          <p:cNvSpPr/>
          <p:nvPr/>
        </p:nvSpPr>
        <p:spPr>
          <a:xfrm>
            <a:off x="3715512" y="5282883"/>
            <a:ext cx="2843783" cy="720851"/>
          </a:xfrm>
          <a:custGeom>
            <a:avLst/>
            <a:gdLst/>
            <a:ahLst/>
            <a:cxnLst/>
            <a:rect l="l" t="t" r="r" b="b"/>
            <a:pathLst>
              <a:path w="2843783" h="720851">
                <a:moveTo>
                  <a:pt x="2597150" y="0"/>
                </a:moveTo>
                <a:lnTo>
                  <a:pt x="0" y="0"/>
                </a:lnTo>
                <a:lnTo>
                  <a:pt x="0" y="720851"/>
                </a:lnTo>
                <a:lnTo>
                  <a:pt x="2597150" y="720851"/>
                </a:lnTo>
                <a:lnTo>
                  <a:pt x="2843783" y="360425"/>
                </a:lnTo>
                <a:lnTo>
                  <a:pt x="2597150" y="0"/>
                </a:lnTo>
                <a:close/>
              </a:path>
            </a:pathLst>
          </a:custGeom>
          <a:solidFill>
            <a:srgbClr val="17BC9B"/>
          </a:solidFill>
        </p:spPr>
        <p:txBody>
          <a:bodyPr wrap="square" lIns="0" tIns="0" rIns="0" bIns="0" rtlCol="0">
            <a:spAutoFit/>
          </a:bodyPr>
          <a:lstStyle/>
          <a:p/>
        </p:txBody>
      </p:sp>
      <p:sp>
        <p:nvSpPr>
          <p:cNvPr id="4" name="object 4"/>
          <p:cNvSpPr/>
          <p:nvPr/>
        </p:nvSpPr>
        <p:spPr>
          <a:xfrm>
            <a:off x="934212" y="2384234"/>
            <a:ext cx="3704843" cy="4187952"/>
          </a:xfrm>
          <a:custGeom>
            <a:avLst/>
            <a:gdLst/>
            <a:ahLst/>
            <a:cxnLst/>
            <a:rect l="l" t="t" r="r" b="b"/>
            <a:pathLst>
              <a:path w="3704843" h="4187952">
                <a:moveTo>
                  <a:pt x="1852422" y="0"/>
                </a:moveTo>
                <a:lnTo>
                  <a:pt x="1700488" y="6941"/>
                </a:lnTo>
                <a:lnTo>
                  <a:pt x="1551937" y="27406"/>
                </a:lnTo>
                <a:lnTo>
                  <a:pt x="1407248" y="60857"/>
                </a:lnTo>
                <a:lnTo>
                  <a:pt x="1266895" y="106753"/>
                </a:lnTo>
                <a:lnTo>
                  <a:pt x="1131355" y="164556"/>
                </a:lnTo>
                <a:lnTo>
                  <a:pt x="1001106" y="233727"/>
                </a:lnTo>
                <a:lnTo>
                  <a:pt x="876624" y="313727"/>
                </a:lnTo>
                <a:lnTo>
                  <a:pt x="758385" y="404018"/>
                </a:lnTo>
                <a:lnTo>
                  <a:pt x="646866" y="504060"/>
                </a:lnTo>
                <a:lnTo>
                  <a:pt x="542544" y="613314"/>
                </a:lnTo>
                <a:lnTo>
                  <a:pt x="445895" y="731242"/>
                </a:lnTo>
                <a:lnTo>
                  <a:pt x="357396" y="857304"/>
                </a:lnTo>
                <a:lnTo>
                  <a:pt x="277524" y="990962"/>
                </a:lnTo>
                <a:lnTo>
                  <a:pt x="206754" y="1131677"/>
                </a:lnTo>
                <a:lnTo>
                  <a:pt x="145565" y="1278909"/>
                </a:lnTo>
                <a:lnTo>
                  <a:pt x="94433" y="1432121"/>
                </a:lnTo>
                <a:lnTo>
                  <a:pt x="53833" y="1590772"/>
                </a:lnTo>
                <a:lnTo>
                  <a:pt x="24243" y="1754324"/>
                </a:lnTo>
                <a:lnTo>
                  <a:pt x="6140" y="1922238"/>
                </a:lnTo>
                <a:lnTo>
                  <a:pt x="0" y="2093976"/>
                </a:lnTo>
                <a:lnTo>
                  <a:pt x="6140" y="2265713"/>
                </a:lnTo>
                <a:lnTo>
                  <a:pt x="24243" y="2433627"/>
                </a:lnTo>
                <a:lnTo>
                  <a:pt x="53833" y="2597179"/>
                </a:lnTo>
                <a:lnTo>
                  <a:pt x="94433" y="2755830"/>
                </a:lnTo>
                <a:lnTo>
                  <a:pt x="145565" y="2909042"/>
                </a:lnTo>
                <a:lnTo>
                  <a:pt x="206754" y="3056274"/>
                </a:lnTo>
                <a:lnTo>
                  <a:pt x="277524" y="3196989"/>
                </a:lnTo>
                <a:lnTo>
                  <a:pt x="357396" y="3330647"/>
                </a:lnTo>
                <a:lnTo>
                  <a:pt x="445895" y="3456709"/>
                </a:lnTo>
                <a:lnTo>
                  <a:pt x="542544" y="3574637"/>
                </a:lnTo>
                <a:lnTo>
                  <a:pt x="646866" y="3683891"/>
                </a:lnTo>
                <a:lnTo>
                  <a:pt x="758385" y="3783933"/>
                </a:lnTo>
                <a:lnTo>
                  <a:pt x="876624" y="3874224"/>
                </a:lnTo>
                <a:lnTo>
                  <a:pt x="1001106" y="3954224"/>
                </a:lnTo>
                <a:lnTo>
                  <a:pt x="1131355" y="4023395"/>
                </a:lnTo>
                <a:lnTo>
                  <a:pt x="1266895" y="4081198"/>
                </a:lnTo>
                <a:lnTo>
                  <a:pt x="1407248" y="4127094"/>
                </a:lnTo>
                <a:lnTo>
                  <a:pt x="1551937" y="4160545"/>
                </a:lnTo>
                <a:lnTo>
                  <a:pt x="1700488" y="4181010"/>
                </a:lnTo>
                <a:lnTo>
                  <a:pt x="1852422" y="4187952"/>
                </a:lnTo>
                <a:lnTo>
                  <a:pt x="2004355" y="4181010"/>
                </a:lnTo>
                <a:lnTo>
                  <a:pt x="2152906" y="4160545"/>
                </a:lnTo>
                <a:lnTo>
                  <a:pt x="2297595" y="4127094"/>
                </a:lnTo>
                <a:lnTo>
                  <a:pt x="2437948" y="4081198"/>
                </a:lnTo>
                <a:lnTo>
                  <a:pt x="2573488" y="4023395"/>
                </a:lnTo>
                <a:lnTo>
                  <a:pt x="2703737" y="3954224"/>
                </a:lnTo>
                <a:lnTo>
                  <a:pt x="2828219" y="3874224"/>
                </a:lnTo>
                <a:lnTo>
                  <a:pt x="2946458" y="3783933"/>
                </a:lnTo>
                <a:lnTo>
                  <a:pt x="3057977" y="3683891"/>
                </a:lnTo>
                <a:lnTo>
                  <a:pt x="3162299" y="3574637"/>
                </a:lnTo>
                <a:lnTo>
                  <a:pt x="3258948" y="3456709"/>
                </a:lnTo>
                <a:lnTo>
                  <a:pt x="3347447" y="3330647"/>
                </a:lnTo>
                <a:lnTo>
                  <a:pt x="3427319" y="3196989"/>
                </a:lnTo>
                <a:lnTo>
                  <a:pt x="3498089" y="3056274"/>
                </a:lnTo>
                <a:lnTo>
                  <a:pt x="3559278" y="2909042"/>
                </a:lnTo>
                <a:lnTo>
                  <a:pt x="3610410" y="2755830"/>
                </a:lnTo>
                <a:lnTo>
                  <a:pt x="3651010" y="2597179"/>
                </a:lnTo>
                <a:lnTo>
                  <a:pt x="3680600" y="2433627"/>
                </a:lnTo>
                <a:lnTo>
                  <a:pt x="3698703" y="2265713"/>
                </a:lnTo>
                <a:lnTo>
                  <a:pt x="3704843" y="2093976"/>
                </a:lnTo>
                <a:lnTo>
                  <a:pt x="3698703" y="1922238"/>
                </a:lnTo>
                <a:lnTo>
                  <a:pt x="3680600" y="1754324"/>
                </a:lnTo>
                <a:lnTo>
                  <a:pt x="3651010" y="1590772"/>
                </a:lnTo>
                <a:lnTo>
                  <a:pt x="3610410" y="1432121"/>
                </a:lnTo>
                <a:lnTo>
                  <a:pt x="3559278" y="1278909"/>
                </a:lnTo>
                <a:lnTo>
                  <a:pt x="3498089" y="1131677"/>
                </a:lnTo>
                <a:lnTo>
                  <a:pt x="3427319" y="990962"/>
                </a:lnTo>
                <a:lnTo>
                  <a:pt x="3347447" y="857304"/>
                </a:lnTo>
                <a:lnTo>
                  <a:pt x="3258948" y="731242"/>
                </a:lnTo>
                <a:lnTo>
                  <a:pt x="3162300" y="613314"/>
                </a:lnTo>
                <a:lnTo>
                  <a:pt x="3057977" y="504060"/>
                </a:lnTo>
                <a:lnTo>
                  <a:pt x="2946458" y="404018"/>
                </a:lnTo>
                <a:lnTo>
                  <a:pt x="2828219" y="313727"/>
                </a:lnTo>
                <a:lnTo>
                  <a:pt x="2703737" y="233727"/>
                </a:lnTo>
                <a:lnTo>
                  <a:pt x="2573488" y="164556"/>
                </a:lnTo>
                <a:lnTo>
                  <a:pt x="2437948" y="106753"/>
                </a:lnTo>
                <a:lnTo>
                  <a:pt x="2297595" y="60857"/>
                </a:lnTo>
                <a:lnTo>
                  <a:pt x="2152906" y="27406"/>
                </a:lnTo>
                <a:lnTo>
                  <a:pt x="2004355" y="6941"/>
                </a:lnTo>
                <a:lnTo>
                  <a:pt x="1852422" y="0"/>
                </a:lnTo>
                <a:close/>
              </a:path>
            </a:pathLst>
          </a:custGeom>
          <a:solidFill>
            <a:srgbClr val="FFFFFF"/>
          </a:solidFill>
        </p:spPr>
        <p:txBody>
          <a:bodyPr wrap="square" lIns="0" tIns="0" rIns="0" bIns="0" rtlCol="0">
            <a:spAutoFit/>
          </a:bodyPr>
          <a:lstStyle/>
          <a:p/>
        </p:txBody>
      </p:sp>
      <p:sp>
        <p:nvSpPr>
          <p:cNvPr id="5" name="object 5"/>
          <p:cNvSpPr/>
          <p:nvPr/>
        </p:nvSpPr>
        <p:spPr>
          <a:xfrm>
            <a:off x="934212" y="2384234"/>
            <a:ext cx="3704843" cy="4187952"/>
          </a:xfrm>
          <a:custGeom>
            <a:avLst/>
            <a:gdLst/>
            <a:ahLst/>
            <a:cxnLst/>
            <a:rect l="l" t="t" r="r" b="b"/>
            <a:pathLst>
              <a:path w="3704843" h="4187952">
                <a:moveTo>
                  <a:pt x="0" y="2093976"/>
                </a:moveTo>
                <a:lnTo>
                  <a:pt x="6140" y="1922238"/>
                </a:lnTo>
                <a:lnTo>
                  <a:pt x="24243" y="1754324"/>
                </a:lnTo>
                <a:lnTo>
                  <a:pt x="53833" y="1590772"/>
                </a:lnTo>
                <a:lnTo>
                  <a:pt x="94433" y="1432121"/>
                </a:lnTo>
                <a:lnTo>
                  <a:pt x="145565" y="1278909"/>
                </a:lnTo>
                <a:lnTo>
                  <a:pt x="206754" y="1131677"/>
                </a:lnTo>
                <a:lnTo>
                  <a:pt x="277524" y="990962"/>
                </a:lnTo>
                <a:lnTo>
                  <a:pt x="357396" y="857304"/>
                </a:lnTo>
                <a:lnTo>
                  <a:pt x="445895" y="731242"/>
                </a:lnTo>
                <a:lnTo>
                  <a:pt x="542544" y="613314"/>
                </a:lnTo>
                <a:lnTo>
                  <a:pt x="646866" y="504060"/>
                </a:lnTo>
                <a:lnTo>
                  <a:pt x="758385" y="404018"/>
                </a:lnTo>
                <a:lnTo>
                  <a:pt x="876624" y="313727"/>
                </a:lnTo>
                <a:lnTo>
                  <a:pt x="1001106" y="233727"/>
                </a:lnTo>
                <a:lnTo>
                  <a:pt x="1131355" y="164556"/>
                </a:lnTo>
                <a:lnTo>
                  <a:pt x="1266895" y="106753"/>
                </a:lnTo>
                <a:lnTo>
                  <a:pt x="1407248" y="60857"/>
                </a:lnTo>
                <a:lnTo>
                  <a:pt x="1551937" y="27406"/>
                </a:lnTo>
                <a:lnTo>
                  <a:pt x="1700488" y="6941"/>
                </a:lnTo>
                <a:lnTo>
                  <a:pt x="1852422" y="0"/>
                </a:lnTo>
                <a:lnTo>
                  <a:pt x="2004355" y="6941"/>
                </a:lnTo>
                <a:lnTo>
                  <a:pt x="2152906" y="27406"/>
                </a:lnTo>
                <a:lnTo>
                  <a:pt x="2297595" y="60857"/>
                </a:lnTo>
                <a:lnTo>
                  <a:pt x="2437948" y="106753"/>
                </a:lnTo>
                <a:lnTo>
                  <a:pt x="2573488" y="164556"/>
                </a:lnTo>
                <a:lnTo>
                  <a:pt x="2703737" y="233727"/>
                </a:lnTo>
                <a:lnTo>
                  <a:pt x="2828219" y="313727"/>
                </a:lnTo>
                <a:lnTo>
                  <a:pt x="2946458" y="404018"/>
                </a:lnTo>
                <a:lnTo>
                  <a:pt x="3057977" y="504060"/>
                </a:lnTo>
                <a:lnTo>
                  <a:pt x="3162300" y="613314"/>
                </a:lnTo>
                <a:lnTo>
                  <a:pt x="3258948" y="731242"/>
                </a:lnTo>
                <a:lnTo>
                  <a:pt x="3347447" y="857304"/>
                </a:lnTo>
                <a:lnTo>
                  <a:pt x="3427319" y="990962"/>
                </a:lnTo>
                <a:lnTo>
                  <a:pt x="3498089" y="1131677"/>
                </a:lnTo>
                <a:lnTo>
                  <a:pt x="3559278" y="1278909"/>
                </a:lnTo>
                <a:lnTo>
                  <a:pt x="3610410" y="1432121"/>
                </a:lnTo>
                <a:lnTo>
                  <a:pt x="3651010" y="1590772"/>
                </a:lnTo>
                <a:lnTo>
                  <a:pt x="3680600" y="1754324"/>
                </a:lnTo>
                <a:lnTo>
                  <a:pt x="3698703" y="1922238"/>
                </a:lnTo>
                <a:lnTo>
                  <a:pt x="3704843" y="2093976"/>
                </a:lnTo>
                <a:lnTo>
                  <a:pt x="3698703" y="2265713"/>
                </a:lnTo>
                <a:lnTo>
                  <a:pt x="3680600" y="2433627"/>
                </a:lnTo>
                <a:lnTo>
                  <a:pt x="3651010" y="2597179"/>
                </a:lnTo>
                <a:lnTo>
                  <a:pt x="3610410" y="2755830"/>
                </a:lnTo>
                <a:lnTo>
                  <a:pt x="3559278" y="2909042"/>
                </a:lnTo>
                <a:lnTo>
                  <a:pt x="3498089" y="3056274"/>
                </a:lnTo>
                <a:lnTo>
                  <a:pt x="3427319" y="3196989"/>
                </a:lnTo>
                <a:lnTo>
                  <a:pt x="3347447" y="3330647"/>
                </a:lnTo>
                <a:lnTo>
                  <a:pt x="3258948" y="3456709"/>
                </a:lnTo>
                <a:lnTo>
                  <a:pt x="3162299" y="3574637"/>
                </a:lnTo>
                <a:lnTo>
                  <a:pt x="3057977" y="3683891"/>
                </a:lnTo>
                <a:lnTo>
                  <a:pt x="2946458" y="3783933"/>
                </a:lnTo>
                <a:lnTo>
                  <a:pt x="2828219" y="3874224"/>
                </a:lnTo>
                <a:lnTo>
                  <a:pt x="2703737" y="3954224"/>
                </a:lnTo>
                <a:lnTo>
                  <a:pt x="2573488" y="4023395"/>
                </a:lnTo>
                <a:lnTo>
                  <a:pt x="2437948" y="4081198"/>
                </a:lnTo>
                <a:lnTo>
                  <a:pt x="2297595" y="4127094"/>
                </a:lnTo>
                <a:lnTo>
                  <a:pt x="2152906" y="4160545"/>
                </a:lnTo>
                <a:lnTo>
                  <a:pt x="2004355" y="4181010"/>
                </a:lnTo>
                <a:lnTo>
                  <a:pt x="1852422" y="4187952"/>
                </a:lnTo>
                <a:lnTo>
                  <a:pt x="1700488" y="4181010"/>
                </a:lnTo>
                <a:lnTo>
                  <a:pt x="1551937" y="4160545"/>
                </a:lnTo>
                <a:lnTo>
                  <a:pt x="1407248" y="4127094"/>
                </a:lnTo>
                <a:lnTo>
                  <a:pt x="1266895" y="4081198"/>
                </a:lnTo>
                <a:lnTo>
                  <a:pt x="1131355" y="4023395"/>
                </a:lnTo>
                <a:lnTo>
                  <a:pt x="1001106" y="3954224"/>
                </a:lnTo>
                <a:lnTo>
                  <a:pt x="876624" y="3874224"/>
                </a:lnTo>
                <a:lnTo>
                  <a:pt x="758385" y="3783933"/>
                </a:lnTo>
                <a:lnTo>
                  <a:pt x="646866" y="3683891"/>
                </a:lnTo>
                <a:lnTo>
                  <a:pt x="542544" y="3574637"/>
                </a:lnTo>
                <a:lnTo>
                  <a:pt x="445895" y="3456709"/>
                </a:lnTo>
                <a:lnTo>
                  <a:pt x="357396" y="3330647"/>
                </a:lnTo>
                <a:lnTo>
                  <a:pt x="277524" y="3196989"/>
                </a:lnTo>
                <a:lnTo>
                  <a:pt x="206754" y="3056274"/>
                </a:lnTo>
                <a:lnTo>
                  <a:pt x="145565" y="2909042"/>
                </a:lnTo>
                <a:lnTo>
                  <a:pt x="94433" y="2755830"/>
                </a:lnTo>
                <a:lnTo>
                  <a:pt x="53833" y="2597179"/>
                </a:lnTo>
                <a:lnTo>
                  <a:pt x="24243" y="2433627"/>
                </a:lnTo>
                <a:lnTo>
                  <a:pt x="6140" y="2265713"/>
                </a:lnTo>
                <a:lnTo>
                  <a:pt x="0" y="2093976"/>
                </a:lnTo>
                <a:close/>
              </a:path>
            </a:pathLst>
          </a:custGeom>
          <a:ln w="12192">
            <a:solidFill>
              <a:srgbClr val="FFFFFF"/>
            </a:solidFill>
          </a:ln>
        </p:spPr>
        <p:txBody>
          <a:bodyPr wrap="square" lIns="0" tIns="0" rIns="0" bIns="0" rtlCol="0">
            <a:spAutoFit/>
          </a:bodyPr>
          <a:lstStyle/>
          <a:p/>
        </p:txBody>
      </p:sp>
      <p:sp>
        <p:nvSpPr>
          <p:cNvPr id="6" name="object 6"/>
          <p:cNvSpPr/>
          <p:nvPr/>
        </p:nvSpPr>
        <p:spPr>
          <a:xfrm>
            <a:off x="1065276" y="3242246"/>
            <a:ext cx="2532888" cy="2531364"/>
          </a:xfrm>
          <a:custGeom>
            <a:avLst/>
            <a:gdLst/>
            <a:ahLst/>
            <a:cxnLst/>
            <a:rect l="l" t="t" r="r" b="b"/>
            <a:pathLst>
              <a:path w="2532888" h="2531364">
                <a:moveTo>
                  <a:pt x="0" y="1265682"/>
                </a:moveTo>
                <a:lnTo>
                  <a:pt x="4198" y="1161877"/>
                </a:lnTo>
                <a:lnTo>
                  <a:pt x="16576" y="1060383"/>
                </a:lnTo>
                <a:lnTo>
                  <a:pt x="36809" y="961526"/>
                </a:lnTo>
                <a:lnTo>
                  <a:pt x="64568" y="865631"/>
                </a:lnTo>
                <a:lnTo>
                  <a:pt x="99530" y="773025"/>
                </a:lnTo>
                <a:lnTo>
                  <a:pt x="141367" y="684032"/>
                </a:lnTo>
                <a:lnTo>
                  <a:pt x="189754" y="598978"/>
                </a:lnTo>
                <a:lnTo>
                  <a:pt x="244364" y="518190"/>
                </a:lnTo>
                <a:lnTo>
                  <a:pt x="304871" y="441993"/>
                </a:lnTo>
                <a:lnTo>
                  <a:pt x="370951" y="370713"/>
                </a:lnTo>
                <a:lnTo>
                  <a:pt x="442275" y="304675"/>
                </a:lnTo>
                <a:lnTo>
                  <a:pt x="518519" y="244205"/>
                </a:lnTo>
                <a:lnTo>
                  <a:pt x="599356" y="189630"/>
                </a:lnTo>
                <a:lnTo>
                  <a:pt x="684461" y="141274"/>
                </a:lnTo>
                <a:lnTo>
                  <a:pt x="773507" y="99464"/>
                </a:lnTo>
                <a:lnTo>
                  <a:pt x="866168" y="64526"/>
                </a:lnTo>
                <a:lnTo>
                  <a:pt x="962118" y="36784"/>
                </a:lnTo>
                <a:lnTo>
                  <a:pt x="1061032" y="16565"/>
                </a:lnTo>
                <a:lnTo>
                  <a:pt x="1162582" y="4195"/>
                </a:lnTo>
                <a:lnTo>
                  <a:pt x="1266444" y="0"/>
                </a:lnTo>
                <a:lnTo>
                  <a:pt x="1370305" y="4195"/>
                </a:lnTo>
                <a:lnTo>
                  <a:pt x="1471855" y="16565"/>
                </a:lnTo>
                <a:lnTo>
                  <a:pt x="1570769" y="36784"/>
                </a:lnTo>
                <a:lnTo>
                  <a:pt x="1666719" y="64526"/>
                </a:lnTo>
                <a:lnTo>
                  <a:pt x="1759380" y="99464"/>
                </a:lnTo>
                <a:lnTo>
                  <a:pt x="1848426" y="141274"/>
                </a:lnTo>
                <a:lnTo>
                  <a:pt x="1933531" y="189630"/>
                </a:lnTo>
                <a:lnTo>
                  <a:pt x="2014368" y="244205"/>
                </a:lnTo>
                <a:lnTo>
                  <a:pt x="2090612" y="304675"/>
                </a:lnTo>
                <a:lnTo>
                  <a:pt x="2161936" y="370713"/>
                </a:lnTo>
                <a:lnTo>
                  <a:pt x="2228016" y="441993"/>
                </a:lnTo>
                <a:lnTo>
                  <a:pt x="2288523" y="518190"/>
                </a:lnTo>
                <a:lnTo>
                  <a:pt x="2343133" y="598978"/>
                </a:lnTo>
                <a:lnTo>
                  <a:pt x="2391520" y="684032"/>
                </a:lnTo>
                <a:lnTo>
                  <a:pt x="2433357" y="773025"/>
                </a:lnTo>
                <a:lnTo>
                  <a:pt x="2468319" y="865632"/>
                </a:lnTo>
                <a:lnTo>
                  <a:pt x="2496078" y="961526"/>
                </a:lnTo>
                <a:lnTo>
                  <a:pt x="2516311" y="1060383"/>
                </a:lnTo>
                <a:lnTo>
                  <a:pt x="2528689" y="1161877"/>
                </a:lnTo>
                <a:lnTo>
                  <a:pt x="2532888" y="1265682"/>
                </a:lnTo>
                <a:lnTo>
                  <a:pt x="2528689" y="1369486"/>
                </a:lnTo>
                <a:lnTo>
                  <a:pt x="2516311" y="1470980"/>
                </a:lnTo>
                <a:lnTo>
                  <a:pt x="2496078" y="1569837"/>
                </a:lnTo>
                <a:lnTo>
                  <a:pt x="2468319" y="1665731"/>
                </a:lnTo>
                <a:lnTo>
                  <a:pt x="2433357" y="1758338"/>
                </a:lnTo>
                <a:lnTo>
                  <a:pt x="2391520" y="1847331"/>
                </a:lnTo>
                <a:lnTo>
                  <a:pt x="2343133" y="1932385"/>
                </a:lnTo>
                <a:lnTo>
                  <a:pt x="2288523" y="2013173"/>
                </a:lnTo>
                <a:lnTo>
                  <a:pt x="2228016" y="2089370"/>
                </a:lnTo>
                <a:lnTo>
                  <a:pt x="2161936" y="2160651"/>
                </a:lnTo>
                <a:lnTo>
                  <a:pt x="2090612" y="2226688"/>
                </a:lnTo>
                <a:lnTo>
                  <a:pt x="2014368" y="2287158"/>
                </a:lnTo>
                <a:lnTo>
                  <a:pt x="1933531" y="2341733"/>
                </a:lnTo>
                <a:lnTo>
                  <a:pt x="1848426" y="2390089"/>
                </a:lnTo>
                <a:lnTo>
                  <a:pt x="1759380" y="2431899"/>
                </a:lnTo>
                <a:lnTo>
                  <a:pt x="1666719" y="2466837"/>
                </a:lnTo>
                <a:lnTo>
                  <a:pt x="1570769" y="2494579"/>
                </a:lnTo>
                <a:lnTo>
                  <a:pt x="1471855" y="2514798"/>
                </a:lnTo>
                <a:lnTo>
                  <a:pt x="1370305" y="2527168"/>
                </a:lnTo>
                <a:lnTo>
                  <a:pt x="1266444" y="2531364"/>
                </a:lnTo>
                <a:lnTo>
                  <a:pt x="1162582" y="2527168"/>
                </a:lnTo>
                <a:lnTo>
                  <a:pt x="1061032" y="2514798"/>
                </a:lnTo>
                <a:lnTo>
                  <a:pt x="962118" y="2494579"/>
                </a:lnTo>
                <a:lnTo>
                  <a:pt x="866168" y="2466837"/>
                </a:lnTo>
                <a:lnTo>
                  <a:pt x="773507" y="2431899"/>
                </a:lnTo>
                <a:lnTo>
                  <a:pt x="684461" y="2390089"/>
                </a:lnTo>
                <a:lnTo>
                  <a:pt x="599356" y="2341733"/>
                </a:lnTo>
                <a:lnTo>
                  <a:pt x="518519" y="2287158"/>
                </a:lnTo>
                <a:lnTo>
                  <a:pt x="442275" y="2226688"/>
                </a:lnTo>
                <a:lnTo>
                  <a:pt x="370951" y="2160651"/>
                </a:lnTo>
                <a:lnTo>
                  <a:pt x="304871" y="2089370"/>
                </a:lnTo>
                <a:lnTo>
                  <a:pt x="244364" y="2013173"/>
                </a:lnTo>
                <a:lnTo>
                  <a:pt x="189754" y="1932385"/>
                </a:lnTo>
                <a:lnTo>
                  <a:pt x="141367" y="1847331"/>
                </a:lnTo>
                <a:lnTo>
                  <a:pt x="99530" y="1758338"/>
                </a:lnTo>
                <a:lnTo>
                  <a:pt x="64568" y="1665732"/>
                </a:lnTo>
                <a:lnTo>
                  <a:pt x="36809" y="1569837"/>
                </a:lnTo>
                <a:lnTo>
                  <a:pt x="16576" y="1470980"/>
                </a:lnTo>
                <a:lnTo>
                  <a:pt x="4198" y="1369486"/>
                </a:lnTo>
                <a:lnTo>
                  <a:pt x="0" y="1265682"/>
                </a:lnTo>
                <a:close/>
              </a:path>
            </a:pathLst>
          </a:custGeom>
          <a:ln w="76200">
            <a:solidFill>
              <a:srgbClr val="2FA0C3"/>
            </a:solidFill>
          </a:ln>
        </p:spPr>
        <p:txBody>
          <a:bodyPr wrap="square" lIns="0" tIns="0" rIns="0" bIns="0" rtlCol="0">
            <a:spAutoFit/>
          </a:bodyPr>
          <a:lstStyle/>
          <a:p/>
        </p:txBody>
      </p:sp>
      <p:sp>
        <p:nvSpPr>
          <p:cNvPr id="7" name="object 7"/>
          <p:cNvSpPr/>
          <p:nvPr/>
        </p:nvSpPr>
        <p:spPr>
          <a:xfrm>
            <a:off x="1856994" y="2384996"/>
            <a:ext cx="950976" cy="952500"/>
          </a:xfrm>
          <a:custGeom>
            <a:avLst/>
            <a:gdLst/>
            <a:ahLst/>
            <a:cxnLst/>
            <a:rect l="l" t="t" r="r" b="b"/>
            <a:pathLst>
              <a:path w="950976" h="952500">
                <a:moveTo>
                  <a:pt x="475488" y="0"/>
                </a:moveTo>
                <a:lnTo>
                  <a:pt x="436486" y="1578"/>
                </a:lnTo>
                <a:lnTo>
                  <a:pt x="398353" y="6233"/>
                </a:lnTo>
                <a:lnTo>
                  <a:pt x="325185" y="24280"/>
                </a:lnTo>
                <a:lnTo>
                  <a:pt x="256960" y="53159"/>
                </a:lnTo>
                <a:lnTo>
                  <a:pt x="194657" y="91891"/>
                </a:lnTo>
                <a:lnTo>
                  <a:pt x="139255" y="139493"/>
                </a:lnTo>
                <a:lnTo>
                  <a:pt x="91732" y="194986"/>
                </a:lnTo>
                <a:lnTo>
                  <a:pt x="53067" y="257389"/>
                </a:lnTo>
                <a:lnTo>
                  <a:pt x="24237" y="325721"/>
                </a:lnTo>
                <a:lnTo>
                  <a:pt x="6222" y="399001"/>
                </a:lnTo>
                <a:lnTo>
                  <a:pt x="1576" y="437191"/>
                </a:lnTo>
                <a:lnTo>
                  <a:pt x="0" y="476250"/>
                </a:lnTo>
                <a:lnTo>
                  <a:pt x="1576" y="515308"/>
                </a:lnTo>
                <a:lnTo>
                  <a:pt x="6222" y="553498"/>
                </a:lnTo>
                <a:lnTo>
                  <a:pt x="24237" y="626778"/>
                </a:lnTo>
                <a:lnTo>
                  <a:pt x="53067" y="695110"/>
                </a:lnTo>
                <a:lnTo>
                  <a:pt x="91732" y="757513"/>
                </a:lnTo>
                <a:lnTo>
                  <a:pt x="139255" y="813006"/>
                </a:lnTo>
                <a:lnTo>
                  <a:pt x="194657" y="860608"/>
                </a:lnTo>
                <a:lnTo>
                  <a:pt x="256960" y="899340"/>
                </a:lnTo>
                <a:lnTo>
                  <a:pt x="325185" y="928219"/>
                </a:lnTo>
                <a:lnTo>
                  <a:pt x="398353" y="946266"/>
                </a:lnTo>
                <a:lnTo>
                  <a:pt x="436486" y="950921"/>
                </a:lnTo>
                <a:lnTo>
                  <a:pt x="475488" y="952500"/>
                </a:lnTo>
                <a:lnTo>
                  <a:pt x="514489" y="950921"/>
                </a:lnTo>
                <a:lnTo>
                  <a:pt x="552622" y="946266"/>
                </a:lnTo>
                <a:lnTo>
                  <a:pt x="625790" y="928219"/>
                </a:lnTo>
                <a:lnTo>
                  <a:pt x="694015" y="899340"/>
                </a:lnTo>
                <a:lnTo>
                  <a:pt x="756318" y="860608"/>
                </a:lnTo>
                <a:lnTo>
                  <a:pt x="811720" y="813006"/>
                </a:lnTo>
                <a:lnTo>
                  <a:pt x="859243" y="757513"/>
                </a:lnTo>
                <a:lnTo>
                  <a:pt x="897908" y="695110"/>
                </a:lnTo>
                <a:lnTo>
                  <a:pt x="926738" y="626778"/>
                </a:lnTo>
                <a:lnTo>
                  <a:pt x="944753" y="553498"/>
                </a:lnTo>
                <a:lnTo>
                  <a:pt x="949399" y="515308"/>
                </a:lnTo>
                <a:lnTo>
                  <a:pt x="950976" y="476250"/>
                </a:lnTo>
                <a:lnTo>
                  <a:pt x="949399" y="437191"/>
                </a:lnTo>
                <a:lnTo>
                  <a:pt x="944753" y="399001"/>
                </a:lnTo>
                <a:lnTo>
                  <a:pt x="926738" y="325721"/>
                </a:lnTo>
                <a:lnTo>
                  <a:pt x="897908" y="257389"/>
                </a:lnTo>
                <a:lnTo>
                  <a:pt x="859243" y="194986"/>
                </a:lnTo>
                <a:lnTo>
                  <a:pt x="811720" y="139493"/>
                </a:lnTo>
                <a:lnTo>
                  <a:pt x="756318" y="91891"/>
                </a:lnTo>
                <a:lnTo>
                  <a:pt x="694015" y="53159"/>
                </a:lnTo>
                <a:lnTo>
                  <a:pt x="625790" y="24280"/>
                </a:lnTo>
                <a:lnTo>
                  <a:pt x="552622" y="6233"/>
                </a:lnTo>
                <a:lnTo>
                  <a:pt x="514489" y="1578"/>
                </a:lnTo>
                <a:lnTo>
                  <a:pt x="475488" y="0"/>
                </a:lnTo>
                <a:close/>
              </a:path>
            </a:pathLst>
          </a:custGeom>
          <a:solidFill>
            <a:srgbClr val="DC3B00"/>
          </a:solidFill>
        </p:spPr>
        <p:txBody>
          <a:bodyPr wrap="square" lIns="0" tIns="0" rIns="0" bIns="0" rtlCol="0">
            <a:spAutoFit/>
          </a:bodyPr>
          <a:lstStyle/>
          <a:p/>
        </p:txBody>
      </p:sp>
      <p:sp>
        <p:nvSpPr>
          <p:cNvPr id="8" name="object 8"/>
          <p:cNvSpPr/>
          <p:nvPr/>
        </p:nvSpPr>
        <p:spPr>
          <a:xfrm>
            <a:off x="1856994" y="2384996"/>
            <a:ext cx="950976" cy="952500"/>
          </a:xfrm>
          <a:custGeom>
            <a:avLst/>
            <a:gdLst/>
            <a:ahLst/>
            <a:cxnLst/>
            <a:rect l="l" t="t" r="r" b="b"/>
            <a:pathLst>
              <a:path w="950976" h="952500">
                <a:moveTo>
                  <a:pt x="0" y="476250"/>
                </a:moveTo>
                <a:lnTo>
                  <a:pt x="1576" y="437191"/>
                </a:lnTo>
                <a:lnTo>
                  <a:pt x="6222" y="399001"/>
                </a:lnTo>
                <a:lnTo>
                  <a:pt x="24237" y="325721"/>
                </a:lnTo>
                <a:lnTo>
                  <a:pt x="53067" y="257389"/>
                </a:lnTo>
                <a:lnTo>
                  <a:pt x="91732" y="194986"/>
                </a:lnTo>
                <a:lnTo>
                  <a:pt x="139255" y="139493"/>
                </a:lnTo>
                <a:lnTo>
                  <a:pt x="194657" y="91891"/>
                </a:lnTo>
                <a:lnTo>
                  <a:pt x="256960" y="53159"/>
                </a:lnTo>
                <a:lnTo>
                  <a:pt x="325185" y="24280"/>
                </a:lnTo>
                <a:lnTo>
                  <a:pt x="398353" y="6233"/>
                </a:lnTo>
                <a:lnTo>
                  <a:pt x="436486" y="1578"/>
                </a:lnTo>
                <a:lnTo>
                  <a:pt x="475488" y="0"/>
                </a:lnTo>
                <a:lnTo>
                  <a:pt x="514489" y="1578"/>
                </a:lnTo>
                <a:lnTo>
                  <a:pt x="552622" y="6233"/>
                </a:lnTo>
                <a:lnTo>
                  <a:pt x="625790" y="24280"/>
                </a:lnTo>
                <a:lnTo>
                  <a:pt x="694015" y="53159"/>
                </a:lnTo>
                <a:lnTo>
                  <a:pt x="756318" y="91891"/>
                </a:lnTo>
                <a:lnTo>
                  <a:pt x="811720" y="139493"/>
                </a:lnTo>
                <a:lnTo>
                  <a:pt x="859243" y="194986"/>
                </a:lnTo>
                <a:lnTo>
                  <a:pt x="897908" y="257389"/>
                </a:lnTo>
                <a:lnTo>
                  <a:pt x="926738" y="325721"/>
                </a:lnTo>
                <a:lnTo>
                  <a:pt x="944753" y="399001"/>
                </a:lnTo>
                <a:lnTo>
                  <a:pt x="949399" y="437191"/>
                </a:lnTo>
                <a:lnTo>
                  <a:pt x="950976" y="476250"/>
                </a:lnTo>
                <a:lnTo>
                  <a:pt x="949399" y="515308"/>
                </a:lnTo>
                <a:lnTo>
                  <a:pt x="944753" y="553498"/>
                </a:lnTo>
                <a:lnTo>
                  <a:pt x="926738" y="626778"/>
                </a:lnTo>
                <a:lnTo>
                  <a:pt x="897908" y="695110"/>
                </a:lnTo>
                <a:lnTo>
                  <a:pt x="859243" y="757513"/>
                </a:lnTo>
                <a:lnTo>
                  <a:pt x="811720" y="813006"/>
                </a:lnTo>
                <a:lnTo>
                  <a:pt x="756318" y="860608"/>
                </a:lnTo>
                <a:lnTo>
                  <a:pt x="694015" y="899340"/>
                </a:lnTo>
                <a:lnTo>
                  <a:pt x="625790" y="928219"/>
                </a:lnTo>
                <a:lnTo>
                  <a:pt x="552622" y="946266"/>
                </a:lnTo>
                <a:lnTo>
                  <a:pt x="514489" y="950921"/>
                </a:lnTo>
                <a:lnTo>
                  <a:pt x="475488" y="952500"/>
                </a:lnTo>
                <a:lnTo>
                  <a:pt x="436486" y="950921"/>
                </a:lnTo>
                <a:lnTo>
                  <a:pt x="398353" y="946266"/>
                </a:lnTo>
                <a:lnTo>
                  <a:pt x="325185" y="928219"/>
                </a:lnTo>
                <a:lnTo>
                  <a:pt x="256960" y="899340"/>
                </a:lnTo>
                <a:lnTo>
                  <a:pt x="194657" y="860608"/>
                </a:lnTo>
                <a:lnTo>
                  <a:pt x="139255" y="813006"/>
                </a:lnTo>
                <a:lnTo>
                  <a:pt x="91732" y="757513"/>
                </a:lnTo>
                <a:lnTo>
                  <a:pt x="53067" y="695110"/>
                </a:lnTo>
                <a:lnTo>
                  <a:pt x="24237" y="626778"/>
                </a:lnTo>
                <a:lnTo>
                  <a:pt x="6222" y="553498"/>
                </a:lnTo>
                <a:lnTo>
                  <a:pt x="1576" y="515308"/>
                </a:lnTo>
                <a:lnTo>
                  <a:pt x="0" y="476250"/>
                </a:lnTo>
                <a:close/>
              </a:path>
            </a:pathLst>
          </a:custGeom>
          <a:ln w="38099">
            <a:solidFill>
              <a:srgbClr val="FFFFFF"/>
            </a:solidFill>
          </a:ln>
        </p:spPr>
        <p:txBody>
          <a:bodyPr wrap="square" lIns="0" tIns="0" rIns="0" bIns="0" rtlCol="0">
            <a:spAutoFit/>
          </a:bodyPr>
          <a:lstStyle/>
          <a:p/>
        </p:txBody>
      </p:sp>
      <p:sp>
        <p:nvSpPr>
          <p:cNvPr id="9" name="object 9"/>
          <p:cNvSpPr txBox="1"/>
          <p:nvPr/>
        </p:nvSpPr>
        <p:spPr>
          <a:xfrm>
            <a:off x="2090420" y="2700972"/>
            <a:ext cx="4826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生产</a:t>
            </a:r>
            <a:endParaRPr sz="1800">
              <a:latin typeface="微软雅黑" panose="020B0503020204020204" charset="-122"/>
              <a:cs typeface="微软雅黑" panose="020B0503020204020204" charset="-122"/>
            </a:endParaRPr>
          </a:p>
        </p:txBody>
      </p:sp>
      <p:sp>
        <p:nvSpPr>
          <p:cNvPr id="10" name="object 10"/>
          <p:cNvSpPr/>
          <p:nvPr/>
        </p:nvSpPr>
        <p:spPr>
          <a:xfrm>
            <a:off x="3423667" y="3523424"/>
            <a:ext cx="950976" cy="952500"/>
          </a:xfrm>
          <a:custGeom>
            <a:avLst/>
            <a:gdLst/>
            <a:ahLst/>
            <a:cxnLst/>
            <a:rect l="l" t="t" r="r" b="b"/>
            <a:pathLst>
              <a:path w="950976" h="952500">
                <a:moveTo>
                  <a:pt x="475488" y="0"/>
                </a:moveTo>
                <a:lnTo>
                  <a:pt x="436486" y="1578"/>
                </a:lnTo>
                <a:lnTo>
                  <a:pt x="398353" y="6233"/>
                </a:lnTo>
                <a:lnTo>
                  <a:pt x="325185" y="24280"/>
                </a:lnTo>
                <a:lnTo>
                  <a:pt x="256960" y="53159"/>
                </a:lnTo>
                <a:lnTo>
                  <a:pt x="194657" y="91891"/>
                </a:lnTo>
                <a:lnTo>
                  <a:pt x="139255" y="139493"/>
                </a:lnTo>
                <a:lnTo>
                  <a:pt x="91732" y="194986"/>
                </a:lnTo>
                <a:lnTo>
                  <a:pt x="53067" y="257389"/>
                </a:lnTo>
                <a:lnTo>
                  <a:pt x="24237" y="325721"/>
                </a:lnTo>
                <a:lnTo>
                  <a:pt x="6222" y="399001"/>
                </a:lnTo>
                <a:lnTo>
                  <a:pt x="1576" y="437191"/>
                </a:lnTo>
                <a:lnTo>
                  <a:pt x="0" y="476250"/>
                </a:lnTo>
                <a:lnTo>
                  <a:pt x="1576" y="515308"/>
                </a:lnTo>
                <a:lnTo>
                  <a:pt x="6222" y="553498"/>
                </a:lnTo>
                <a:lnTo>
                  <a:pt x="24237" y="626778"/>
                </a:lnTo>
                <a:lnTo>
                  <a:pt x="53067" y="695110"/>
                </a:lnTo>
                <a:lnTo>
                  <a:pt x="91732" y="757513"/>
                </a:lnTo>
                <a:lnTo>
                  <a:pt x="139255" y="813006"/>
                </a:lnTo>
                <a:lnTo>
                  <a:pt x="194657" y="860608"/>
                </a:lnTo>
                <a:lnTo>
                  <a:pt x="256960" y="899340"/>
                </a:lnTo>
                <a:lnTo>
                  <a:pt x="325185" y="928219"/>
                </a:lnTo>
                <a:lnTo>
                  <a:pt x="398353" y="946266"/>
                </a:lnTo>
                <a:lnTo>
                  <a:pt x="436486" y="950921"/>
                </a:lnTo>
                <a:lnTo>
                  <a:pt x="475488" y="952500"/>
                </a:lnTo>
                <a:lnTo>
                  <a:pt x="514489" y="950921"/>
                </a:lnTo>
                <a:lnTo>
                  <a:pt x="552622" y="946266"/>
                </a:lnTo>
                <a:lnTo>
                  <a:pt x="625790" y="928219"/>
                </a:lnTo>
                <a:lnTo>
                  <a:pt x="694015" y="899340"/>
                </a:lnTo>
                <a:lnTo>
                  <a:pt x="756318" y="860608"/>
                </a:lnTo>
                <a:lnTo>
                  <a:pt x="811720" y="813006"/>
                </a:lnTo>
                <a:lnTo>
                  <a:pt x="859243" y="757513"/>
                </a:lnTo>
                <a:lnTo>
                  <a:pt x="897908" y="695110"/>
                </a:lnTo>
                <a:lnTo>
                  <a:pt x="926738" y="626778"/>
                </a:lnTo>
                <a:lnTo>
                  <a:pt x="944753" y="553498"/>
                </a:lnTo>
                <a:lnTo>
                  <a:pt x="949399" y="515308"/>
                </a:lnTo>
                <a:lnTo>
                  <a:pt x="950976" y="476250"/>
                </a:lnTo>
                <a:lnTo>
                  <a:pt x="949399" y="437191"/>
                </a:lnTo>
                <a:lnTo>
                  <a:pt x="944753" y="399001"/>
                </a:lnTo>
                <a:lnTo>
                  <a:pt x="926738" y="325721"/>
                </a:lnTo>
                <a:lnTo>
                  <a:pt x="897908" y="257389"/>
                </a:lnTo>
                <a:lnTo>
                  <a:pt x="859243" y="194986"/>
                </a:lnTo>
                <a:lnTo>
                  <a:pt x="811720" y="139493"/>
                </a:lnTo>
                <a:lnTo>
                  <a:pt x="756318" y="91891"/>
                </a:lnTo>
                <a:lnTo>
                  <a:pt x="694015" y="53159"/>
                </a:lnTo>
                <a:lnTo>
                  <a:pt x="625790" y="24280"/>
                </a:lnTo>
                <a:lnTo>
                  <a:pt x="552622" y="6233"/>
                </a:lnTo>
                <a:lnTo>
                  <a:pt x="514489" y="1578"/>
                </a:lnTo>
                <a:lnTo>
                  <a:pt x="475488" y="0"/>
                </a:lnTo>
                <a:close/>
              </a:path>
            </a:pathLst>
          </a:custGeom>
          <a:solidFill>
            <a:srgbClr val="0071C5"/>
          </a:solidFill>
        </p:spPr>
        <p:txBody>
          <a:bodyPr wrap="square" lIns="0" tIns="0" rIns="0" bIns="0" rtlCol="0">
            <a:spAutoFit/>
          </a:bodyPr>
          <a:lstStyle/>
          <a:p/>
        </p:txBody>
      </p:sp>
      <p:sp>
        <p:nvSpPr>
          <p:cNvPr id="11" name="object 11"/>
          <p:cNvSpPr/>
          <p:nvPr/>
        </p:nvSpPr>
        <p:spPr>
          <a:xfrm>
            <a:off x="3423667" y="3523424"/>
            <a:ext cx="950976" cy="952500"/>
          </a:xfrm>
          <a:custGeom>
            <a:avLst/>
            <a:gdLst/>
            <a:ahLst/>
            <a:cxnLst/>
            <a:rect l="l" t="t" r="r" b="b"/>
            <a:pathLst>
              <a:path w="950976" h="952500">
                <a:moveTo>
                  <a:pt x="0" y="476250"/>
                </a:moveTo>
                <a:lnTo>
                  <a:pt x="1576" y="437191"/>
                </a:lnTo>
                <a:lnTo>
                  <a:pt x="6222" y="399001"/>
                </a:lnTo>
                <a:lnTo>
                  <a:pt x="24237" y="325721"/>
                </a:lnTo>
                <a:lnTo>
                  <a:pt x="53067" y="257389"/>
                </a:lnTo>
                <a:lnTo>
                  <a:pt x="91732" y="194986"/>
                </a:lnTo>
                <a:lnTo>
                  <a:pt x="139255" y="139493"/>
                </a:lnTo>
                <a:lnTo>
                  <a:pt x="194657" y="91891"/>
                </a:lnTo>
                <a:lnTo>
                  <a:pt x="256960" y="53159"/>
                </a:lnTo>
                <a:lnTo>
                  <a:pt x="325185" y="24280"/>
                </a:lnTo>
                <a:lnTo>
                  <a:pt x="398353" y="6233"/>
                </a:lnTo>
                <a:lnTo>
                  <a:pt x="436486" y="1578"/>
                </a:lnTo>
                <a:lnTo>
                  <a:pt x="475488" y="0"/>
                </a:lnTo>
                <a:lnTo>
                  <a:pt x="514489" y="1578"/>
                </a:lnTo>
                <a:lnTo>
                  <a:pt x="552622" y="6233"/>
                </a:lnTo>
                <a:lnTo>
                  <a:pt x="625790" y="24280"/>
                </a:lnTo>
                <a:lnTo>
                  <a:pt x="694015" y="53159"/>
                </a:lnTo>
                <a:lnTo>
                  <a:pt x="756318" y="91891"/>
                </a:lnTo>
                <a:lnTo>
                  <a:pt x="811720" y="139493"/>
                </a:lnTo>
                <a:lnTo>
                  <a:pt x="859243" y="194986"/>
                </a:lnTo>
                <a:lnTo>
                  <a:pt x="897908" y="257389"/>
                </a:lnTo>
                <a:lnTo>
                  <a:pt x="926738" y="325721"/>
                </a:lnTo>
                <a:lnTo>
                  <a:pt x="944753" y="399001"/>
                </a:lnTo>
                <a:lnTo>
                  <a:pt x="949399" y="437191"/>
                </a:lnTo>
                <a:lnTo>
                  <a:pt x="950976" y="476250"/>
                </a:lnTo>
                <a:lnTo>
                  <a:pt x="949399" y="515308"/>
                </a:lnTo>
                <a:lnTo>
                  <a:pt x="944753" y="553498"/>
                </a:lnTo>
                <a:lnTo>
                  <a:pt x="926738" y="626778"/>
                </a:lnTo>
                <a:lnTo>
                  <a:pt x="897908" y="695110"/>
                </a:lnTo>
                <a:lnTo>
                  <a:pt x="859243" y="757513"/>
                </a:lnTo>
                <a:lnTo>
                  <a:pt x="811720" y="813006"/>
                </a:lnTo>
                <a:lnTo>
                  <a:pt x="756318" y="860608"/>
                </a:lnTo>
                <a:lnTo>
                  <a:pt x="694015" y="899340"/>
                </a:lnTo>
                <a:lnTo>
                  <a:pt x="625790" y="928219"/>
                </a:lnTo>
                <a:lnTo>
                  <a:pt x="552622" y="946266"/>
                </a:lnTo>
                <a:lnTo>
                  <a:pt x="514489" y="950921"/>
                </a:lnTo>
                <a:lnTo>
                  <a:pt x="475488" y="952500"/>
                </a:lnTo>
                <a:lnTo>
                  <a:pt x="436486" y="950921"/>
                </a:lnTo>
                <a:lnTo>
                  <a:pt x="398353" y="946266"/>
                </a:lnTo>
                <a:lnTo>
                  <a:pt x="325185" y="928219"/>
                </a:lnTo>
                <a:lnTo>
                  <a:pt x="256960" y="899340"/>
                </a:lnTo>
                <a:lnTo>
                  <a:pt x="194657" y="860608"/>
                </a:lnTo>
                <a:lnTo>
                  <a:pt x="139255" y="813006"/>
                </a:lnTo>
                <a:lnTo>
                  <a:pt x="91732" y="757513"/>
                </a:lnTo>
                <a:lnTo>
                  <a:pt x="53067" y="695110"/>
                </a:lnTo>
                <a:lnTo>
                  <a:pt x="24237" y="626778"/>
                </a:lnTo>
                <a:lnTo>
                  <a:pt x="6222" y="553498"/>
                </a:lnTo>
                <a:lnTo>
                  <a:pt x="1576" y="515308"/>
                </a:lnTo>
                <a:lnTo>
                  <a:pt x="0" y="476250"/>
                </a:lnTo>
                <a:close/>
              </a:path>
            </a:pathLst>
          </a:custGeom>
          <a:ln w="38099">
            <a:solidFill>
              <a:srgbClr val="FFFFFF"/>
            </a:solidFill>
          </a:ln>
        </p:spPr>
        <p:txBody>
          <a:bodyPr wrap="square" lIns="0" tIns="0" rIns="0" bIns="0" rtlCol="0">
            <a:spAutoFit/>
          </a:bodyPr>
          <a:lstStyle/>
          <a:p/>
        </p:txBody>
      </p:sp>
      <p:sp>
        <p:nvSpPr>
          <p:cNvPr id="12" name="object 12"/>
          <p:cNvSpPr txBox="1"/>
          <p:nvPr/>
        </p:nvSpPr>
        <p:spPr>
          <a:xfrm>
            <a:off x="3657347" y="3839401"/>
            <a:ext cx="4826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经营</a:t>
            </a:r>
            <a:endParaRPr sz="1800">
              <a:latin typeface="微软雅黑" panose="020B0503020204020204" charset="-122"/>
              <a:cs typeface="微软雅黑" panose="020B0503020204020204" charset="-122"/>
            </a:endParaRPr>
          </a:p>
        </p:txBody>
      </p:sp>
      <p:sp>
        <p:nvSpPr>
          <p:cNvPr id="13" name="object 13"/>
          <p:cNvSpPr/>
          <p:nvPr/>
        </p:nvSpPr>
        <p:spPr>
          <a:xfrm>
            <a:off x="2824735" y="5365941"/>
            <a:ext cx="950976" cy="950976"/>
          </a:xfrm>
          <a:custGeom>
            <a:avLst/>
            <a:gdLst/>
            <a:ahLst/>
            <a:cxnLst/>
            <a:rect l="l" t="t" r="r" b="b"/>
            <a:pathLst>
              <a:path w="950976" h="950976">
                <a:moveTo>
                  <a:pt x="475488" y="0"/>
                </a:moveTo>
                <a:lnTo>
                  <a:pt x="436486" y="1576"/>
                </a:lnTo>
                <a:lnTo>
                  <a:pt x="398353" y="6222"/>
                </a:lnTo>
                <a:lnTo>
                  <a:pt x="325185" y="24237"/>
                </a:lnTo>
                <a:lnTo>
                  <a:pt x="256960" y="53067"/>
                </a:lnTo>
                <a:lnTo>
                  <a:pt x="194657" y="91732"/>
                </a:lnTo>
                <a:lnTo>
                  <a:pt x="139255" y="139255"/>
                </a:lnTo>
                <a:lnTo>
                  <a:pt x="91732" y="194657"/>
                </a:lnTo>
                <a:lnTo>
                  <a:pt x="53067" y="256960"/>
                </a:lnTo>
                <a:lnTo>
                  <a:pt x="24237" y="325185"/>
                </a:lnTo>
                <a:lnTo>
                  <a:pt x="6222" y="398353"/>
                </a:lnTo>
                <a:lnTo>
                  <a:pt x="1576" y="436486"/>
                </a:lnTo>
                <a:lnTo>
                  <a:pt x="0" y="475488"/>
                </a:lnTo>
                <a:lnTo>
                  <a:pt x="1576" y="514489"/>
                </a:lnTo>
                <a:lnTo>
                  <a:pt x="6222" y="552622"/>
                </a:lnTo>
                <a:lnTo>
                  <a:pt x="24237" y="625790"/>
                </a:lnTo>
                <a:lnTo>
                  <a:pt x="53067" y="694015"/>
                </a:lnTo>
                <a:lnTo>
                  <a:pt x="91732" y="756318"/>
                </a:lnTo>
                <a:lnTo>
                  <a:pt x="139255" y="811720"/>
                </a:lnTo>
                <a:lnTo>
                  <a:pt x="194657" y="859243"/>
                </a:lnTo>
                <a:lnTo>
                  <a:pt x="256960" y="897908"/>
                </a:lnTo>
                <a:lnTo>
                  <a:pt x="325185" y="926738"/>
                </a:lnTo>
                <a:lnTo>
                  <a:pt x="398353" y="944753"/>
                </a:lnTo>
                <a:lnTo>
                  <a:pt x="436486" y="949399"/>
                </a:lnTo>
                <a:lnTo>
                  <a:pt x="475488" y="950976"/>
                </a:lnTo>
                <a:lnTo>
                  <a:pt x="514489" y="949399"/>
                </a:lnTo>
                <a:lnTo>
                  <a:pt x="552622" y="944753"/>
                </a:lnTo>
                <a:lnTo>
                  <a:pt x="625790" y="926738"/>
                </a:lnTo>
                <a:lnTo>
                  <a:pt x="694015" y="897908"/>
                </a:lnTo>
                <a:lnTo>
                  <a:pt x="756318" y="859243"/>
                </a:lnTo>
                <a:lnTo>
                  <a:pt x="811720" y="811720"/>
                </a:lnTo>
                <a:lnTo>
                  <a:pt x="859243" y="756318"/>
                </a:lnTo>
                <a:lnTo>
                  <a:pt x="897908" y="694015"/>
                </a:lnTo>
                <a:lnTo>
                  <a:pt x="926738" y="625790"/>
                </a:lnTo>
                <a:lnTo>
                  <a:pt x="944753" y="552622"/>
                </a:lnTo>
                <a:lnTo>
                  <a:pt x="949399" y="514489"/>
                </a:lnTo>
                <a:lnTo>
                  <a:pt x="950976" y="475488"/>
                </a:lnTo>
                <a:lnTo>
                  <a:pt x="949399" y="436486"/>
                </a:lnTo>
                <a:lnTo>
                  <a:pt x="944753" y="398353"/>
                </a:lnTo>
                <a:lnTo>
                  <a:pt x="926738" y="325185"/>
                </a:lnTo>
                <a:lnTo>
                  <a:pt x="897908" y="256960"/>
                </a:lnTo>
                <a:lnTo>
                  <a:pt x="859243" y="194657"/>
                </a:lnTo>
                <a:lnTo>
                  <a:pt x="811720" y="139255"/>
                </a:lnTo>
                <a:lnTo>
                  <a:pt x="756318" y="91732"/>
                </a:lnTo>
                <a:lnTo>
                  <a:pt x="694015" y="53067"/>
                </a:lnTo>
                <a:lnTo>
                  <a:pt x="625790" y="24237"/>
                </a:lnTo>
                <a:lnTo>
                  <a:pt x="552622" y="6222"/>
                </a:lnTo>
                <a:lnTo>
                  <a:pt x="514489" y="1576"/>
                </a:lnTo>
                <a:lnTo>
                  <a:pt x="475488" y="0"/>
                </a:lnTo>
                <a:close/>
              </a:path>
            </a:pathLst>
          </a:custGeom>
          <a:solidFill>
            <a:srgbClr val="FFA616"/>
          </a:solidFill>
        </p:spPr>
        <p:txBody>
          <a:bodyPr wrap="square" lIns="0" tIns="0" rIns="0" bIns="0" rtlCol="0">
            <a:spAutoFit/>
          </a:bodyPr>
          <a:lstStyle/>
          <a:p/>
        </p:txBody>
      </p:sp>
      <p:sp>
        <p:nvSpPr>
          <p:cNvPr id="14" name="object 14"/>
          <p:cNvSpPr/>
          <p:nvPr/>
        </p:nvSpPr>
        <p:spPr>
          <a:xfrm>
            <a:off x="2824735" y="5365941"/>
            <a:ext cx="950976" cy="950976"/>
          </a:xfrm>
          <a:custGeom>
            <a:avLst/>
            <a:gdLst/>
            <a:ahLst/>
            <a:cxnLst/>
            <a:rect l="l" t="t" r="r" b="b"/>
            <a:pathLst>
              <a:path w="950976" h="950976">
                <a:moveTo>
                  <a:pt x="0" y="475488"/>
                </a:moveTo>
                <a:lnTo>
                  <a:pt x="1576" y="436486"/>
                </a:lnTo>
                <a:lnTo>
                  <a:pt x="6222" y="398353"/>
                </a:lnTo>
                <a:lnTo>
                  <a:pt x="24237" y="325185"/>
                </a:lnTo>
                <a:lnTo>
                  <a:pt x="53067" y="256960"/>
                </a:lnTo>
                <a:lnTo>
                  <a:pt x="91732" y="194657"/>
                </a:lnTo>
                <a:lnTo>
                  <a:pt x="139255" y="139255"/>
                </a:lnTo>
                <a:lnTo>
                  <a:pt x="194657" y="91732"/>
                </a:lnTo>
                <a:lnTo>
                  <a:pt x="256960" y="53067"/>
                </a:lnTo>
                <a:lnTo>
                  <a:pt x="325185" y="24237"/>
                </a:lnTo>
                <a:lnTo>
                  <a:pt x="398353" y="6222"/>
                </a:lnTo>
                <a:lnTo>
                  <a:pt x="436486" y="1576"/>
                </a:lnTo>
                <a:lnTo>
                  <a:pt x="475488" y="0"/>
                </a:lnTo>
                <a:lnTo>
                  <a:pt x="514489" y="1576"/>
                </a:lnTo>
                <a:lnTo>
                  <a:pt x="552622" y="6222"/>
                </a:lnTo>
                <a:lnTo>
                  <a:pt x="625790" y="24237"/>
                </a:lnTo>
                <a:lnTo>
                  <a:pt x="694015" y="53067"/>
                </a:lnTo>
                <a:lnTo>
                  <a:pt x="756318" y="91732"/>
                </a:lnTo>
                <a:lnTo>
                  <a:pt x="811720" y="139255"/>
                </a:lnTo>
                <a:lnTo>
                  <a:pt x="859243" y="194657"/>
                </a:lnTo>
                <a:lnTo>
                  <a:pt x="897908" y="256960"/>
                </a:lnTo>
                <a:lnTo>
                  <a:pt x="926738" y="325185"/>
                </a:lnTo>
                <a:lnTo>
                  <a:pt x="944753" y="398353"/>
                </a:lnTo>
                <a:lnTo>
                  <a:pt x="949399" y="436486"/>
                </a:lnTo>
                <a:lnTo>
                  <a:pt x="950976" y="475488"/>
                </a:lnTo>
                <a:lnTo>
                  <a:pt x="949399" y="514489"/>
                </a:lnTo>
                <a:lnTo>
                  <a:pt x="944753" y="552622"/>
                </a:lnTo>
                <a:lnTo>
                  <a:pt x="926738" y="625790"/>
                </a:lnTo>
                <a:lnTo>
                  <a:pt x="897908" y="694015"/>
                </a:lnTo>
                <a:lnTo>
                  <a:pt x="859243" y="756318"/>
                </a:lnTo>
                <a:lnTo>
                  <a:pt x="811720" y="811720"/>
                </a:lnTo>
                <a:lnTo>
                  <a:pt x="756318" y="859243"/>
                </a:lnTo>
                <a:lnTo>
                  <a:pt x="694015" y="897908"/>
                </a:lnTo>
                <a:lnTo>
                  <a:pt x="625790" y="926738"/>
                </a:lnTo>
                <a:lnTo>
                  <a:pt x="552622" y="944753"/>
                </a:lnTo>
                <a:lnTo>
                  <a:pt x="514489" y="949399"/>
                </a:lnTo>
                <a:lnTo>
                  <a:pt x="475488" y="950976"/>
                </a:lnTo>
                <a:lnTo>
                  <a:pt x="436486" y="949399"/>
                </a:lnTo>
                <a:lnTo>
                  <a:pt x="398353" y="944753"/>
                </a:lnTo>
                <a:lnTo>
                  <a:pt x="325185" y="926738"/>
                </a:lnTo>
                <a:lnTo>
                  <a:pt x="256960" y="897908"/>
                </a:lnTo>
                <a:lnTo>
                  <a:pt x="194657" y="859243"/>
                </a:lnTo>
                <a:lnTo>
                  <a:pt x="139255" y="811720"/>
                </a:lnTo>
                <a:lnTo>
                  <a:pt x="91732" y="756318"/>
                </a:lnTo>
                <a:lnTo>
                  <a:pt x="53067" y="694015"/>
                </a:lnTo>
                <a:lnTo>
                  <a:pt x="24237" y="625790"/>
                </a:lnTo>
                <a:lnTo>
                  <a:pt x="6222" y="552622"/>
                </a:lnTo>
                <a:lnTo>
                  <a:pt x="1576" y="514489"/>
                </a:lnTo>
                <a:lnTo>
                  <a:pt x="0" y="475488"/>
                </a:lnTo>
                <a:close/>
              </a:path>
            </a:pathLst>
          </a:custGeom>
          <a:ln w="38100">
            <a:solidFill>
              <a:srgbClr val="FFFFFF"/>
            </a:solidFill>
          </a:ln>
        </p:spPr>
        <p:txBody>
          <a:bodyPr wrap="square" lIns="0" tIns="0" rIns="0" bIns="0" rtlCol="0">
            <a:spAutoFit/>
          </a:bodyPr>
          <a:lstStyle/>
          <a:p/>
        </p:txBody>
      </p:sp>
      <p:sp>
        <p:nvSpPr>
          <p:cNvPr id="15" name="object 15"/>
          <p:cNvSpPr txBox="1"/>
          <p:nvPr/>
        </p:nvSpPr>
        <p:spPr>
          <a:xfrm>
            <a:off x="3058795" y="5681536"/>
            <a:ext cx="4826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运输</a:t>
            </a:r>
            <a:endParaRPr sz="1800">
              <a:latin typeface="微软雅黑" panose="020B0503020204020204" charset="-122"/>
              <a:cs typeface="微软雅黑" panose="020B0503020204020204" charset="-122"/>
            </a:endParaRPr>
          </a:p>
        </p:txBody>
      </p:sp>
      <p:sp>
        <p:nvSpPr>
          <p:cNvPr id="16" name="object 16"/>
          <p:cNvSpPr/>
          <p:nvPr/>
        </p:nvSpPr>
        <p:spPr>
          <a:xfrm>
            <a:off x="887731" y="5365941"/>
            <a:ext cx="952500" cy="950976"/>
          </a:xfrm>
          <a:custGeom>
            <a:avLst/>
            <a:gdLst/>
            <a:ahLst/>
            <a:cxnLst/>
            <a:rect l="l" t="t" r="r" b="b"/>
            <a:pathLst>
              <a:path w="952500" h="950976">
                <a:moveTo>
                  <a:pt x="476250" y="0"/>
                </a:moveTo>
                <a:lnTo>
                  <a:pt x="437189" y="1576"/>
                </a:lnTo>
                <a:lnTo>
                  <a:pt x="398998" y="6222"/>
                </a:lnTo>
                <a:lnTo>
                  <a:pt x="325716" y="24237"/>
                </a:lnTo>
                <a:lnTo>
                  <a:pt x="257383" y="53067"/>
                </a:lnTo>
                <a:lnTo>
                  <a:pt x="194981" y="91732"/>
                </a:lnTo>
                <a:lnTo>
                  <a:pt x="139488" y="139255"/>
                </a:lnTo>
                <a:lnTo>
                  <a:pt x="91887" y="194657"/>
                </a:lnTo>
                <a:lnTo>
                  <a:pt x="53157" y="256960"/>
                </a:lnTo>
                <a:lnTo>
                  <a:pt x="24279" y="325185"/>
                </a:lnTo>
                <a:lnTo>
                  <a:pt x="6233" y="398353"/>
                </a:lnTo>
                <a:lnTo>
                  <a:pt x="1578" y="436486"/>
                </a:lnTo>
                <a:lnTo>
                  <a:pt x="0" y="475488"/>
                </a:lnTo>
                <a:lnTo>
                  <a:pt x="1578" y="514489"/>
                </a:lnTo>
                <a:lnTo>
                  <a:pt x="6233" y="552622"/>
                </a:lnTo>
                <a:lnTo>
                  <a:pt x="24279" y="625790"/>
                </a:lnTo>
                <a:lnTo>
                  <a:pt x="53157" y="694015"/>
                </a:lnTo>
                <a:lnTo>
                  <a:pt x="91887" y="756318"/>
                </a:lnTo>
                <a:lnTo>
                  <a:pt x="139488" y="811720"/>
                </a:lnTo>
                <a:lnTo>
                  <a:pt x="194981" y="859243"/>
                </a:lnTo>
                <a:lnTo>
                  <a:pt x="257383" y="897908"/>
                </a:lnTo>
                <a:lnTo>
                  <a:pt x="325716" y="926738"/>
                </a:lnTo>
                <a:lnTo>
                  <a:pt x="398998" y="944753"/>
                </a:lnTo>
                <a:lnTo>
                  <a:pt x="437189" y="949399"/>
                </a:lnTo>
                <a:lnTo>
                  <a:pt x="476250" y="950976"/>
                </a:lnTo>
                <a:lnTo>
                  <a:pt x="515308" y="949399"/>
                </a:lnTo>
                <a:lnTo>
                  <a:pt x="553498" y="944753"/>
                </a:lnTo>
                <a:lnTo>
                  <a:pt x="626778" y="926738"/>
                </a:lnTo>
                <a:lnTo>
                  <a:pt x="695110" y="897908"/>
                </a:lnTo>
                <a:lnTo>
                  <a:pt x="757513" y="859243"/>
                </a:lnTo>
                <a:lnTo>
                  <a:pt x="813006" y="811720"/>
                </a:lnTo>
                <a:lnTo>
                  <a:pt x="860608" y="756318"/>
                </a:lnTo>
                <a:lnTo>
                  <a:pt x="899340" y="694015"/>
                </a:lnTo>
                <a:lnTo>
                  <a:pt x="928219" y="625790"/>
                </a:lnTo>
                <a:lnTo>
                  <a:pt x="946266" y="552622"/>
                </a:lnTo>
                <a:lnTo>
                  <a:pt x="950921" y="514489"/>
                </a:lnTo>
                <a:lnTo>
                  <a:pt x="952500" y="475488"/>
                </a:lnTo>
                <a:lnTo>
                  <a:pt x="950921" y="436486"/>
                </a:lnTo>
                <a:lnTo>
                  <a:pt x="946266" y="398353"/>
                </a:lnTo>
                <a:lnTo>
                  <a:pt x="928219" y="325185"/>
                </a:lnTo>
                <a:lnTo>
                  <a:pt x="899340" y="256960"/>
                </a:lnTo>
                <a:lnTo>
                  <a:pt x="860608" y="194657"/>
                </a:lnTo>
                <a:lnTo>
                  <a:pt x="813006" y="139255"/>
                </a:lnTo>
                <a:lnTo>
                  <a:pt x="757513" y="91732"/>
                </a:lnTo>
                <a:lnTo>
                  <a:pt x="695110" y="53067"/>
                </a:lnTo>
                <a:lnTo>
                  <a:pt x="626778" y="24237"/>
                </a:lnTo>
                <a:lnTo>
                  <a:pt x="553498" y="6222"/>
                </a:lnTo>
                <a:lnTo>
                  <a:pt x="515308" y="1576"/>
                </a:lnTo>
                <a:lnTo>
                  <a:pt x="476250" y="0"/>
                </a:lnTo>
                <a:close/>
              </a:path>
            </a:pathLst>
          </a:custGeom>
          <a:solidFill>
            <a:srgbClr val="17BC9B"/>
          </a:solidFill>
        </p:spPr>
        <p:txBody>
          <a:bodyPr wrap="square" lIns="0" tIns="0" rIns="0" bIns="0" rtlCol="0">
            <a:spAutoFit/>
          </a:bodyPr>
          <a:lstStyle/>
          <a:p/>
        </p:txBody>
      </p:sp>
      <p:sp>
        <p:nvSpPr>
          <p:cNvPr id="17" name="object 17"/>
          <p:cNvSpPr/>
          <p:nvPr/>
        </p:nvSpPr>
        <p:spPr>
          <a:xfrm>
            <a:off x="887731" y="5365941"/>
            <a:ext cx="952500" cy="950976"/>
          </a:xfrm>
          <a:custGeom>
            <a:avLst/>
            <a:gdLst/>
            <a:ahLst/>
            <a:cxnLst/>
            <a:rect l="l" t="t" r="r" b="b"/>
            <a:pathLst>
              <a:path w="952500" h="950976">
                <a:moveTo>
                  <a:pt x="0" y="475488"/>
                </a:moveTo>
                <a:lnTo>
                  <a:pt x="1578" y="436486"/>
                </a:lnTo>
                <a:lnTo>
                  <a:pt x="6233" y="398353"/>
                </a:lnTo>
                <a:lnTo>
                  <a:pt x="24279" y="325185"/>
                </a:lnTo>
                <a:lnTo>
                  <a:pt x="53157" y="256960"/>
                </a:lnTo>
                <a:lnTo>
                  <a:pt x="91887" y="194657"/>
                </a:lnTo>
                <a:lnTo>
                  <a:pt x="139488" y="139255"/>
                </a:lnTo>
                <a:lnTo>
                  <a:pt x="194981" y="91732"/>
                </a:lnTo>
                <a:lnTo>
                  <a:pt x="257383" y="53067"/>
                </a:lnTo>
                <a:lnTo>
                  <a:pt x="325716" y="24237"/>
                </a:lnTo>
                <a:lnTo>
                  <a:pt x="398998" y="6222"/>
                </a:lnTo>
                <a:lnTo>
                  <a:pt x="437189" y="1576"/>
                </a:lnTo>
                <a:lnTo>
                  <a:pt x="476250" y="0"/>
                </a:lnTo>
                <a:lnTo>
                  <a:pt x="515308" y="1576"/>
                </a:lnTo>
                <a:lnTo>
                  <a:pt x="553498" y="6222"/>
                </a:lnTo>
                <a:lnTo>
                  <a:pt x="626778" y="24237"/>
                </a:lnTo>
                <a:lnTo>
                  <a:pt x="695110" y="53067"/>
                </a:lnTo>
                <a:lnTo>
                  <a:pt x="757513" y="91732"/>
                </a:lnTo>
                <a:lnTo>
                  <a:pt x="813006" y="139255"/>
                </a:lnTo>
                <a:lnTo>
                  <a:pt x="860608" y="194657"/>
                </a:lnTo>
                <a:lnTo>
                  <a:pt x="899340" y="256960"/>
                </a:lnTo>
                <a:lnTo>
                  <a:pt x="928219" y="325185"/>
                </a:lnTo>
                <a:lnTo>
                  <a:pt x="946266" y="398353"/>
                </a:lnTo>
                <a:lnTo>
                  <a:pt x="950921" y="436486"/>
                </a:lnTo>
                <a:lnTo>
                  <a:pt x="952500" y="475488"/>
                </a:lnTo>
                <a:lnTo>
                  <a:pt x="950921" y="514489"/>
                </a:lnTo>
                <a:lnTo>
                  <a:pt x="946266" y="552622"/>
                </a:lnTo>
                <a:lnTo>
                  <a:pt x="928219" y="625790"/>
                </a:lnTo>
                <a:lnTo>
                  <a:pt x="899340" y="694015"/>
                </a:lnTo>
                <a:lnTo>
                  <a:pt x="860608" y="756318"/>
                </a:lnTo>
                <a:lnTo>
                  <a:pt x="813006" y="811720"/>
                </a:lnTo>
                <a:lnTo>
                  <a:pt x="757513" y="859243"/>
                </a:lnTo>
                <a:lnTo>
                  <a:pt x="695110" y="897908"/>
                </a:lnTo>
                <a:lnTo>
                  <a:pt x="626778" y="926738"/>
                </a:lnTo>
                <a:lnTo>
                  <a:pt x="553498" y="944753"/>
                </a:lnTo>
                <a:lnTo>
                  <a:pt x="515308" y="949399"/>
                </a:lnTo>
                <a:lnTo>
                  <a:pt x="476250" y="950976"/>
                </a:lnTo>
                <a:lnTo>
                  <a:pt x="437189" y="949399"/>
                </a:lnTo>
                <a:lnTo>
                  <a:pt x="398998" y="944753"/>
                </a:lnTo>
                <a:lnTo>
                  <a:pt x="325716" y="926738"/>
                </a:lnTo>
                <a:lnTo>
                  <a:pt x="257383" y="897908"/>
                </a:lnTo>
                <a:lnTo>
                  <a:pt x="194981" y="859243"/>
                </a:lnTo>
                <a:lnTo>
                  <a:pt x="139488" y="811720"/>
                </a:lnTo>
                <a:lnTo>
                  <a:pt x="91887" y="756318"/>
                </a:lnTo>
                <a:lnTo>
                  <a:pt x="53157" y="694015"/>
                </a:lnTo>
                <a:lnTo>
                  <a:pt x="24279" y="625790"/>
                </a:lnTo>
                <a:lnTo>
                  <a:pt x="6233" y="552622"/>
                </a:lnTo>
                <a:lnTo>
                  <a:pt x="1578" y="514489"/>
                </a:lnTo>
                <a:lnTo>
                  <a:pt x="0" y="475488"/>
                </a:lnTo>
                <a:close/>
              </a:path>
            </a:pathLst>
          </a:custGeom>
          <a:ln w="38100">
            <a:solidFill>
              <a:srgbClr val="FFFFFF"/>
            </a:solidFill>
          </a:ln>
        </p:spPr>
        <p:txBody>
          <a:bodyPr wrap="square" lIns="0" tIns="0" rIns="0" bIns="0" rtlCol="0">
            <a:spAutoFit/>
          </a:bodyPr>
          <a:lstStyle/>
          <a:p/>
        </p:txBody>
      </p:sp>
      <p:sp>
        <p:nvSpPr>
          <p:cNvPr id="18" name="object 18"/>
          <p:cNvSpPr txBox="1"/>
          <p:nvPr/>
        </p:nvSpPr>
        <p:spPr>
          <a:xfrm>
            <a:off x="1122071" y="5681536"/>
            <a:ext cx="4826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储存</a:t>
            </a:r>
            <a:endParaRPr sz="1800">
              <a:latin typeface="微软雅黑" panose="020B0503020204020204" charset="-122"/>
              <a:cs typeface="微软雅黑" panose="020B0503020204020204" charset="-122"/>
            </a:endParaRPr>
          </a:p>
        </p:txBody>
      </p:sp>
      <p:sp>
        <p:nvSpPr>
          <p:cNvPr id="19" name="object 19"/>
          <p:cNvSpPr/>
          <p:nvPr/>
        </p:nvSpPr>
        <p:spPr>
          <a:xfrm>
            <a:off x="290323" y="3523424"/>
            <a:ext cx="950976" cy="952500"/>
          </a:xfrm>
          <a:custGeom>
            <a:avLst/>
            <a:gdLst/>
            <a:ahLst/>
            <a:cxnLst/>
            <a:rect l="l" t="t" r="r" b="b"/>
            <a:pathLst>
              <a:path w="950976" h="952500">
                <a:moveTo>
                  <a:pt x="475488" y="0"/>
                </a:moveTo>
                <a:lnTo>
                  <a:pt x="436489" y="1578"/>
                </a:lnTo>
                <a:lnTo>
                  <a:pt x="398359" y="6233"/>
                </a:lnTo>
                <a:lnTo>
                  <a:pt x="325194" y="24280"/>
                </a:lnTo>
                <a:lnTo>
                  <a:pt x="256971" y="53159"/>
                </a:lnTo>
                <a:lnTo>
                  <a:pt x="194668" y="91891"/>
                </a:lnTo>
                <a:lnTo>
                  <a:pt x="139265" y="139493"/>
                </a:lnTo>
                <a:lnTo>
                  <a:pt x="91739" y="194986"/>
                </a:lnTo>
                <a:lnTo>
                  <a:pt x="53072" y="257389"/>
                </a:lnTo>
                <a:lnTo>
                  <a:pt x="24240" y="325721"/>
                </a:lnTo>
                <a:lnTo>
                  <a:pt x="6223" y="399001"/>
                </a:lnTo>
                <a:lnTo>
                  <a:pt x="1576" y="437191"/>
                </a:lnTo>
                <a:lnTo>
                  <a:pt x="0" y="476250"/>
                </a:lnTo>
                <a:lnTo>
                  <a:pt x="1576" y="515308"/>
                </a:lnTo>
                <a:lnTo>
                  <a:pt x="6223" y="553498"/>
                </a:lnTo>
                <a:lnTo>
                  <a:pt x="24240" y="626778"/>
                </a:lnTo>
                <a:lnTo>
                  <a:pt x="53072" y="695110"/>
                </a:lnTo>
                <a:lnTo>
                  <a:pt x="91739" y="757513"/>
                </a:lnTo>
                <a:lnTo>
                  <a:pt x="139265" y="813006"/>
                </a:lnTo>
                <a:lnTo>
                  <a:pt x="194668" y="860608"/>
                </a:lnTo>
                <a:lnTo>
                  <a:pt x="256971" y="899340"/>
                </a:lnTo>
                <a:lnTo>
                  <a:pt x="325194" y="928219"/>
                </a:lnTo>
                <a:lnTo>
                  <a:pt x="398359" y="946266"/>
                </a:lnTo>
                <a:lnTo>
                  <a:pt x="436489" y="950921"/>
                </a:lnTo>
                <a:lnTo>
                  <a:pt x="475488" y="952500"/>
                </a:lnTo>
                <a:lnTo>
                  <a:pt x="514486" y="950921"/>
                </a:lnTo>
                <a:lnTo>
                  <a:pt x="552616" y="946266"/>
                </a:lnTo>
                <a:lnTo>
                  <a:pt x="625781" y="928219"/>
                </a:lnTo>
                <a:lnTo>
                  <a:pt x="694004" y="899340"/>
                </a:lnTo>
                <a:lnTo>
                  <a:pt x="756307" y="860608"/>
                </a:lnTo>
                <a:lnTo>
                  <a:pt x="811710" y="813006"/>
                </a:lnTo>
                <a:lnTo>
                  <a:pt x="859236" y="757513"/>
                </a:lnTo>
                <a:lnTo>
                  <a:pt x="897903" y="695110"/>
                </a:lnTo>
                <a:lnTo>
                  <a:pt x="926735" y="626778"/>
                </a:lnTo>
                <a:lnTo>
                  <a:pt x="944752" y="553498"/>
                </a:lnTo>
                <a:lnTo>
                  <a:pt x="949399" y="515308"/>
                </a:lnTo>
                <a:lnTo>
                  <a:pt x="950976" y="476250"/>
                </a:lnTo>
                <a:lnTo>
                  <a:pt x="949399" y="437191"/>
                </a:lnTo>
                <a:lnTo>
                  <a:pt x="944752" y="399001"/>
                </a:lnTo>
                <a:lnTo>
                  <a:pt x="926735" y="325721"/>
                </a:lnTo>
                <a:lnTo>
                  <a:pt x="897903" y="257389"/>
                </a:lnTo>
                <a:lnTo>
                  <a:pt x="859236" y="194986"/>
                </a:lnTo>
                <a:lnTo>
                  <a:pt x="811710" y="139493"/>
                </a:lnTo>
                <a:lnTo>
                  <a:pt x="756307" y="91891"/>
                </a:lnTo>
                <a:lnTo>
                  <a:pt x="694004" y="53159"/>
                </a:lnTo>
                <a:lnTo>
                  <a:pt x="625781" y="24280"/>
                </a:lnTo>
                <a:lnTo>
                  <a:pt x="552616" y="6233"/>
                </a:lnTo>
                <a:lnTo>
                  <a:pt x="514486" y="1578"/>
                </a:lnTo>
                <a:lnTo>
                  <a:pt x="475488" y="0"/>
                </a:lnTo>
                <a:close/>
              </a:path>
            </a:pathLst>
          </a:custGeom>
          <a:solidFill>
            <a:srgbClr val="2FA0C3"/>
          </a:solidFill>
        </p:spPr>
        <p:txBody>
          <a:bodyPr wrap="square" lIns="0" tIns="0" rIns="0" bIns="0" rtlCol="0">
            <a:spAutoFit/>
          </a:bodyPr>
          <a:lstStyle/>
          <a:p/>
        </p:txBody>
      </p:sp>
      <p:sp>
        <p:nvSpPr>
          <p:cNvPr id="20" name="object 20"/>
          <p:cNvSpPr/>
          <p:nvPr/>
        </p:nvSpPr>
        <p:spPr>
          <a:xfrm>
            <a:off x="290323" y="3523424"/>
            <a:ext cx="950976" cy="952500"/>
          </a:xfrm>
          <a:custGeom>
            <a:avLst/>
            <a:gdLst/>
            <a:ahLst/>
            <a:cxnLst/>
            <a:rect l="l" t="t" r="r" b="b"/>
            <a:pathLst>
              <a:path w="950976" h="952500">
                <a:moveTo>
                  <a:pt x="0" y="476250"/>
                </a:moveTo>
                <a:lnTo>
                  <a:pt x="1576" y="437191"/>
                </a:lnTo>
                <a:lnTo>
                  <a:pt x="6223" y="399001"/>
                </a:lnTo>
                <a:lnTo>
                  <a:pt x="24240" y="325721"/>
                </a:lnTo>
                <a:lnTo>
                  <a:pt x="53072" y="257389"/>
                </a:lnTo>
                <a:lnTo>
                  <a:pt x="91739" y="194986"/>
                </a:lnTo>
                <a:lnTo>
                  <a:pt x="139265" y="139493"/>
                </a:lnTo>
                <a:lnTo>
                  <a:pt x="194668" y="91891"/>
                </a:lnTo>
                <a:lnTo>
                  <a:pt x="256971" y="53159"/>
                </a:lnTo>
                <a:lnTo>
                  <a:pt x="325194" y="24280"/>
                </a:lnTo>
                <a:lnTo>
                  <a:pt x="398359" y="6233"/>
                </a:lnTo>
                <a:lnTo>
                  <a:pt x="436489" y="1578"/>
                </a:lnTo>
                <a:lnTo>
                  <a:pt x="475488" y="0"/>
                </a:lnTo>
                <a:lnTo>
                  <a:pt x="514486" y="1578"/>
                </a:lnTo>
                <a:lnTo>
                  <a:pt x="552616" y="6233"/>
                </a:lnTo>
                <a:lnTo>
                  <a:pt x="625781" y="24280"/>
                </a:lnTo>
                <a:lnTo>
                  <a:pt x="694004" y="53159"/>
                </a:lnTo>
                <a:lnTo>
                  <a:pt x="756307" y="91891"/>
                </a:lnTo>
                <a:lnTo>
                  <a:pt x="811710" y="139493"/>
                </a:lnTo>
                <a:lnTo>
                  <a:pt x="859236" y="194986"/>
                </a:lnTo>
                <a:lnTo>
                  <a:pt x="897903" y="257389"/>
                </a:lnTo>
                <a:lnTo>
                  <a:pt x="926735" y="325721"/>
                </a:lnTo>
                <a:lnTo>
                  <a:pt x="944752" y="399001"/>
                </a:lnTo>
                <a:lnTo>
                  <a:pt x="949399" y="437191"/>
                </a:lnTo>
                <a:lnTo>
                  <a:pt x="950976" y="476250"/>
                </a:lnTo>
                <a:lnTo>
                  <a:pt x="949399" y="515308"/>
                </a:lnTo>
                <a:lnTo>
                  <a:pt x="944752" y="553498"/>
                </a:lnTo>
                <a:lnTo>
                  <a:pt x="926735" y="626778"/>
                </a:lnTo>
                <a:lnTo>
                  <a:pt x="897903" y="695110"/>
                </a:lnTo>
                <a:lnTo>
                  <a:pt x="859236" y="757513"/>
                </a:lnTo>
                <a:lnTo>
                  <a:pt x="811710" y="813006"/>
                </a:lnTo>
                <a:lnTo>
                  <a:pt x="756307" y="860608"/>
                </a:lnTo>
                <a:lnTo>
                  <a:pt x="694004" y="899340"/>
                </a:lnTo>
                <a:lnTo>
                  <a:pt x="625781" y="928219"/>
                </a:lnTo>
                <a:lnTo>
                  <a:pt x="552616" y="946266"/>
                </a:lnTo>
                <a:lnTo>
                  <a:pt x="514486" y="950921"/>
                </a:lnTo>
                <a:lnTo>
                  <a:pt x="475488" y="952500"/>
                </a:lnTo>
                <a:lnTo>
                  <a:pt x="436489" y="950921"/>
                </a:lnTo>
                <a:lnTo>
                  <a:pt x="398359" y="946266"/>
                </a:lnTo>
                <a:lnTo>
                  <a:pt x="325194" y="928219"/>
                </a:lnTo>
                <a:lnTo>
                  <a:pt x="256971" y="899340"/>
                </a:lnTo>
                <a:lnTo>
                  <a:pt x="194668" y="860608"/>
                </a:lnTo>
                <a:lnTo>
                  <a:pt x="139265" y="813006"/>
                </a:lnTo>
                <a:lnTo>
                  <a:pt x="91739" y="757513"/>
                </a:lnTo>
                <a:lnTo>
                  <a:pt x="53072" y="695110"/>
                </a:lnTo>
                <a:lnTo>
                  <a:pt x="24240" y="626778"/>
                </a:lnTo>
                <a:lnTo>
                  <a:pt x="6223" y="553498"/>
                </a:lnTo>
                <a:lnTo>
                  <a:pt x="1576" y="515308"/>
                </a:lnTo>
                <a:lnTo>
                  <a:pt x="0" y="476250"/>
                </a:lnTo>
                <a:close/>
              </a:path>
            </a:pathLst>
          </a:custGeom>
          <a:ln w="38099">
            <a:solidFill>
              <a:srgbClr val="FFFFFF"/>
            </a:solidFill>
          </a:ln>
        </p:spPr>
        <p:txBody>
          <a:bodyPr wrap="square" lIns="0" tIns="0" rIns="0" bIns="0" rtlCol="0">
            <a:spAutoFit/>
          </a:bodyPr>
          <a:lstStyle/>
          <a:p/>
        </p:txBody>
      </p:sp>
      <p:sp>
        <p:nvSpPr>
          <p:cNvPr id="21" name="object 21"/>
          <p:cNvSpPr txBox="1"/>
          <p:nvPr/>
        </p:nvSpPr>
        <p:spPr>
          <a:xfrm>
            <a:off x="523444" y="3839401"/>
            <a:ext cx="4826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使用</a:t>
            </a:r>
            <a:endParaRPr sz="1800">
              <a:latin typeface="微软雅黑" panose="020B0503020204020204" charset="-122"/>
              <a:cs typeface="微软雅黑" panose="020B0503020204020204" charset="-122"/>
            </a:endParaRPr>
          </a:p>
        </p:txBody>
      </p:sp>
      <p:sp>
        <p:nvSpPr>
          <p:cNvPr id="22" name="object 22"/>
          <p:cNvSpPr txBox="1"/>
          <p:nvPr/>
        </p:nvSpPr>
        <p:spPr>
          <a:xfrm>
            <a:off x="1354964" y="4077017"/>
            <a:ext cx="2061845" cy="774700"/>
          </a:xfrm>
          <a:prstGeom prst="rect">
            <a:avLst/>
          </a:prstGeom>
        </p:spPr>
        <p:txBody>
          <a:bodyPr vert="horz" wrap="square" lIns="0" tIns="0" rIns="0" bIns="0" rtlCol="0">
            <a:spAutoFit/>
          </a:bodyPr>
          <a:lstStyle/>
          <a:p>
            <a:pPr marL="0" algn="ctr">
              <a:lnSpc>
                <a:spcPct val="100000"/>
              </a:lnSpc>
            </a:pPr>
            <a:r>
              <a:rPr sz="2000" b="1" dirty="0">
                <a:solidFill>
                  <a:srgbClr val="585858"/>
                </a:solidFill>
                <a:latin typeface="微软雅黑" panose="020B0503020204020204" charset="-122"/>
                <a:cs typeface="微软雅黑" panose="020B0503020204020204" charset="-122"/>
              </a:rPr>
              <a:t>危险物品或者</a:t>
            </a:r>
            <a:endParaRPr sz="2000">
              <a:latin typeface="微软雅黑" panose="020B0503020204020204" charset="-122"/>
              <a:cs typeface="微软雅黑" panose="020B0503020204020204" charset="-122"/>
            </a:endParaRPr>
          </a:p>
          <a:p>
            <a:pPr algn="ctr">
              <a:lnSpc>
                <a:spcPct val="100000"/>
              </a:lnSpc>
              <a:spcBef>
                <a:spcPts val="1200"/>
              </a:spcBef>
            </a:pPr>
            <a:r>
              <a:rPr sz="2000" b="1" spc="-5" dirty="0">
                <a:solidFill>
                  <a:srgbClr val="585858"/>
                </a:solidFill>
                <a:latin typeface="微软雅黑" panose="020B0503020204020204" charset="-122"/>
                <a:cs typeface="微软雅黑" panose="020B0503020204020204" charset="-122"/>
              </a:rPr>
              <a:t>处置废弃危险物品</a:t>
            </a:r>
            <a:endParaRPr sz="2000">
              <a:latin typeface="微软雅黑" panose="020B0503020204020204" charset="-122"/>
              <a:cs typeface="微软雅黑" panose="020B0503020204020204" charset="-122"/>
            </a:endParaRPr>
          </a:p>
        </p:txBody>
      </p:sp>
      <p:sp>
        <p:nvSpPr>
          <p:cNvPr id="23" name="object 23"/>
          <p:cNvSpPr/>
          <p:nvPr/>
        </p:nvSpPr>
        <p:spPr>
          <a:xfrm>
            <a:off x="3530855" y="2326576"/>
            <a:ext cx="1187515" cy="4305808"/>
          </a:xfrm>
          <a:custGeom>
            <a:avLst/>
            <a:gdLst/>
            <a:ahLst/>
            <a:cxnLst/>
            <a:rect l="l" t="t" r="r" b="b"/>
            <a:pathLst>
              <a:path w="1187515" h="4305808">
                <a:moveTo>
                  <a:pt x="102615" y="0"/>
                </a:moveTo>
                <a:lnTo>
                  <a:pt x="0" y="138049"/>
                </a:lnTo>
                <a:lnTo>
                  <a:pt x="28831" y="159795"/>
                </a:lnTo>
                <a:lnTo>
                  <a:pt x="57335" y="181942"/>
                </a:lnTo>
                <a:lnTo>
                  <a:pt x="113342" y="227422"/>
                </a:lnTo>
                <a:lnTo>
                  <a:pt x="167991" y="274458"/>
                </a:lnTo>
                <a:lnTo>
                  <a:pt x="221248" y="323019"/>
                </a:lnTo>
                <a:lnTo>
                  <a:pt x="273081" y="373078"/>
                </a:lnTo>
                <a:lnTo>
                  <a:pt x="323459" y="424603"/>
                </a:lnTo>
                <a:lnTo>
                  <a:pt x="372350" y="477566"/>
                </a:lnTo>
                <a:lnTo>
                  <a:pt x="419721" y="531935"/>
                </a:lnTo>
                <a:lnTo>
                  <a:pt x="465541" y="587683"/>
                </a:lnTo>
                <a:lnTo>
                  <a:pt x="509777" y="644778"/>
                </a:lnTo>
                <a:lnTo>
                  <a:pt x="627209" y="814686"/>
                </a:lnTo>
                <a:lnTo>
                  <a:pt x="728890" y="990695"/>
                </a:lnTo>
                <a:lnTo>
                  <a:pt x="814950" y="1171898"/>
                </a:lnTo>
                <a:lnTo>
                  <a:pt x="885516" y="1357390"/>
                </a:lnTo>
                <a:lnTo>
                  <a:pt x="940716" y="1546262"/>
                </a:lnTo>
                <a:lnTo>
                  <a:pt x="980680" y="1737609"/>
                </a:lnTo>
                <a:lnTo>
                  <a:pt x="1005534" y="1930523"/>
                </a:lnTo>
                <a:lnTo>
                  <a:pt x="1015408" y="2124097"/>
                </a:lnTo>
                <a:lnTo>
                  <a:pt x="1010430" y="2317425"/>
                </a:lnTo>
                <a:lnTo>
                  <a:pt x="990727" y="2509599"/>
                </a:lnTo>
                <a:lnTo>
                  <a:pt x="956427" y="2699713"/>
                </a:lnTo>
                <a:lnTo>
                  <a:pt x="907660" y="2886860"/>
                </a:lnTo>
                <a:lnTo>
                  <a:pt x="844554" y="3070133"/>
                </a:lnTo>
                <a:lnTo>
                  <a:pt x="767235" y="3248625"/>
                </a:lnTo>
                <a:lnTo>
                  <a:pt x="675834" y="3421429"/>
                </a:lnTo>
                <a:lnTo>
                  <a:pt x="570477" y="3587639"/>
                </a:lnTo>
                <a:lnTo>
                  <a:pt x="451294" y="3746347"/>
                </a:lnTo>
                <a:lnTo>
                  <a:pt x="318412" y="3896647"/>
                </a:lnTo>
                <a:lnTo>
                  <a:pt x="171959" y="4037631"/>
                </a:lnTo>
                <a:lnTo>
                  <a:pt x="12064" y="4168393"/>
                </a:lnTo>
                <a:lnTo>
                  <a:pt x="115570" y="4305808"/>
                </a:lnTo>
                <a:lnTo>
                  <a:pt x="146236" y="4282390"/>
                </a:lnTo>
                <a:lnTo>
                  <a:pt x="176547" y="4258546"/>
                </a:lnTo>
                <a:lnTo>
                  <a:pt x="206500" y="4234280"/>
                </a:lnTo>
                <a:lnTo>
                  <a:pt x="236089" y="4209596"/>
                </a:lnTo>
                <a:lnTo>
                  <a:pt x="265312" y="4184499"/>
                </a:lnTo>
                <a:lnTo>
                  <a:pt x="294164" y="4158991"/>
                </a:lnTo>
                <a:lnTo>
                  <a:pt x="322641" y="4133079"/>
                </a:lnTo>
                <a:lnTo>
                  <a:pt x="350739" y="4106765"/>
                </a:lnTo>
                <a:lnTo>
                  <a:pt x="378453" y="4080054"/>
                </a:lnTo>
                <a:lnTo>
                  <a:pt x="405780" y="4052951"/>
                </a:lnTo>
                <a:lnTo>
                  <a:pt x="432716" y="4025458"/>
                </a:lnTo>
                <a:lnTo>
                  <a:pt x="459256" y="3997582"/>
                </a:lnTo>
                <a:lnTo>
                  <a:pt x="485396" y="3969325"/>
                </a:lnTo>
                <a:lnTo>
                  <a:pt x="511133" y="3940692"/>
                </a:lnTo>
                <a:lnTo>
                  <a:pt x="536461" y="3911687"/>
                </a:lnTo>
                <a:lnTo>
                  <a:pt x="561378" y="3882314"/>
                </a:lnTo>
                <a:lnTo>
                  <a:pt x="585879" y="3852578"/>
                </a:lnTo>
                <a:lnTo>
                  <a:pt x="609959" y="3822483"/>
                </a:lnTo>
                <a:lnTo>
                  <a:pt x="633616" y="3792033"/>
                </a:lnTo>
                <a:lnTo>
                  <a:pt x="656844" y="3761231"/>
                </a:lnTo>
                <a:lnTo>
                  <a:pt x="781200" y="3578937"/>
                </a:lnTo>
                <a:lnTo>
                  <a:pt x="888693" y="3390228"/>
                </a:lnTo>
                <a:lnTo>
                  <a:pt x="979466" y="3196073"/>
                </a:lnTo>
                <a:lnTo>
                  <a:pt x="1053661" y="2997439"/>
                </a:lnTo>
                <a:lnTo>
                  <a:pt x="1111420" y="2795295"/>
                </a:lnTo>
                <a:lnTo>
                  <a:pt x="1152887" y="2590609"/>
                </a:lnTo>
                <a:lnTo>
                  <a:pt x="1178204" y="2384347"/>
                </a:lnTo>
                <a:lnTo>
                  <a:pt x="1187515" y="2177479"/>
                </a:lnTo>
                <a:lnTo>
                  <a:pt x="1180960" y="1970971"/>
                </a:lnTo>
                <a:lnTo>
                  <a:pt x="1158684" y="1765792"/>
                </a:lnTo>
                <a:lnTo>
                  <a:pt x="1120829" y="1562909"/>
                </a:lnTo>
                <a:lnTo>
                  <a:pt x="1067537" y="1363291"/>
                </a:lnTo>
                <a:lnTo>
                  <a:pt x="998952" y="1167904"/>
                </a:lnTo>
                <a:lnTo>
                  <a:pt x="915215" y="977718"/>
                </a:lnTo>
                <a:lnTo>
                  <a:pt x="816471" y="793700"/>
                </a:lnTo>
                <a:lnTo>
                  <a:pt x="702860" y="616817"/>
                </a:lnTo>
                <a:lnTo>
                  <a:pt x="574527" y="448038"/>
                </a:lnTo>
                <a:lnTo>
                  <a:pt x="431613" y="288330"/>
                </a:lnTo>
                <a:lnTo>
                  <a:pt x="274262" y="138661"/>
                </a:lnTo>
                <a:lnTo>
                  <a:pt x="102615" y="0"/>
                </a:lnTo>
                <a:close/>
              </a:path>
            </a:pathLst>
          </a:custGeom>
          <a:solidFill>
            <a:srgbClr val="2FA0C3"/>
          </a:solidFill>
        </p:spPr>
        <p:txBody>
          <a:bodyPr wrap="square" lIns="0" tIns="0" rIns="0" bIns="0" rtlCol="0">
            <a:spAutoFit/>
          </a:bodyPr>
          <a:lstStyle/>
          <a:p/>
        </p:txBody>
      </p:sp>
      <p:sp>
        <p:nvSpPr>
          <p:cNvPr id="24" name="object 24"/>
          <p:cNvSpPr txBox="1"/>
          <p:nvPr/>
        </p:nvSpPr>
        <p:spPr>
          <a:xfrm>
            <a:off x="4797680" y="5473255"/>
            <a:ext cx="1552575"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生产经营单位</a:t>
            </a:r>
            <a:endParaRPr sz="2000">
              <a:latin typeface="微软雅黑" panose="020B0503020204020204" charset="-122"/>
              <a:cs typeface="微软雅黑" panose="020B0503020204020204" charset="-122"/>
            </a:endParaRPr>
          </a:p>
        </p:txBody>
      </p:sp>
      <p:sp>
        <p:nvSpPr>
          <p:cNvPr id="25" name="object 25"/>
          <p:cNvSpPr txBox="1"/>
          <p:nvPr/>
        </p:nvSpPr>
        <p:spPr>
          <a:xfrm>
            <a:off x="6717538" y="5129974"/>
            <a:ext cx="168275" cy="256540"/>
          </a:xfrm>
          <a:prstGeom prst="rect">
            <a:avLst/>
          </a:prstGeom>
        </p:spPr>
        <p:txBody>
          <a:bodyPr vert="horz" wrap="square" lIns="0" tIns="0" rIns="0" bIns="0" rtlCol="0">
            <a:spAutoFit/>
          </a:bodyPr>
          <a:lstStyle/>
          <a:p>
            <a:pPr marL="12700">
              <a:lnSpc>
                <a:spcPct val="100000"/>
              </a:lnSpc>
            </a:pPr>
            <a:r>
              <a:rPr sz="1600" spc="-15" dirty="0">
                <a:solidFill>
                  <a:srgbClr val="C00000"/>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26" name="object 26"/>
          <p:cNvSpPr txBox="1"/>
          <p:nvPr/>
        </p:nvSpPr>
        <p:spPr>
          <a:xfrm>
            <a:off x="7043421" y="4934903"/>
            <a:ext cx="2660650" cy="1379220"/>
          </a:xfrm>
          <a:prstGeom prst="rect">
            <a:avLst/>
          </a:prstGeom>
        </p:spPr>
        <p:txBody>
          <a:bodyPr vert="horz" wrap="square" lIns="0" tIns="0" rIns="0" bIns="0" rtlCol="0">
            <a:spAutoFit/>
          </a:bodyPr>
          <a:lstStyle/>
          <a:p>
            <a:pPr marL="12700" marR="6350">
              <a:lnSpc>
                <a:spcPct val="120000"/>
              </a:lnSpc>
            </a:pPr>
            <a:r>
              <a:rPr sz="1600" spc="-20" dirty="0">
                <a:solidFill>
                  <a:srgbClr val="404040"/>
                </a:solidFill>
                <a:latin typeface="微软雅黑" panose="020B0503020204020204" charset="-122"/>
                <a:cs typeface="微软雅黑" panose="020B0503020204020204" charset="-122"/>
              </a:rPr>
              <a:t>必须执行有关法律、法规和国 家标准或者行业标准</a:t>
            </a:r>
            <a:endParaRPr sz="1600" dirty="0">
              <a:latin typeface="微软雅黑" panose="020B0503020204020204" charset="-122"/>
              <a:cs typeface="微软雅黑" panose="020B0503020204020204" charset="-122"/>
            </a:endParaRPr>
          </a:p>
          <a:p>
            <a:pPr marL="12700" marR="411480">
              <a:lnSpc>
                <a:spcPts val="3130"/>
              </a:lnSpc>
              <a:spcBef>
                <a:spcPts val="200"/>
              </a:spcBef>
            </a:pPr>
            <a:r>
              <a:rPr sz="1600" spc="-20" dirty="0">
                <a:solidFill>
                  <a:srgbClr val="404040"/>
                </a:solidFill>
                <a:latin typeface="微软雅黑" panose="020B0503020204020204" charset="-122"/>
                <a:cs typeface="微软雅黑" panose="020B0503020204020204" charset="-122"/>
              </a:rPr>
              <a:t>建立专门的安全管理制度 采取可靠的安全措施</a:t>
            </a:r>
            <a:endParaRPr sz="1600" dirty="0">
              <a:latin typeface="微软雅黑" panose="020B0503020204020204" charset="-122"/>
              <a:cs typeface="微软雅黑" panose="020B0503020204020204" charset="-122"/>
            </a:endParaRPr>
          </a:p>
        </p:txBody>
      </p:sp>
      <p:sp>
        <p:nvSpPr>
          <p:cNvPr id="27" name="object 27"/>
          <p:cNvSpPr txBox="1"/>
          <p:nvPr/>
        </p:nvSpPr>
        <p:spPr>
          <a:xfrm>
            <a:off x="6717538" y="5666677"/>
            <a:ext cx="168275" cy="653415"/>
          </a:xfrm>
          <a:prstGeom prst="rect">
            <a:avLst/>
          </a:prstGeom>
        </p:spPr>
        <p:txBody>
          <a:bodyPr vert="horz" wrap="square" lIns="0" tIns="0" rIns="0" bIns="0" rtlCol="0">
            <a:spAutoFit/>
          </a:bodyPr>
          <a:lstStyle/>
          <a:p>
            <a:pPr marL="12700">
              <a:lnSpc>
                <a:spcPct val="100000"/>
              </a:lnSpc>
            </a:pPr>
            <a:r>
              <a:rPr sz="1600" spc="-15" dirty="0">
                <a:solidFill>
                  <a:srgbClr val="C00000"/>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a:p>
            <a:pPr marL="12700">
              <a:lnSpc>
                <a:spcPct val="100000"/>
              </a:lnSpc>
              <a:spcBef>
                <a:spcPts val="1205"/>
              </a:spcBef>
            </a:pPr>
            <a:r>
              <a:rPr sz="1600" spc="-15" dirty="0">
                <a:solidFill>
                  <a:srgbClr val="C00000"/>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28" name="object 28"/>
          <p:cNvSpPr txBox="1"/>
          <p:nvPr/>
        </p:nvSpPr>
        <p:spPr>
          <a:xfrm>
            <a:off x="4843654" y="3181541"/>
            <a:ext cx="13970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有关主管部门</a:t>
            </a:r>
            <a:endParaRPr sz="1800">
              <a:latin typeface="微软雅黑" panose="020B0503020204020204" charset="-122"/>
              <a:cs typeface="微软雅黑" panose="020B0503020204020204" charset="-122"/>
            </a:endParaRPr>
          </a:p>
        </p:txBody>
      </p:sp>
      <p:sp>
        <p:nvSpPr>
          <p:cNvPr id="29" name="object 29"/>
          <p:cNvSpPr txBox="1"/>
          <p:nvPr/>
        </p:nvSpPr>
        <p:spPr>
          <a:xfrm>
            <a:off x="6793231" y="3128201"/>
            <a:ext cx="2082800" cy="287020"/>
          </a:xfrm>
          <a:prstGeom prst="rect">
            <a:avLst/>
          </a:prstGeom>
        </p:spPr>
        <p:txBody>
          <a:bodyPr vert="horz" wrap="square" lIns="0" tIns="0" rIns="0" bIns="0" rtlCol="0">
            <a:spAutoFit/>
          </a:bodyPr>
          <a:lstStyle/>
          <a:p>
            <a:pPr marL="12700">
              <a:lnSpc>
                <a:spcPct val="100000"/>
              </a:lnSpc>
            </a:pPr>
            <a:r>
              <a:rPr sz="1800" b="1" dirty="0">
                <a:solidFill>
                  <a:srgbClr val="DC3B00"/>
                </a:solidFill>
                <a:latin typeface="微软雅黑" panose="020B0503020204020204" charset="-122"/>
                <a:cs typeface="微软雅黑" panose="020B0503020204020204" charset="-122"/>
              </a:rPr>
              <a:t>审批并实施监督管理</a:t>
            </a:r>
            <a:endParaRPr sz="1800">
              <a:latin typeface="微软雅黑" panose="020B0503020204020204" charset="-122"/>
              <a:cs typeface="微软雅黑" panose="020B0503020204020204" charset="-122"/>
            </a:endParaRPr>
          </a:p>
        </p:txBody>
      </p:sp>
      <p:sp>
        <p:nvSpPr>
          <p:cNvPr id="30" name="object 30"/>
          <p:cNvSpPr txBox="1"/>
          <p:nvPr/>
        </p:nvSpPr>
        <p:spPr>
          <a:xfrm>
            <a:off x="6784341" y="3589846"/>
            <a:ext cx="2369820" cy="653415"/>
          </a:xfrm>
          <a:prstGeom prst="rect">
            <a:avLst/>
          </a:prstGeom>
        </p:spPr>
        <p:txBody>
          <a:bodyPr vert="horz" wrap="square" lIns="0" tIns="0" rIns="0" bIns="0" rtlCol="0">
            <a:spAutoFit/>
          </a:bodyPr>
          <a:lstStyle/>
          <a:p>
            <a:pPr marL="12700">
              <a:lnSpc>
                <a:spcPct val="100000"/>
              </a:lnSpc>
              <a:tabLst>
                <a:tab pos="329565"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有关法律、法规</a:t>
            </a:r>
            <a:endParaRPr sz="2400" baseline="2000">
              <a:latin typeface="微软雅黑" panose="020B0503020204020204" charset="-122"/>
              <a:cs typeface="微软雅黑" panose="020B0503020204020204" charset="-122"/>
            </a:endParaRPr>
          </a:p>
          <a:p>
            <a:pPr marL="12700">
              <a:lnSpc>
                <a:spcPct val="100000"/>
              </a:lnSpc>
              <a:spcBef>
                <a:spcPts val="1205"/>
              </a:spcBef>
              <a:tabLst>
                <a:tab pos="329565"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国家标准或者行业标准</a:t>
            </a:r>
            <a:endParaRPr sz="2400" baseline="2000">
              <a:latin typeface="微软雅黑" panose="020B0503020204020204" charset="-122"/>
              <a:cs typeface="微软雅黑" panose="020B0503020204020204" charset="-122"/>
            </a:endParaRPr>
          </a:p>
        </p:txBody>
      </p:sp>
      <p:sp>
        <p:nvSpPr>
          <p:cNvPr id="31" name="object 31"/>
          <p:cNvSpPr/>
          <p:nvPr/>
        </p:nvSpPr>
        <p:spPr>
          <a:xfrm>
            <a:off x="5137405" y="3786314"/>
            <a:ext cx="565785" cy="1321308"/>
          </a:xfrm>
          <a:custGeom>
            <a:avLst/>
            <a:gdLst/>
            <a:ahLst/>
            <a:cxnLst/>
            <a:rect l="l" t="t" r="r" b="b"/>
            <a:pathLst>
              <a:path w="565785" h="1321307">
                <a:moveTo>
                  <a:pt x="565785" y="377189"/>
                </a:moveTo>
                <a:lnTo>
                  <a:pt x="188595" y="377189"/>
                </a:lnTo>
                <a:lnTo>
                  <a:pt x="188595" y="1321308"/>
                </a:lnTo>
                <a:lnTo>
                  <a:pt x="565785" y="1321308"/>
                </a:lnTo>
                <a:lnTo>
                  <a:pt x="565785" y="377189"/>
                </a:lnTo>
                <a:close/>
              </a:path>
              <a:path w="565785" h="1321307">
                <a:moveTo>
                  <a:pt x="377189" y="0"/>
                </a:moveTo>
                <a:lnTo>
                  <a:pt x="0" y="377189"/>
                </a:lnTo>
                <a:lnTo>
                  <a:pt x="754380" y="377189"/>
                </a:lnTo>
                <a:lnTo>
                  <a:pt x="377189" y="0"/>
                </a:lnTo>
                <a:close/>
              </a:path>
            </a:pathLst>
          </a:custGeom>
          <a:solidFill>
            <a:srgbClr val="DC3B00"/>
          </a:solidFill>
        </p:spPr>
        <p:txBody>
          <a:bodyPr wrap="square" lIns="0" tIns="0" rIns="0" bIns="0" rtlCol="0">
            <a:spAutoFit/>
          </a:bodyPr>
          <a:lstStyle/>
          <a:p/>
        </p:txBody>
      </p:sp>
      <p:sp>
        <p:nvSpPr>
          <p:cNvPr id="32" name="object 32"/>
          <p:cNvSpPr txBox="1"/>
          <p:nvPr/>
        </p:nvSpPr>
        <p:spPr>
          <a:xfrm>
            <a:off x="4843654" y="4367340"/>
            <a:ext cx="431165"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接受</a:t>
            </a:r>
            <a:endParaRPr sz="1600">
              <a:latin typeface="微软雅黑" panose="020B0503020204020204" charset="-122"/>
              <a:cs typeface="微软雅黑" panose="020B0503020204020204" charset="-122"/>
            </a:endParaRPr>
          </a:p>
        </p:txBody>
      </p:sp>
      <p:sp>
        <p:nvSpPr>
          <p:cNvPr id="33" name="object 33"/>
          <p:cNvSpPr txBox="1"/>
          <p:nvPr/>
        </p:nvSpPr>
        <p:spPr>
          <a:xfrm>
            <a:off x="5732145" y="4367340"/>
            <a:ext cx="836294" cy="256540"/>
          </a:xfrm>
          <a:prstGeom prst="rect">
            <a:avLst/>
          </a:prstGeom>
        </p:spPr>
        <p:txBody>
          <a:bodyPr vert="horz" wrap="square" lIns="0" tIns="0" rIns="0" bIns="0" rtlCol="0">
            <a:spAutoFit/>
          </a:bodyPr>
          <a:lstStyle/>
          <a:p>
            <a:pPr marL="12700">
              <a:lnSpc>
                <a:spcPct val="100000"/>
              </a:lnSpc>
            </a:pPr>
            <a:r>
              <a:rPr sz="1600" b="1" spc="-20" dirty="0">
                <a:solidFill>
                  <a:srgbClr val="585858"/>
                </a:solidFill>
                <a:latin typeface="微软雅黑" panose="020B0503020204020204" charset="-122"/>
                <a:cs typeface="微软雅黑" panose="020B0503020204020204" charset="-122"/>
              </a:rPr>
              <a:t>监督管理</a:t>
            </a:r>
            <a:endParaRPr sz="1600">
              <a:latin typeface="微软雅黑" panose="020B0503020204020204" charset="-122"/>
              <a:cs typeface="微软雅黑" panose="020B0503020204020204" charset="-122"/>
            </a:endParaRPr>
          </a:p>
        </p:txBody>
      </p:sp>
      <p:sp>
        <p:nvSpPr>
          <p:cNvPr id="34" name="object 34"/>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35" name="object 35"/>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36</a:t>
            </a:r>
            <a:endParaRPr sz="2800">
              <a:latin typeface="Calibri" panose="020F0502020204030204"/>
              <a:cs typeface="Calibri" panose="020F0502020204030204"/>
            </a:endParaRPr>
          </a:p>
        </p:txBody>
      </p:sp>
      <p:sp>
        <p:nvSpPr>
          <p:cNvPr id="36" name="矩形 35"/>
          <p:cNvSpPr/>
          <p:nvPr/>
        </p:nvSpPr>
        <p:spPr>
          <a:xfrm>
            <a:off x="290322" y="276810"/>
            <a:ext cx="8673846"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000" dirty="0">
                <a:solidFill>
                  <a:srgbClr val="FF0000"/>
                </a:solidFill>
              </a:rPr>
              <a:t>第三十六条</a:t>
            </a:r>
            <a:r>
              <a:rPr lang="en-US" altLang="zh-CN" sz="2000" dirty="0">
                <a:solidFill>
                  <a:srgbClr val="FF0000"/>
                </a:solidFill>
              </a:rPr>
              <a:t> </a:t>
            </a:r>
            <a:r>
              <a:rPr lang="zh-CN" altLang="zh-CN" sz="2000" dirty="0">
                <a:solidFill>
                  <a:srgbClr val="FF0000"/>
                </a:solidFill>
              </a:rPr>
              <a:t>生产、经营、运输、储存、使用危险物品或者处置废弃危险物品的，由有关主管部门依照有关法律、法规的规定和国家标准或者行业标准审批并实施监督管理。</a:t>
            </a:r>
            <a:endParaRPr lang="zh-CN" altLang="zh-CN" sz="2000" dirty="0">
              <a:solidFill>
                <a:srgbClr val="FF0000"/>
              </a:solidFill>
            </a:endParaRPr>
          </a:p>
          <a:p>
            <a:pPr fontAlgn="base"/>
            <a:r>
              <a:rPr lang="en-US" altLang="zh-CN" sz="2000" dirty="0">
                <a:solidFill>
                  <a:srgbClr val="FF0000"/>
                </a:solidFill>
              </a:rPr>
              <a:t> </a:t>
            </a:r>
            <a:r>
              <a:rPr lang="zh-CN" altLang="zh-CN" sz="2000" dirty="0">
                <a:solidFill>
                  <a:srgbClr val="FF0000"/>
                </a:solidFill>
              </a:rPr>
              <a:t>生产经营单位生产、经营、运输、储存、使用危险物品或者处置废弃危险物品，必须执行有关法律、法规和国家标准或者行业标准，建立专门的安全管理制度，采取可靠的安全措施，接受有关主管部门依法实施的监督管理。</a:t>
            </a:r>
            <a:endParaRPr lang="zh-CN" altLang="zh-CN" sz="20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115" y="2924302"/>
            <a:ext cx="3529584" cy="2784348"/>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216015" y="2886202"/>
            <a:ext cx="3605784" cy="2860548"/>
          </a:xfrm>
          <a:custGeom>
            <a:avLst/>
            <a:gdLst/>
            <a:ahLst/>
            <a:cxnLst/>
            <a:rect l="l" t="t" r="r" b="b"/>
            <a:pathLst>
              <a:path w="3605784" h="2860548">
                <a:moveTo>
                  <a:pt x="0" y="2860548"/>
                </a:moveTo>
                <a:lnTo>
                  <a:pt x="3605784" y="2860548"/>
                </a:lnTo>
                <a:lnTo>
                  <a:pt x="3605784" y="0"/>
                </a:lnTo>
                <a:lnTo>
                  <a:pt x="0" y="0"/>
                </a:lnTo>
                <a:lnTo>
                  <a:pt x="0" y="2860548"/>
                </a:lnTo>
                <a:close/>
              </a:path>
            </a:pathLst>
          </a:custGeom>
          <a:ln w="76200">
            <a:solidFill>
              <a:srgbClr val="F90404"/>
            </a:solidFill>
          </a:ln>
        </p:spPr>
        <p:txBody>
          <a:bodyPr wrap="square" lIns="0" tIns="0" rIns="0" bIns="0" rtlCol="0">
            <a:spAutoFit/>
          </a:bodyPr>
          <a:lstStyle/>
          <a:p/>
        </p:txBody>
      </p:sp>
      <p:sp>
        <p:nvSpPr>
          <p:cNvPr id="4" name="object 4"/>
          <p:cNvSpPr txBox="1"/>
          <p:nvPr/>
        </p:nvSpPr>
        <p:spPr>
          <a:xfrm>
            <a:off x="4150221" y="2902203"/>
            <a:ext cx="1297940" cy="317500"/>
          </a:xfrm>
          <a:prstGeom prst="rect">
            <a:avLst/>
          </a:prstGeom>
        </p:spPr>
        <p:txBody>
          <a:bodyPr vert="horz" wrap="square" lIns="0" tIns="0" rIns="0" bIns="0" rtlCol="0">
            <a:spAutoFit/>
          </a:bodyPr>
          <a:lstStyle/>
          <a:p>
            <a:pPr marL="12700">
              <a:lnSpc>
                <a:spcPct val="100000"/>
              </a:lnSpc>
            </a:pPr>
            <a:r>
              <a:rPr sz="2000" b="1" dirty="0">
                <a:solidFill>
                  <a:srgbClr val="DC3B00"/>
                </a:solidFill>
                <a:latin typeface="微软雅黑" panose="020B0503020204020204" charset="-122"/>
                <a:cs typeface="微软雅黑" panose="020B0503020204020204" charset="-122"/>
              </a:rPr>
              <a:t>重大危险源</a:t>
            </a:r>
            <a:endParaRPr sz="2000">
              <a:latin typeface="微软雅黑" panose="020B0503020204020204" charset="-122"/>
              <a:cs typeface="微软雅黑" panose="020B0503020204020204" charset="-122"/>
            </a:endParaRPr>
          </a:p>
        </p:txBody>
      </p:sp>
      <p:sp>
        <p:nvSpPr>
          <p:cNvPr id="5" name="object 5"/>
          <p:cNvSpPr txBox="1">
            <a:spLocks noGrp="1"/>
          </p:cNvSpPr>
          <p:nvPr>
            <p:ph type="body" idx="1"/>
          </p:nvPr>
        </p:nvSpPr>
        <p:spPr>
          <a:xfrm>
            <a:off x="1068517" y="3361816"/>
            <a:ext cx="7877906" cy="2409505"/>
          </a:xfrm>
          <a:prstGeom prst="rect">
            <a:avLst/>
          </a:prstGeom>
        </p:spPr>
        <p:txBody>
          <a:bodyPr vert="horz" wrap="square" lIns="0" tIns="0" rIns="0" bIns="0" rtlCol="0">
            <a:spAutoFit/>
          </a:bodyPr>
          <a:lstStyle/>
          <a:p>
            <a:pPr marL="3187700">
              <a:lnSpc>
                <a:spcPct val="100000"/>
              </a:lnSpc>
              <a:tabLst>
                <a:tab pos="3604895" algn="l"/>
              </a:tabLst>
            </a:pPr>
            <a:r>
              <a:rPr sz="1600" spc="-15" dirty="0">
                <a:solidFill>
                  <a:srgbClr val="585858"/>
                </a:solidFill>
                <a:latin typeface="微软雅黑" panose="020B0503020204020204" charset="-122"/>
                <a:cs typeface="微软雅黑" panose="020B0503020204020204" charset="-122"/>
              </a:rPr>
              <a:t>√	</a:t>
            </a:r>
            <a:r>
              <a:rPr sz="2400" spc="-30" baseline="2000" dirty="0">
                <a:solidFill>
                  <a:srgbClr val="585858"/>
                </a:solidFill>
                <a:latin typeface="微软雅黑" panose="020B0503020204020204" charset="-122"/>
                <a:cs typeface="微软雅黑" panose="020B0503020204020204" charset="-122"/>
              </a:rPr>
              <a:t>登记建档</a:t>
            </a:r>
            <a:endParaRPr sz="2400" baseline="2000">
              <a:latin typeface="微软雅黑" panose="020B0503020204020204" charset="-122"/>
              <a:cs typeface="微软雅黑" panose="020B0503020204020204" charset="-122"/>
            </a:endParaRPr>
          </a:p>
          <a:p>
            <a:pPr marL="3187700">
              <a:lnSpc>
                <a:spcPct val="100000"/>
              </a:lnSpc>
              <a:spcBef>
                <a:spcPts val="1205"/>
              </a:spcBef>
              <a:tabLst>
                <a:tab pos="3604895" algn="l"/>
              </a:tabLst>
            </a:pPr>
            <a:r>
              <a:rPr sz="1600" spc="-15" dirty="0">
                <a:solidFill>
                  <a:srgbClr val="585858"/>
                </a:solidFill>
                <a:latin typeface="微软雅黑" panose="020B0503020204020204" charset="-122"/>
                <a:cs typeface="微软雅黑" panose="020B0503020204020204" charset="-122"/>
              </a:rPr>
              <a:t>√	</a:t>
            </a:r>
            <a:r>
              <a:rPr sz="2400" spc="-30" baseline="2000" dirty="0">
                <a:solidFill>
                  <a:srgbClr val="585858"/>
                </a:solidFill>
                <a:latin typeface="微软雅黑" panose="020B0503020204020204" charset="-122"/>
                <a:cs typeface="微软雅黑" panose="020B0503020204020204" charset="-122"/>
              </a:rPr>
              <a:t>进行定期检测、评估、监控</a:t>
            </a:r>
            <a:endParaRPr sz="2400" baseline="2000">
              <a:latin typeface="微软雅黑" panose="020B0503020204020204" charset="-122"/>
              <a:cs typeface="微软雅黑" panose="020B0503020204020204" charset="-122"/>
            </a:endParaRPr>
          </a:p>
          <a:p>
            <a:pPr marL="3187700">
              <a:lnSpc>
                <a:spcPct val="100000"/>
              </a:lnSpc>
              <a:spcBef>
                <a:spcPts val="1200"/>
              </a:spcBef>
              <a:tabLst>
                <a:tab pos="3604895" algn="l"/>
              </a:tabLst>
            </a:pPr>
            <a:r>
              <a:rPr sz="1600" spc="-15" dirty="0">
                <a:solidFill>
                  <a:srgbClr val="585858"/>
                </a:solidFill>
                <a:latin typeface="微软雅黑" panose="020B0503020204020204" charset="-122"/>
                <a:cs typeface="微软雅黑" panose="020B0503020204020204" charset="-122"/>
              </a:rPr>
              <a:t>√	</a:t>
            </a:r>
            <a:r>
              <a:rPr sz="2400" spc="-37" baseline="2000" dirty="0">
                <a:solidFill>
                  <a:srgbClr val="585858"/>
                </a:solidFill>
                <a:latin typeface="微软雅黑" panose="020B0503020204020204" charset="-122"/>
                <a:cs typeface="微软雅黑" panose="020B0503020204020204" charset="-122"/>
              </a:rPr>
              <a:t>制定应急预案</a:t>
            </a:r>
            <a:endParaRPr sz="2400" baseline="2000">
              <a:latin typeface="微软雅黑" panose="020B0503020204020204" charset="-122"/>
              <a:cs typeface="微软雅黑" panose="020B0503020204020204" charset="-122"/>
            </a:endParaRPr>
          </a:p>
          <a:p>
            <a:pPr marL="3605530" marR="6350">
              <a:lnSpc>
                <a:spcPct val="120000"/>
              </a:lnSpc>
              <a:spcBef>
                <a:spcPts val="770"/>
              </a:spcBef>
            </a:pPr>
            <a:r>
              <a:rPr sz="1600" spc="-20" dirty="0">
                <a:solidFill>
                  <a:srgbClr val="585858"/>
                </a:solidFill>
                <a:latin typeface="微软雅黑" panose="020B0503020204020204" charset="-122"/>
                <a:cs typeface="微软雅黑" panose="020B0503020204020204" charset="-122"/>
              </a:rPr>
              <a:t>告知从业人员和相关人员在紧急情</a:t>
            </a:r>
            <a:r>
              <a:rPr sz="1600" spc="-10" dirty="0">
                <a:solidFill>
                  <a:srgbClr val="585858"/>
                </a:solidFill>
                <a:latin typeface="微软雅黑" panose="020B0503020204020204" charset="-122"/>
                <a:cs typeface="微软雅黑" panose="020B0503020204020204" charset="-122"/>
              </a:rPr>
              <a:t>况</a:t>
            </a:r>
            <a:r>
              <a:rPr sz="1600" spc="-20" dirty="0">
                <a:solidFill>
                  <a:srgbClr val="585858"/>
                </a:solidFill>
                <a:latin typeface="微软雅黑" panose="020B0503020204020204" charset="-122"/>
                <a:cs typeface="微软雅黑" panose="020B0503020204020204" charset="-122"/>
              </a:rPr>
              <a:t>下应</a:t>
            </a:r>
            <a:r>
              <a:rPr sz="1600" spc="-10" dirty="0">
                <a:solidFill>
                  <a:srgbClr val="585858"/>
                </a:solidFill>
                <a:latin typeface="微软雅黑" panose="020B0503020204020204" charset="-122"/>
                <a:cs typeface="微软雅黑" panose="020B0503020204020204" charset="-122"/>
              </a:rPr>
              <a:t>当</a:t>
            </a:r>
            <a:r>
              <a:rPr sz="1600" spc="-20" dirty="0">
                <a:solidFill>
                  <a:srgbClr val="585858"/>
                </a:solidFill>
                <a:latin typeface="微软雅黑" panose="020B0503020204020204" charset="-122"/>
                <a:cs typeface="微软雅黑" panose="020B0503020204020204" charset="-122"/>
              </a:rPr>
              <a:t>采取</a:t>
            </a:r>
            <a:r>
              <a:rPr sz="1600" spc="-15" dirty="0">
                <a:solidFill>
                  <a:srgbClr val="585858"/>
                </a:solidFill>
                <a:latin typeface="微软雅黑" panose="020B0503020204020204" charset="-122"/>
                <a:cs typeface="微软雅黑" panose="020B0503020204020204" charset="-122"/>
              </a:rPr>
              <a:t> 的应急措施</a:t>
            </a:r>
            <a:endParaRPr sz="1600">
              <a:latin typeface="微软雅黑" panose="020B0503020204020204" charset="-122"/>
              <a:cs typeface="微软雅黑" panose="020B0503020204020204" charset="-122"/>
            </a:endParaRPr>
          </a:p>
          <a:p>
            <a:pPr marL="3605530">
              <a:lnSpc>
                <a:spcPct val="100000"/>
              </a:lnSpc>
              <a:spcBef>
                <a:spcPts val="1105"/>
              </a:spcBef>
            </a:pPr>
            <a:r>
              <a:rPr sz="1600" spc="-25" dirty="0">
                <a:solidFill>
                  <a:srgbClr val="585858"/>
                </a:solidFill>
                <a:latin typeface="微软雅黑" panose="020B0503020204020204" charset="-122"/>
                <a:cs typeface="微软雅黑" panose="020B0503020204020204" charset="-122"/>
              </a:rPr>
              <a:t>将重大危险源及有关安全措施、应</a:t>
            </a:r>
            <a:r>
              <a:rPr sz="1600" spc="-15" dirty="0">
                <a:solidFill>
                  <a:srgbClr val="585858"/>
                </a:solidFill>
                <a:latin typeface="微软雅黑" panose="020B0503020204020204" charset="-122"/>
                <a:cs typeface="微软雅黑" panose="020B0503020204020204" charset="-122"/>
              </a:rPr>
              <a:t>急</a:t>
            </a:r>
            <a:r>
              <a:rPr sz="1600" spc="-25" dirty="0">
                <a:solidFill>
                  <a:srgbClr val="585858"/>
                </a:solidFill>
                <a:latin typeface="微软雅黑" panose="020B0503020204020204" charset="-122"/>
                <a:cs typeface="微软雅黑" panose="020B0503020204020204" charset="-122"/>
              </a:rPr>
              <a:t>措施</a:t>
            </a:r>
            <a:r>
              <a:rPr sz="1600" spc="-15" dirty="0">
                <a:solidFill>
                  <a:srgbClr val="585858"/>
                </a:solidFill>
                <a:latin typeface="微软雅黑" panose="020B0503020204020204" charset="-122"/>
                <a:cs typeface="微软雅黑" panose="020B0503020204020204" charset="-122"/>
              </a:rPr>
              <a:t>报</a:t>
            </a:r>
            <a:r>
              <a:rPr sz="1600" spc="-25" dirty="0">
                <a:solidFill>
                  <a:srgbClr val="585858"/>
                </a:solidFill>
                <a:latin typeface="微软雅黑" panose="020B0503020204020204" charset="-122"/>
                <a:cs typeface="微软雅黑" panose="020B0503020204020204" charset="-122"/>
              </a:rPr>
              <a:t>地方</a:t>
            </a:r>
            <a:endParaRPr sz="1600">
              <a:latin typeface="微软雅黑" panose="020B0503020204020204" charset="-122"/>
              <a:cs typeface="微软雅黑" panose="020B0503020204020204" charset="-122"/>
            </a:endParaRPr>
          </a:p>
          <a:p>
            <a:pPr marL="3605530">
              <a:lnSpc>
                <a:spcPct val="100000"/>
              </a:lnSpc>
              <a:spcBef>
                <a:spcPts val="385"/>
              </a:spcBef>
            </a:pPr>
            <a:r>
              <a:rPr sz="1600" spc="-20" dirty="0">
                <a:solidFill>
                  <a:srgbClr val="585858"/>
                </a:solidFill>
                <a:latin typeface="微软雅黑" panose="020B0503020204020204" charset="-122"/>
                <a:cs typeface="微软雅黑" panose="020B0503020204020204" charset="-122"/>
              </a:rPr>
              <a:t>人民政府安全生产监督管理部门和</a:t>
            </a:r>
            <a:r>
              <a:rPr sz="1600" spc="-10" dirty="0">
                <a:solidFill>
                  <a:srgbClr val="585858"/>
                </a:solidFill>
                <a:latin typeface="微软雅黑" panose="020B0503020204020204" charset="-122"/>
                <a:cs typeface="微软雅黑" panose="020B0503020204020204" charset="-122"/>
              </a:rPr>
              <a:t>有</a:t>
            </a:r>
            <a:r>
              <a:rPr sz="1600" spc="-20" dirty="0">
                <a:solidFill>
                  <a:srgbClr val="585858"/>
                </a:solidFill>
                <a:latin typeface="微软雅黑" panose="020B0503020204020204" charset="-122"/>
                <a:cs typeface="微软雅黑" panose="020B0503020204020204" charset="-122"/>
              </a:rPr>
              <a:t>关部</a:t>
            </a:r>
            <a:r>
              <a:rPr sz="1600" spc="-10" dirty="0">
                <a:solidFill>
                  <a:srgbClr val="585858"/>
                </a:solidFill>
                <a:latin typeface="微软雅黑" panose="020B0503020204020204" charset="-122"/>
                <a:cs typeface="微软雅黑" panose="020B0503020204020204" charset="-122"/>
              </a:rPr>
              <a:t>门</a:t>
            </a:r>
            <a:r>
              <a:rPr sz="1600" spc="-20" dirty="0">
                <a:solidFill>
                  <a:srgbClr val="585858"/>
                </a:solidFill>
                <a:latin typeface="微软雅黑" panose="020B0503020204020204" charset="-122"/>
                <a:cs typeface="微软雅黑" panose="020B0503020204020204" charset="-122"/>
              </a:rPr>
              <a:t>备案</a:t>
            </a:r>
            <a:endParaRPr sz="1600">
              <a:latin typeface="微软雅黑" panose="020B0503020204020204" charset="-122"/>
              <a:cs typeface="微软雅黑" panose="020B0503020204020204" charset="-122"/>
            </a:endParaRPr>
          </a:p>
        </p:txBody>
      </p:sp>
      <p:sp>
        <p:nvSpPr>
          <p:cNvPr id="6" name="object 6"/>
          <p:cNvSpPr txBox="1"/>
          <p:nvPr/>
        </p:nvSpPr>
        <p:spPr>
          <a:xfrm>
            <a:off x="4244074" y="4691888"/>
            <a:ext cx="168275" cy="256540"/>
          </a:xfrm>
          <a:prstGeom prst="rect">
            <a:avLst/>
          </a:prstGeom>
        </p:spPr>
        <p:txBody>
          <a:bodyPr vert="horz" wrap="square" lIns="0" tIns="0" rIns="0" bIns="0" rtlCol="0">
            <a:spAutoFit/>
          </a:bodyPr>
          <a:lstStyle/>
          <a:p>
            <a:pPr marL="12700">
              <a:lnSpc>
                <a:spcPct val="100000"/>
              </a:lnSpc>
            </a:pPr>
            <a:r>
              <a:rPr sz="1600" spc="-15" dirty="0">
                <a:solidFill>
                  <a:srgbClr val="585858"/>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7" name="object 7"/>
          <p:cNvSpPr txBox="1"/>
          <p:nvPr/>
        </p:nvSpPr>
        <p:spPr>
          <a:xfrm>
            <a:off x="4244074" y="5368925"/>
            <a:ext cx="168275" cy="256540"/>
          </a:xfrm>
          <a:prstGeom prst="rect">
            <a:avLst/>
          </a:prstGeom>
        </p:spPr>
        <p:txBody>
          <a:bodyPr vert="horz" wrap="square" lIns="0" tIns="0" rIns="0" bIns="0" rtlCol="0">
            <a:spAutoFit/>
          </a:bodyPr>
          <a:lstStyle/>
          <a:p>
            <a:pPr marL="12700">
              <a:lnSpc>
                <a:spcPct val="100000"/>
              </a:lnSpc>
            </a:pPr>
            <a:r>
              <a:rPr sz="1600" spc="-15" dirty="0">
                <a:solidFill>
                  <a:srgbClr val="585858"/>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8" name="object 8"/>
          <p:cNvSpPr/>
          <p:nvPr/>
        </p:nvSpPr>
        <p:spPr>
          <a:xfrm>
            <a:off x="7651327" y="2286000"/>
            <a:ext cx="1371598" cy="2209797"/>
          </a:xfrm>
          <a:prstGeom prst="rect">
            <a:avLst/>
          </a:prstGeom>
          <a:blipFill>
            <a:blip r:embed="rId2" cstate="print"/>
            <a:stretch>
              <a:fillRect/>
            </a:stretch>
          </a:blipFill>
        </p:spPr>
        <p:txBody>
          <a:bodyPr wrap="square" lIns="0" tIns="0" rIns="0" bIns="0" rtlCol="0">
            <a:spAutoFit/>
          </a:bodyPr>
          <a:lstStyle/>
          <a:p/>
        </p:txBody>
      </p:sp>
      <p:sp>
        <p:nvSpPr>
          <p:cNvPr id="9" name="object 9"/>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0" name="object 10"/>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37</a:t>
            </a:r>
            <a:endParaRPr sz="2800">
              <a:latin typeface="Calibri" panose="020F0502020204030204"/>
              <a:cs typeface="Calibri" panose="020F0502020204030204"/>
            </a:endParaRPr>
          </a:p>
        </p:txBody>
      </p:sp>
      <p:sp>
        <p:nvSpPr>
          <p:cNvPr id="11" name="矩形 10"/>
          <p:cNvSpPr/>
          <p:nvPr/>
        </p:nvSpPr>
        <p:spPr>
          <a:xfrm>
            <a:off x="314879" y="246529"/>
            <a:ext cx="7670684"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第三十七条</a:t>
            </a:r>
            <a:r>
              <a:rPr lang="en-US" altLang="zh-CN" sz="2400" dirty="0">
                <a:solidFill>
                  <a:srgbClr val="FF0000"/>
                </a:solidFill>
              </a:rPr>
              <a:t> </a:t>
            </a:r>
            <a:r>
              <a:rPr lang="zh-CN" altLang="zh-CN" sz="2400" dirty="0">
                <a:solidFill>
                  <a:srgbClr val="FF0000"/>
                </a:solidFill>
              </a:rPr>
              <a:t>生产经营单位对重大危险源应当登记建档，进行定期检测、评估、监控，并制定应急预案，告知从业人员和相关人员在紧急情况下应当采取的应急措施。</a:t>
            </a:r>
            <a:endParaRPr lang="zh-CN" altLang="zh-CN" sz="2400" dirty="0">
              <a:solidFill>
                <a:srgbClr val="FF0000"/>
              </a:solidFill>
            </a:endParaRPr>
          </a:p>
          <a:p>
            <a:pPr fontAlgn="base"/>
            <a:r>
              <a:rPr lang="en-US" altLang="zh-CN" sz="2400" dirty="0">
                <a:solidFill>
                  <a:srgbClr val="FF0000"/>
                </a:solidFill>
              </a:rPr>
              <a:t> </a:t>
            </a:r>
            <a:r>
              <a:rPr lang="zh-CN" altLang="zh-CN" sz="2400" dirty="0">
                <a:solidFill>
                  <a:srgbClr val="FF0000"/>
                </a:solidFill>
              </a:rPr>
              <a:t>生产经营单位应当按照国家有关规定将本单位重大危险源及有关安全措施、应急措施报有关地方人民政府安全生产监督管理部门和有关部门备案。</a:t>
            </a:r>
            <a:endParaRPr lang="zh-CN" altLang="zh-CN" sz="2400"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13510" y="2700360"/>
            <a:ext cx="4140200" cy="365760"/>
          </a:xfrm>
          <a:prstGeom prst="rect">
            <a:avLst/>
          </a:prstGeom>
        </p:spPr>
        <p:txBody>
          <a:bodyPr vert="horz" wrap="square" lIns="0" tIns="0" rIns="0" bIns="0" rtlCol="0">
            <a:spAutoFit/>
          </a:bodyPr>
          <a:lstStyle/>
          <a:p>
            <a:pPr marL="12700">
              <a:lnSpc>
                <a:spcPts val="2875"/>
              </a:lnSpc>
            </a:pPr>
            <a:r>
              <a:rPr sz="2400" spc="300" dirty="0">
                <a:latin typeface="微软雅黑" panose="020B0503020204020204" charset="-122"/>
                <a:cs typeface="微软雅黑" panose="020B0503020204020204" charset="-122"/>
              </a:rPr>
              <a:t>生产经营单位应当建立健</a:t>
            </a:r>
            <a:r>
              <a:rPr sz="2400" spc="0" dirty="0">
                <a:latin typeface="微软雅黑" panose="020B0503020204020204" charset="-122"/>
                <a:cs typeface="微软雅黑" panose="020B0503020204020204" charset="-122"/>
              </a:rPr>
              <a:t>全</a:t>
            </a:r>
            <a:r>
              <a:rPr sz="2400" spc="-415" dirty="0">
                <a:latin typeface="微软雅黑" panose="020B0503020204020204" charset="-122"/>
                <a:cs typeface="微软雅黑" panose="020B0503020204020204" charset="-122"/>
              </a:rPr>
              <a:t> </a:t>
            </a:r>
            <a:endParaRPr sz="2400" dirty="0">
              <a:latin typeface="微软雅黑" panose="020B0503020204020204" charset="-122"/>
              <a:cs typeface="微软雅黑" panose="020B0503020204020204" charset="-122"/>
            </a:endParaRPr>
          </a:p>
        </p:txBody>
      </p:sp>
      <p:sp>
        <p:nvSpPr>
          <p:cNvPr id="3" name="object 3"/>
          <p:cNvSpPr txBox="1"/>
          <p:nvPr/>
        </p:nvSpPr>
        <p:spPr>
          <a:xfrm>
            <a:off x="1488821" y="3163702"/>
            <a:ext cx="5530215" cy="426084"/>
          </a:xfrm>
          <a:prstGeom prst="rect">
            <a:avLst/>
          </a:prstGeom>
        </p:spPr>
        <p:txBody>
          <a:bodyPr vert="horz" wrap="square" lIns="0" tIns="0" rIns="0" bIns="0" rtlCol="0">
            <a:spAutoFit/>
          </a:bodyPr>
          <a:lstStyle/>
          <a:p>
            <a:pPr marL="12700">
              <a:lnSpc>
                <a:spcPts val="3355"/>
              </a:lnSpc>
            </a:pPr>
            <a:r>
              <a:rPr sz="2800" b="1" spc="270" dirty="0">
                <a:solidFill>
                  <a:srgbClr val="CC6600"/>
                </a:solidFill>
                <a:latin typeface="微软雅黑" panose="020B0503020204020204" charset="-122"/>
                <a:cs typeface="微软雅黑" panose="020B0503020204020204" charset="-122"/>
              </a:rPr>
              <a:t>生产安全事故隐患排查治理制</a:t>
            </a:r>
            <a:r>
              <a:rPr sz="2800" b="1" spc="-30" dirty="0">
                <a:solidFill>
                  <a:srgbClr val="CC6600"/>
                </a:solidFill>
                <a:latin typeface="微软雅黑" panose="020B0503020204020204" charset="-122"/>
                <a:cs typeface="微软雅黑" panose="020B0503020204020204" charset="-122"/>
              </a:rPr>
              <a:t>度</a:t>
            </a:r>
            <a:r>
              <a:rPr sz="2800" b="1" spc="-535" dirty="0">
                <a:solidFill>
                  <a:srgbClr val="CC6600"/>
                </a:solidFill>
                <a:latin typeface="微软雅黑" panose="020B0503020204020204" charset="-122"/>
                <a:cs typeface="微软雅黑" panose="020B0503020204020204" charset="-122"/>
              </a:rPr>
              <a:t> </a:t>
            </a:r>
            <a:endParaRPr sz="2800" dirty="0">
              <a:latin typeface="微软雅黑" panose="020B0503020204020204" charset="-122"/>
              <a:cs typeface="微软雅黑" panose="020B0503020204020204" charset="-122"/>
            </a:endParaRPr>
          </a:p>
        </p:txBody>
      </p:sp>
      <p:sp>
        <p:nvSpPr>
          <p:cNvPr id="4" name="object 4"/>
          <p:cNvSpPr/>
          <p:nvPr/>
        </p:nvSpPr>
        <p:spPr>
          <a:xfrm>
            <a:off x="1543686" y="3773805"/>
            <a:ext cx="2520695" cy="1007363"/>
          </a:xfrm>
          <a:custGeom>
            <a:avLst/>
            <a:gdLst/>
            <a:ahLst/>
            <a:cxnLst/>
            <a:rect l="l" t="t" r="r" b="b"/>
            <a:pathLst>
              <a:path w="2520695" h="1007363">
                <a:moveTo>
                  <a:pt x="2156841" y="0"/>
                </a:moveTo>
                <a:lnTo>
                  <a:pt x="0" y="0"/>
                </a:lnTo>
                <a:lnTo>
                  <a:pt x="363854" y="503682"/>
                </a:lnTo>
                <a:lnTo>
                  <a:pt x="0" y="1007363"/>
                </a:lnTo>
                <a:lnTo>
                  <a:pt x="2156841" y="1007363"/>
                </a:lnTo>
                <a:lnTo>
                  <a:pt x="2520695" y="503682"/>
                </a:lnTo>
                <a:lnTo>
                  <a:pt x="2156841" y="0"/>
                </a:lnTo>
                <a:close/>
              </a:path>
            </a:pathLst>
          </a:custGeom>
          <a:solidFill>
            <a:srgbClr val="00AF50"/>
          </a:solidFill>
        </p:spPr>
        <p:txBody>
          <a:bodyPr wrap="square" lIns="0" tIns="0" rIns="0" bIns="0" rtlCol="0">
            <a:spAutoFit/>
          </a:bodyPr>
          <a:lstStyle/>
          <a:p/>
        </p:txBody>
      </p:sp>
      <p:sp>
        <p:nvSpPr>
          <p:cNvPr id="5" name="object 5"/>
          <p:cNvSpPr txBox="1"/>
          <p:nvPr/>
        </p:nvSpPr>
        <p:spPr>
          <a:xfrm>
            <a:off x="2284476" y="3861943"/>
            <a:ext cx="1038860" cy="744220"/>
          </a:xfrm>
          <a:prstGeom prst="rect">
            <a:avLst/>
          </a:prstGeom>
        </p:spPr>
        <p:txBody>
          <a:bodyPr vert="horz" wrap="square" lIns="0" tIns="0" rIns="0" bIns="0" rtlCol="0">
            <a:spAutoFit/>
          </a:bodyPr>
          <a:lstStyle/>
          <a:p>
            <a:pPr marL="114300" marR="6350" indent="-102235">
              <a:lnSpc>
                <a:spcPct val="150000"/>
              </a:lnSpc>
            </a:pPr>
            <a:r>
              <a:rPr sz="1600" b="1" spc="-15" dirty="0">
                <a:solidFill>
                  <a:srgbClr val="FFFFFF"/>
                </a:solidFill>
                <a:latin typeface="微软雅黑" panose="020B0503020204020204" charset="-122"/>
                <a:cs typeface="微软雅黑" panose="020B0503020204020204" charset="-122"/>
              </a:rPr>
              <a:t>发现并消除 事故隐患</a:t>
            </a:r>
            <a:endParaRPr sz="1600">
              <a:latin typeface="微软雅黑" panose="020B0503020204020204" charset="-122"/>
              <a:cs typeface="微软雅黑" panose="020B0503020204020204" charset="-122"/>
            </a:endParaRPr>
          </a:p>
        </p:txBody>
      </p:sp>
      <p:sp>
        <p:nvSpPr>
          <p:cNvPr id="6" name="object 6"/>
          <p:cNvSpPr/>
          <p:nvPr/>
        </p:nvSpPr>
        <p:spPr>
          <a:xfrm>
            <a:off x="3983610" y="3773805"/>
            <a:ext cx="2519172" cy="1007363"/>
          </a:xfrm>
          <a:custGeom>
            <a:avLst/>
            <a:gdLst/>
            <a:ahLst/>
            <a:cxnLst/>
            <a:rect l="l" t="t" r="r" b="b"/>
            <a:pathLst>
              <a:path w="2519172" h="1007363">
                <a:moveTo>
                  <a:pt x="2155570" y="0"/>
                </a:moveTo>
                <a:lnTo>
                  <a:pt x="0" y="0"/>
                </a:lnTo>
                <a:lnTo>
                  <a:pt x="363600" y="503682"/>
                </a:lnTo>
                <a:lnTo>
                  <a:pt x="0" y="1007363"/>
                </a:lnTo>
                <a:lnTo>
                  <a:pt x="2155570" y="1007363"/>
                </a:lnTo>
                <a:lnTo>
                  <a:pt x="2519172" y="503682"/>
                </a:lnTo>
                <a:lnTo>
                  <a:pt x="2155570" y="0"/>
                </a:lnTo>
                <a:close/>
              </a:path>
            </a:pathLst>
          </a:custGeom>
          <a:solidFill>
            <a:srgbClr val="006FC0"/>
          </a:solidFill>
        </p:spPr>
        <p:txBody>
          <a:bodyPr wrap="square" lIns="0" tIns="0" rIns="0" bIns="0" rtlCol="0">
            <a:spAutoFit/>
          </a:bodyPr>
          <a:lstStyle/>
          <a:p/>
        </p:txBody>
      </p:sp>
      <p:sp>
        <p:nvSpPr>
          <p:cNvPr id="7" name="object 7"/>
          <p:cNvSpPr txBox="1"/>
          <p:nvPr/>
        </p:nvSpPr>
        <p:spPr>
          <a:xfrm>
            <a:off x="4622547" y="3861943"/>
            <a:ext cx="1242060" cy="744220"/>
          </a:xfrm>
          <a:prstGeom prst="rect">
            <a:avLst/>
          </a:prstGeom>
        </p:spPr>
        <p:txBody>
          <a:bodyPr vert="horz" wrap="square" lIns="0" tIns="0" rIns="0" bIns="0" rtlCol="0">
            <a:spAutoFit/>
          </a:bodyPr>
          <a:lstStyle/>
          <a:p>
            <a:pPr marL="12700" marR="6350" indent="202565">
              <a:lnSpc>
                <a:spcPct val="150000"/>
              </a:lnSpc>
            </a:pPr>
            <a:r>
              <a:rPr sz="1600" b="1" spc="-15" dirty="0">
                <a:solidFill>
                  <a:srgbClr val="FFFFFF"/>
                </a:solidFill>
                <a:latin typeface="微软雅黑" panose="020B0503020204020204" charset="-122"/>
                <a:cs typeface="微软雅黑" panose="020B0503020204020204" charset="-122"/>
              </a:rPr>
              <a:t>如实记录 排查治理情况</a:t>
            </a:r>
            <a:endParaRPr sz="1600">
              <a:latin typeface="微软雅黑" panose="020B0503020204020204" charset="-122"/>
              <a:cs typeface="微软雅黑" panose="020B0503020204020204" charset="-122"/>
            </a:endParaRPr>
          </a:p>
        </p:txBody>
      </p:sp>
      <p:sp>
        <p:nvSpPr>
          <p:cNvPr id="8" name="object 8"/>
          <p:cNvSpPr/>
          <p:nvPr/>
        </p:nvSpPr>
        <p:spPr>
          <a:xfrm>
            <a:off x="6415913" y="3772281"/>
            <a:ext cx="2519172" cy="1007363"/>
          </a:xfrm>
          <a:custGeom>
            <a:avLst/>
            <a:gdLst/>
            <a:ahLst/>
            <a:cxnLst/>
            <a:rect l="l" t="t" r="r" b="b"/>
            <a:pathLst>
              <a:path w="2519172" h="1007363">
                <a:moveTo>
                  <a:pt x="2043683" y="0"/>
                </a:moveTo>
                <a:lnTo>
                  <a:pt x="0" y="0"/>
                </a:lnTo>
                <a:lnTo>
                  <a:pt x="475487" y="503682"/>
                </a:lnTo>
                <a:lnTo>
                  <a:pt x="0" y="1007363"/>
                </a:lnTo>
                <a:lnTo>
                  <a:pt x="2043683" y="1007363"/>
                </a:lnTo>
                <a:lnTo>
                  <a:pt x="2519172" y="503682"/>
                </a:lnTo>
                <a:lnTo>
                  <a:pt x="2043683" y="0"/>
                </a:lnTo>
                <a:close/>
              </a:path>
            </a:pathLst>
          </a:custGeom>
          <a:solidFill>
            <a:srgbClr val="CC6600"/>
          </a:solidFill>
        </p:spPr>
        <p:txBody>
          <a:bodyPr wrap="square" lIns="0" tIns="0" rIns="0" bIns="0" rtlCol="0">
            <a:spAutoFit/>
          </a:bodyPr>
          <a:lstStyle/>
          <a:p/>
        </p:txBody>
      </p:sp>
      <p:sp>
        <p:nvSpPr>
          <p:cNvPr id="9" name="object 9"/>
          <p:cNvSpPr txBox="1"/>
          <p:nvPr/>
        </p:nvSpPr>
        <p:spPr>
          <a:xfrm>
            <a:off x="7258432" y="3860419"/>
            <a:ext cx="836294" cy="744220"/>
          </a:xfrm>
          <a:prstGeom prst="rect">
            <a:avLst/>
          </a:prstGeom>
        </p:spPr>
        <p:txBody>
          <a:bodyPr vert="horz" wrap="square" lIns="0" tIns="0" rIns="0" bIns="0" rtlCol="0">
            <a:spAutoFit/>
          </a:bodyPr>
          <a:lstStyle/>
          <a:p>
            <a:pPr marL="12700" marR="6350">
              <a:lnSpc>
                <a:spcPct val="150000"/>
              </a:lnSpc>
            </a:pPr>
            <a:r>
              <a:rPr sz="1600" b="1" spc="-15" dirty="0">
                <a:solidFill>
                  <a:srgbClr val="FFFFFF"/>
                </a:solidFill>
                <a:latin typeface="微软雅黑" panose="020B0503020204020204" charset="-122"/>
                <a:cs typeface="微软雅黑" panose="020B0503020204020204" charset="-122"/>
              </a:rPr>
              <a:t>及时通报 从业人员</a:t>
            </a:r>
            <a:endParaRPr sz="1600">
              <a:latin typeface="微软雅黑" panose="020B0503020204020204" charset="-122"/>
              <a:cs typeface="微软雅黑" panose="020B0503020204020204" charset="-122"/>
            </a:endParaRPr>
          </a:p>
        </p:txBody>
      </p:sp>
      <p:sp>
        <p:nvSpPr>
          <p:cNvPr id="10" name="object 10"/>
          <p:cNvSpPr/>
          <p:nvPr/>
        </p:nvSpPr>
        <p:spPr>
          <a:xfrm>
            <a:off x="2112138" y="4932045"/>
            <a:ext cx="1786127" cy="1168908"/>
          </a:xfrm>
          <a:prstGeom prst="rect">
            <a:avLst/>
          </a:prstGeom>
          <a:blipFill>
            <a:blip r:embed="rId1" cstate="print"/>
            <a:stretch>
              <a:fillRect/>
            </a:stretch>
          </a:blipFill>
        </p:spPr>
        <p:txBody>
          <a:bodyPr wrap="square" lIns="0" tIns="0" rIns="0" bIns="0" rtlCol="0">
            <a:spAutoFit/>
          </a:bodyPr>
          <a:lstStyle/>
          <a:p/>
        </p:txBody>
      </p:sp>
      <p:sp>
        <p:nvSpPr>
          <p:cNvPr id="11" name="object 11"/>
          <p:cNvSpPr/>
          <p:nvPr/>
        </p:nvSpPr>
        <p:spPr>
          <a:xfrm>
            <a:off x="1543686" y="4997576"/>
            <a:ext cx="2923031" cy="1703831"/>
          </a:xfrm>
          <a:custGeom>
            <a:avLst/>
            <a:gdLst/>
            <a:ahLst/>
            <a:cxnLst/>
            <a:rect l="l" t="t" r="r" b="b"/>
            <a:pathLst>
              <a:path w="2923031" h="1703831">
                <a:moveTo>
                  <a:pt x="0" y="1703831"/>
                </a:moveTo>
                <a:lnTo>
                  <a:pt x="2923031" y="1703831"/>
                </a:lnTo>
                <a:lnTo>
                  <a:pt x="2923031" y="0"/>
                </a:lnTo>
                <a:lnTo>
                  <a:pt x="0" y="0"/>
                </a:lnTo>
                <a:lnTo>
                  <a:pt x="0" y="1703831"/>
                </a:lnTo>
                <a:close/>
              </a:path>
            </a:pathLst>
          </a:custGeom>
          <a:ln w="57912">
            <a:solidFill>
              <a:srgbClr val="6483B8"/>
            </a:solidFill>
          </a:ln>
        </p:spPr>
        <p:txBody>
          <a:bodyPr wrap="square" lIns="0" tIns="0" rIns="0" bIns="0" rtlCol="0">
            <a:spAutoFit/>
          </a:bodyPr>
          <a:lstStyle/>
          <a:p/>
        </p:txBody>
      </p:sp>
      <p:sp>
        <p:nvSpPr>
          <p:cNvPr id="12" name="object 12"/>
          <p:cNvSpPr/>
          <p:nvPr/>
        </p:nvSpPr>
        <p:spPr>
          <a:xfrm>
            <a:off x="536321" y="3499484"/>
            <a:ext cx="862584" cy="745236"/>
          </a:xfrm>
          <a:custGeom>
            <a:avLst/>
            <a:gdLst/>
            <a:ahLst/>
            <a:cxnLst/>
            <a:rect l="l" t="t" r="r" b="b"/>
            <a:pathLst>
              <a:path w="862584" h="745236">
                <a:moveTo>
                  <a:pt x="676275" y="0"/>
                </a:moveTo>
                <a:lnTo>
                  <a:pt x="186309" y="0"/>
                </a:lnTo>
                <a:lnTo>
                  <a:pt x="0" y="372618"/>
                </a:lnTo>
                <a:lnTo>
                  <a:pt x="186309" y="745236"/>
                </a:lnTo>
                <a:lnTo>
                  <a:pt x="676275" y="745236"/>
                </a:lnTo>
                <a:lnTo>
                  <a:pt x="862584" y="372618"/>
                </a:lnTo>
                <a:lnTo>
                  <a:pt x="676275" y="0"/>
                </a:lnTo>
                <a:close/>
              </a:path>
            </a:pathLst>
          </a:custGeom>
          <a:solidFill>
            <a:srgbClr val="006FC0"/>
          </a:solidFill>
        </p:spPr>
        <p:txBody>
          <a:bodyPr wrap="square" lIns="0" tIns="0" rIns="0" bIns="0" rtlCol="0">
            <a:spAutoFit/>
          </a:bodyPr>
          <a:lstStyle/>
          <a:p/>
        </p:txBody>
      </p:sp>
      <p:sp>
        <p:nvSpPr>
          <p:cNvPr id="13" name="object 13"/>
          <p:cNvSpPr/>
          <p:nvPr/>
        </p:nvSpPr>
        <p:spPr>
          <a:xfrm>
            <a:off x="536321" y="4409313"/>
            <a:ext cx="862584" cy="743711"/>
          </a:xfrm>
          <a:custGeom>
            <a:avLst/>
            <a:gdLst/>
            <a:ahLst/>
            <a:cxnLst/>
            <a:rect l="l" t="t" r="r" b="b"/>
            <a:pathLst>
              <a:path w="862584" h="743711">
                <a:moveTo>
                  <a:pt x="676656" y="0"/>
                </a:moveTo>
                <a:lnTo>
                  <a:pt x="185928" y="0"/>
                </a:lnTo>
                <a:lnTo>
                  <a:pt x="0" y="371855"/>
                </a:lnTo>
                <a:lnTo>
                  <a:pt x="185928" y="743711"/>
                </a:lnTo>
                <a:lnTo>
                  <a:pt x="676656" y="743711"/>
                </a:lnTo>
                <a:lnTo>
                  <a:pt x="862584" y="371855"/>
                </a:lnTo>
                <a:lnTo>
                  <a:pt x="676656" y="0"/>
                </a:lnTo>
                <a:close/>
              </a:path>
            </a:pathLst>
          </a:custGeom>
          <a:solidFill>
            <a:srgbClr val="6F2F9F"/>
          </a:solidFill>
        </p:spPr>
        <p:txBody>
          <a:bodyPr wrap="square" lIns="0" tIns="0" rIns="0" bIns="0" rtlCol="0">
            <a:spAutoFit/>
          </a:bodyPr>
          <a:lstStyle/>
          <a:p/>
        </p:txBody>
      </p:sp>
      <p:sp>
        <p:nvSpPr>
          <p:cNvPr id="14" name="object 14"/>
          <p:cNvSpPr txBox="1"/>
          <p:nvPr/>
        </p:nvSpPr>
        <p:spPr>
          <a:xfrm>
            <a:off x="776910" y="4561332"/>
            <a:ext cx="8263890" cy="2038350"/>
          </a:xfrm>
          <a:prstGeom prst="rect">
            <a:avLst/>
          </a:prstGeom>
        </p:spPr>
        <p:txBody>
          <a:bodyPr vert="horz" wrap="square" lIns="0" tIns="0" rIns="0" bIns="0" rtlCol="0">
            <a:spAutoFit/>
          </a:bodyPr>
          <a:lstStyle/>
          <a:p>
            <a:pPr marL="12700" marR="7887970">
              <a:lnSpc>
                <a:spcPct val="100000"/>
              </a:lnSpc>
            </a:pPr>
            <a:r>
              <a:rPr sz="1400" dirty="0">
                <a:solidFill>
                  <a:srgbClr val="FFFFFF"/>
                </a:solidFill>
                <a:latin typeface="微软雅黑" panose="020B0503020204020204" charset="-122"/>
                <a:cs typeface="微软雅黑" panose="020B0503020204020204" charset="-122"/>
              </a:rPr>
              <a:t>管理 措施</a:t>
            </a:r>
            <a:endParaRPr sz="1400">
              <a:latin typeface="微软雅黑" panose="020B0503020204020204" charset="-122"/>
              <a:cs typeface="微软雅黑" panose="020B0503020204020204" charset="-122"/>
            </a:endParaRPr>
          </a:p>
          <a:p>
            <a:pPr>
              <a:lnSpc>
                <a:spcPts val="1400"/>
              </a:lnSpc>
            </a:pPr>
            <a:endParaRPr sz="1400"/>
          </a:p>
          <a:p>
            <a:pPr>
              <a:lnSpc>
                <a:spcPts val="1600"/>
              </a:lnSpc>
              <a:spcBef>
                <a:spcPts val="5"/>
              </a:spcBef>
            </a:pPr>
            <a:endParaRPr sz="1600"/>
          </a:p>
          <a:p>
            <a:pPr marL="3811905">
              <a:lnSpc>
                <a:spcPct val="100000"/>
              </a:lnSpc>
              <a:tabLst>
                <a:tab pos="4135120" algn="l"/>
              </a:tabLst>
            </a:pPr>
            <a:r>
              <a:rPr sz="1800" b="1" dirty="0">
                <a:solidFill>
                  <a:srgbClr val="585858"/>
                </a:solidFill>
                <a:latin typeface="微软雅黑" panose="020B0503020204020204" charset="-122"/>
                <a:cs typeface="微软雅黑" panose="020B0503020204020204" charset="-122"/>
              </a:rPr>
              <a:t>√	应当建立健全重大事故隐患治理督办制度</a:t>
            </a:r>
            <a:endParaRPr sz="1800">
              <a:latin typeface="微软雅黑" panose="020B0503020204020204" charset="-122"/>
              <a:cs typeface="微软雅黑" panose="020B0503020204020204" charset="-122"/>
            </a:endParaRPr>
          </a:p>
          <a:p>
            <a:pPr>
              <a:lnSpc>
                <a:spcPts val="1800"/>
              </a:lnSpc>
              <a:spcBef>
                <a:spcPts val="5"/>
              </a:spcBef>
            </a:pPr>
            <a:endParaRPr sz="1800"/>
          </a:p>
          <a:p>
            <a:pPr marL="3811905">
              <a:lnSpc>
                <a:spcPts val="2040"/>
              </a:lnSpc>
              <a:tabLst>
                <a:tab pos="4135120" algn="l"/>
              </a:tabLst>
            </a:pPr>
            <a:r>
              <a:rPr sz="1800" b="1" dirty="0">
                <a:solidFill>
                  <a:srgbClr val="585858"/>
                </a:solidFill>
                <a:latin typeface="微软雅黑" panose="020B0503020204020204" charset="-122"/>
                <a:cs typeface="微软雅黑" panose="020B0503020204020204" charset="-122"/>
              </a:rPr>
              <a:t>√	督促生产经营单位消除重大事故隐患</a:t>
            </a:r>
            <a:endParaRPr sz="1800">
              <a:latin typeface="微软雅黑" panose="020B0503020204020204" charset="-122"/>
              <a:cs typeface="微软雅黑" panose="020B0503020204020204" charset="-122"/>
            </a:endParaRPr>
          </a:p>
          <a:p>
            <a:pPr marR="3801110" algn="ctr">
              <a:lnSpc>
                <a:spcPts val="1560"/>
              </a:lnSpc>
            </a:pPr>
            <a:r>
              <a:rPr sz="1400" b="1" dirty="0">
                <a:latin typeface="微软雅黑" panose="020B0503020204020204" charset="-122"/>
                <a:cs typeface="微软雅黑" panose="020B0503020204020204" charset="-122"/>
              </a:rPr>
              <a:t>县级以上地方各级人民</a:t>
            </a:r>
            <a:r>
              <a:rPr sz="1400" b="1" spc="-15" dirty="0">
                <a:latin typeface="微软雅黑" panose="020B0503020204020204" charset="-122"/>
                <a:cs typeface="微软雅黑" panose="020B0503020204020204" charset="-122"/>
              </a:rPr>
              <a:t>政</a:t>
            </a:r>
            <a:r>
              <a:rPr sz="1400" b="1" spc="0" dirty="0">
                <a:latin typeface="微软雅黑" panose="020B0503020204020204" charset="-122"/>
                <a:cs typeface="微软雅黑" panose="020B0503020204020204" charset="-122"/>
              </a:rPr>
              <a:t>府</a:t>
            </a:r>
            <a:endParaRPr sz="1400">
              <a:latin typeface="微软雅黑" panose="020B0503020204020204" charset="-122"/>
              <a:cs typeface="微软雅黑" panose="020B0503020204020204" charset="-122"/>
            </a:endParaRPr>
          </a:p>
          <a:p>
            <a:pPr marR="3801110" algn="ctr">
              <a:lnSpc>
                <a:spcPct val="100000"/>
              </a:lnSpc>
              <a:spcBef>
                <a:spcPts val="335"/>
              </a:spcBef>
            </a:pPr>
            <a:r>
              <a:rPr sz="1400" b="1" dirty="0">
                <a:latin typeface="微软雅黑" panose="020B0503020204020204" charset="-122"/>
                <a:cs typeface="微软雅黑" panose="020B0503020204020204" charset="-122"/>
              </a:rPr>
              <a:t>负有安全生产监督管理</a:t>
            </a:r>
            <a:r>
              <a:rPr sz="1400" b="1" spc="-15" dirty="0">
                <a:latin typeface="微软雅黑" panose="020B0503020204020204" charset="-122"/>
                <a:cs typeface="微软雅黑" panose="020B0503020204020204" charset="-122"/>
              </a:rPr>
              <a:t>职</a:t>
            </a:r>
            <a:r>
              <a:rPr sz="1400" b="1" spc="0" dirty="0">
                <a:latin typeface="微软雅黑" panose="020B0503020204020204" charset="-122"/>
                <a:cs typeface="微软雅黑" panose="020B0503020204020204" charset="-122"/>
              </a:rPr>
              <a:t>责的</a:t>
            </a:r>
            <a:r>
              <a:rPr sz="1400" b="1" spc="-15" dirty="0">
                <a:latin typeface="微软雅黑" panose="020B0503020204020204" charset="-122"/>
                <a:cs typeface="微软雅黑" panose="020B0503020204020204" charset="-122"/>
              </a:rPr>
              <a:t>部</a:t>
            </a:r>
            <a:r>
              <a:rPr sz="1400" b="1" spc="0" dirty="0">
                <a:latin typeface="微软雅黑" panose="020B0503020204020204" charset="-122"/>
                <a:cs typeface="微软雅黑" panose="020B0503020204020204" charset="-122"/>
              </a:rPr>
              <a:t>门</a:t>
            </a:r>
            <a:endParaRPr sz="1400">
              <a:latin typeface="微软雅黑" panose="020B0503020204020204" charset="-122"/>
              <a:cs typeface="微软雅黑" panose="020B0503020204020204" charset="-122"/>
            </a:endParaRPr>
          </a:p>
        </p:txBody>
      </p:sp>
      <p:sp>
        <p:nvSpPr>
          <p:cNvPr id="15" name="object 15"/>
          <p:cNvSpPr txBox="1"/>
          <p:nvPr/>
        </p:nvSpPr>
        <p:spPr>
          <a:xfrm>
            <a:off x="776910" y="3759072"/>
            <a:ext cx="382270"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技术</a:t>
            </a:r>
            <a:endParaRPr sz="1400">
              <a:latin typeface="微软雅黑" panose="020B0503020204020204" charset="-122"/>
              <a:cs typeface="微软雅黑" panose="020B0503020204020204" charset="-122"/>
            </a:endParaRPr>
          </a:p>
        </p:txBody>
      </p:sp>
      <p:sp>
        <p:nvSpPr>
          <p:cNvPr id="16" name="object 16"/>
          <p:cNvSpPr/>
          <p:nvPr/>
        </p:nvSpPr>
        <p:spPr>
          <a:xfrm>
            <a:off x="7450083" y="2602610"/>
            <a:ext cx="1722120" cy="1674876"/>
          </a:xfrm>
          <a:prstGeom prst="rect">
            <a:avLst/>
          </a:prstGeom>
          <a:blipFill>
            <a:blip r:embed="rId2" cstate="print"/>
            <a:stretch>
              <a:fillRect/>
            </a:stretch>
          </a:blipFill>
        </p:spPr>
        <p:txBody>
          <a:bodyPr wrap="square" lIns="0" tIns="0" rIns="0" bIns="0" rtlCol="0">
            <a:spAutoFit/>
          </a:bodyPr>
          <a:lstStyle/>
          <a:p/>
        </p:txBody>
      </p:sp>
      <p:sp>
        <p:nvSpPr>
          <p:cNvPr id="17" name="object 17"/>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8" name="object 18"/>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38</a:t>
            </a:r>
            <a:endParaRPr sz="2800">
              <a:latin typeface="Calibri" panose="020F0502020204030204"/>
              <a:cs typeface="Calibri" panose="020F0502020204030204"/>
            </a:endParaRPr>
          </a:p>
        </p:txBody>
      </p:sp>
      <p:sp>
        <p:nvSpPr>
          <p:cNvPr id="19" name="矩形 18"/>
          <p:cNvSpPr/>
          <p:nvPr/>
        </p:nvSpPr>
        <p:spPr>
          <a:xfrm>
            <a:off x="304800" y="208384"/>
            <a:ext cx="8659368"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第三十八条</a:t>
            </a:r>
            <a:r>
              <a:rPr lang="en-US" altLang="zh-CN" sz="2400" dirty="0">
                <a:solidFill>
                  <a:srgbClr val="FF0000"/>
                </a:solidFill>
              </a:rPr>
              <a:t> </a:t>
            </a:r>
            <a:r>
              <a:rPr lang="zh-CN" altLang="zh-CN" sz="2400" dirty="0">
                <a:solidFill>
                  <a:srgbClr val="FF0000"/>
                </a:solidFill>
              </a:rPr>
              <a:t>生产经营单位应当建立健全生产安全事故隐患排查治理制度，采取技术、管理措施，及时发现并消除事故隐患。事故隐患排查治理情况应当如实记录，并向从业人员通报。</a:t>
            </a:r>
            <a:endParaRPr lang="zh-CN" altLang="zh-CN" sz="2400" dirty="0">
              <a:solidFill>
                <a:srgbClr val="FF0000"/>
              </a:solidFill>
            </a:endParaRPr>
          </a:p>
          <a:p>
            <a:pPr fontAlgn="base"/>
            <a:r>
              <a:rPr lang="en-US" altLang="zh-CN" sz="2400" dirty="0">
                <a:solidFill>
                  <a:srgbClr val="FF0000"/>
                </a:solidFill>
              </a:rPr>
              <a:t> </a:t>
            </a:r>
            <a:r>
              <a:rPr lang="zh-CN" altLang="zh-CN" sz="2400" dirty="0">
                <a:solidFill>
                  <a:srgbClr val="FF0000"/>
                </a:solidFill>
              </a:rPr>
              <a:t>县级以上地方各级人民政府负有安全生产监督管理职责的部门应当建立健全重大事故隐患治理督办制度，督促生产经营单位消除重大事故隐患。</a:t>
            </a:r>
            <a:endParaRPr lang="zh-CN" altLang="zh-CN" sz="24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2593" y="1334007"/>
            <a:ext cx="1257300" cy="1083564"/>
          </a:xfrm>
          <a:custGeom>
            <a:avLst/>
            <a:gdLst/>
            <a:ahLst/>
            <a:cxnLst/>
            <a:rect l="l" t="t" r="r" b="b"/>
            <a:pathLst>
              <a:path w="1257300" h="1083564">
                <a:moveTo>
                  <a:pt x="986409" y="0"/>
                </a:moveTo>
                <a:lnTo>
                  <a:pt x="270891" y="0"/>
                </a:lnTo>
                <a:lnTo>
                  <a:pt x="0" y="541782"/>
                </a:lnTo>
                <a:lnTo>
                  <a:pt x="270891" y="1083564"/>
                </a:lnTo>
                <a:lnTo>
                  <a:pt x="986409" y="1083564"/>
                </a:lnTo>
                <a:lnTo>
                  <a:pt x="1257300" y="541782"/>
                </a:lnTo>
                <a:lnTo>
                  <a:pt x="986409" y="0"/>
                </a:lnTo>
                <a:close/>
              </a:path>
            </a:pathLst>
          </a:custGeom>
          <a:solidFill>
            <a:srgbClr val="6F2F9F"/>
          </a:solidFill>
        </p:spPr>
        <p:txBody>
          <a:bodyPr wrap="square" lIns="0" tIns="0" rIns="0" bIns="0" rtlCol="0">
            <a:spAutoFit/>
          </a:bodyPr>
          <a:lstStyle/>
          <a:p/>
        </p:txBody>
      </p:sp>
      <p:sp>
        <p:nvSpPr>
          <p:cNvPr id="3" name="object 3"/>
          <p:cNvSpPr/>
          <p:nvPr/>
        </p:nvSpPr>
        <p:spPr>
          <a:xfrm>
            <a:off x="2572166" y="1349248"/>
            <a:ext cx="1255776" cy="1083564"/>
          </a:xfrm>
          <a:custGeom>
            <a:avLst/>
            <a:gdLst/>
            <a:ahLst/>
            <a:cxnLst/>
            <a:rect l="l" t="t" r="r" b="b"/>
            <a:pathLst>
              <a:path w="1255776" h="1083564">
                <a:moveTo>
                  <a:pt x="984885" y="0"/>
                </a:moveTo>
                <a:lnTo>
                  <a:pt x="270891" y="0"/>
                </a:lnTo>
                <a:lnTo>
                  <a:pt x="0" y="541781"/>
                </a:lnTo>
                <a:lnTo>
                  <a:pt x="270891" y="1083564"/>
                </a:lnTo>
                <a:lnTo>
                  <a:pt x="984885" y="1083564"/>
                </a:lnTo>
                <a:lnTo>
                  <a:pt x="1255776" y="541781"/>
                </a:lnTo>
                <a:lnTo>
                  <a:pt x="984885" y="0"/>
                </a:lnTo>
                <a:close/>
              </a:path>
            </a:pathLst>
          </a:custGeom>
          <a:solidFill>
            <a:srgbClr val="CC6600"/>
          </a:solidFill>
        </p:spPr>
        <p:txBody>
          <a:bodyPr wrap="square" lIns="0" tIns="0" rIns="0" bIns="0" rtlCol="0">
            <a:spAutoFit/>
          </a:bodyPr>
          <a:lstStyle/>
          <a:p/>
        </p:txBody>
      </p:sp>
      <p:sp>
        <p:nvSpPr>
          <p:cNvPr id="4" name="object 4"/>
          <p:cNvSpPr/>
          <p:nvPr/>
        </p:nvSpPr>
        <p:spPr>
          <a:xfrm>
            <a:off x="1625762" y="401319"/>
            <a:ext cx="1257300" cy="1085088"/>
          </a:xfrm>
          <a:custGeom>
            <a:avLst/>
            <a:gdLst/>
            <a:ahLst/>
            <a:cxnLst/>
            <a:rect l="l" t="t" r="r" b="b"/>
            <a:pathLst>
              <a:path w="1257300" h="1085088">
                <a:moveTo>
                  <a:pt x="986028" y="0"/>
                </a:moveTo>
                <a:lnTo>
                  <a:pt x="271272" y="0"/>
                </a:lnTo>
                <a:lnTo>
                  <a:pt x="0" y="542544"/>
                </a:lnTo>
                <a:lnTo>
                  <a:pt x="271272" y="1085088"/>
                </a:lnTo>
                <a:lnTo>
                  <a:pt x="986028" y="1085088"/>
                </a:lnTo>
                <a:lnTo>
                  <a:pt x="1257300" y="542544"/>
                </a:lnTo>
                <a:lnTo>
                  <a:pt x="986028" y="0"/>
                </a:lnTo>
                <a:close/>
              </a:path>
            </a:pathLst>
          </a:custGeom>
          <a:solidFill>
            <a:srgbClr val="006FC0"/>
          </a:solidFill>
        </p:spPr>
        <p:txBody>
          <a:bodyPr wrap="square" lIns="0" tIns="0" rIns="0" bIns="0" rtlCol="0">
            <a:spAutoFit/>
          </a:bodyPr>
          <a:lstStyle/>
          <a:p/>
        </p:txBody>
      </p:sp>
      <p:sp>
        <p:nvSpPr>
          <p:cNvPr id="5" name="object 5"/>
          <p:cNvSpPr txBox="1"/>
          <p:nvPr/>
        </p:nvSpPr>
        <p:spPr>
          <a:xfrm>
            <a:off x="872093" y="1409954"/>
            <a:ext cx="836294" cy="744220"/>
          </a:xfrm>
          <a:prstGeom prst="rect">
            <a:avLst/>
          </a:prstGeom>
        </p:spPr>
        <p:txBody>
          <a:bodyPr vert="horz" wrap="square" lIns="0" tIns="0" rIns="0" bIns="0" rtlCol="0">
            <a:spAutoFit/>
          </a:bodyPr>
          <a:lstStyle/>
          <a:p>
            <a:pPr marL="215265" marR="6350" indent="-203200">
              <a:lnSpc>
                <a:spcPct val="150000"/>
              </a:lnSpc>
            </a:pPr>
            <a:r>
              <a:rPr sz="1600" b="1" spc="-15" dirty="0">
                <a:solidFill>
                  <a:srgbClr val="FFFFFF"/>
                </a:solidFill>
                <a:latin typeface="微软雅黑" panose="020B0503020204020204" charset="-122"/>
                <a:cs typeface="微软雅黑" panose="020B0503020204020204" charset="-122"/>
              </a:rPr>
              <a:t>危险物品 车间</a:t>
            </a:r>
            <a:endParaRPr sz="1600">
              <a:latin typeface="微软雅黑" panose="020B0503020204020204" charset="-122"/>
              <a:cs typeface="微软雅黑" panose="020B0503020204020204" charset="-122"/>
            </a:endParaRPr>
          </a:p>
        </p:txBody>
      </p:sp>
      <p:sp>
        <p:nvSpPr>
          <p:cNvPr id="6" name="object 6"/>
          <p:cNvSpPr txBox="1"/>
          <p:nvPr/>
        </p:nvSpPr>
        <p:spPr>
          <a:xfrm>
            <a:off x="1824898" y="544703"/>
            <a:ext cx="836294" cy="744220"/>
          </a:xfrm>
          <a:prstGeom prst="rect">
            <a:avLst/>
          </a:prstGeom>
        </p:spPr>
        <p:txBody>
          <a:bodyPr vert="horz" wrap="square" lIns="0" tIns="0" rIns="0" bIns="0" rtlCol="0">
            <a:spAutoFit/>
          </a:bodyPr>
          <a:lstStyle/>
          <a:p>
            <a:pPr marL="215265" marR="6350" indent="-203200">
              <a:lnSpc>
                <a:spcPct val="150000"/>
              </a:lnSpc>
            </a:pPr>
            <a:r>
              <a:rPr sz="1600" b="1" spc="-15" dirty="0">
                <a:solidFill>
                  <a:srgbClr val="FFFFFF"/>
                </a:solidFill>
                <a:latin typeface="微软雅黑" panose="020B0503020204020204" charset="-122"/>
                <a:cs typeface="微软雅黑" panose="020B0503020204020204" charset="-122"/>
              </a:rPr>
              <a:t>危险物品 商店</a:t>
            </a:r>
            <a:endParaRPr sz="1600">
              <a:latin typeface="微软雅黑" panose="020B0503020204020204" charset="-122"/>
              <a:cs typeface="微软雅黑" panose="020B0503020204020204" charset="-122"/>
            </a:endParaRPr>
          </a:p>
        </p:txBody>
      </p:sp>
      <p:sp>
        <p:nvSpPr>
          <p:cNvPr id="7" name="object 7"/>
          <p:cNvSpPr txBox="1"/>
          <p:nvPr/>
        </p:nvSpPr>
        <p:spPr>
          <a:xfrm>
            <a:off x="2786796" y="1448054"/>
            <a:ext cx="836294" cy="744220"/>
          </a:xfrm>
          <a:prstGeom prst="rect">
            <a:avLst/>
          </a:prstGeom>
        </p:spPr>
        <p:txBody>
          <a:bodyPr vert="horz" wrap="square" lIns="0" tIns="0" rIns="0" bIns="0" rtlCol="0">
            <a:spAutoFit/>
          </a:bodyPr>
          <a:lstStyle/>
          <a:p>
            <a:pPr marL="215265" marR="6350" indent="-203200">
              <a:lnSpc>
                <a:spcPct val="150000"/>
              </a:lnSpc>
            </a:pPr>
            <a:r>
              <a:rPr sz="1600" b="1" spc="-15" dirty="0">
                <a:solidFill>
                  <a:srgbClr val="FFFFFF"/>
                </a:solidFill>
                <a:latin typeface="微软雅黑" panose="020B0503020204020204" charset="-122"/>
                <a:cs typeface="微软雅黑" panose="020B0503020204020204" charset="-122"/>
              </a:rPr>
              <a:t>危险物品 仓库</a:t>
            </a:r>
            <a:endParaRPr sz="1600">
              <a:latin typeface="微软雅黑" panose="020B0503020204020204" charset="-122"/>
              <a:cs typeface="微软雅黑" panose="020B0503020204020204" charset="-122"/>
            </a:endParaRPr>
          </a:p>
        </p:txBody>
      </p:sp>
      <p:sp>
        <p:nvSpPr>
          <p:cNvPr id="8" name="object 8"/>
          <p:cNvSpPr/>
          <p:nvPr/>
        </p:nvSpPr>
        <p:spPr>
          <a:xfrm>
            <a:off x="626018" y="279400"/>
            <a:ext cx="3238500" cy="3240023"/>
          </a:xfrm>
          <a:custGeom>
            <a:avLst/>
            <a:gdLst/>
            <a:ahLst/>
            <a:cxnLst/>
            <a:rect l="l" t="t" r="r" b="b"/>
            <a:pathLst>
              <a:path w="3238500" h="3240024">
                <a:moveTo>
                  <a:pt x="0" y="1620012"/>
                </a:moveTo>
                <a:lnTo>
                  <a:pt x="5367" y="1487144"/>
                </a:lnTo>
                <a:lnTo>
                  <a:pt x="21193" y="1357235"/>
                </a:lnTo>
                <a:lnTo>
                  <a:pt x="47059" y="1230702"/>
                </a:lnTo>
                <a:lnTo>
                  <a:pt x="82550" y="1107960"/>
                </a:lnTo>
                <a:lnTo>
                  <a:pt x="127249" y="989427"/>
                </a:lnTo>
                <a:lnTo>
                  <a:pt x="180738" y="875520"/>
                </a:lnTo>
                <a:lnTo>
                  <a:pt x="242601" y="766655"/>
                </a:lnTo>
                <a:lnTo>
                  <a:pt x="312422" y="663250"/>
                </a:lnTo>
                <a:lnTo>
                  <a:pt x="389783" y="565722"/>
                </a:lnTo>
                <a:lnTo>
                  <a:pt x="474268" y="474487"/>
                </a:lnTo>
                <a:lnTo>
                  <a:pt x="565461" y="389963"/>
                </a:lnTo>
                <a:lnTo>
                  <a:pt x="662943" y="312566"/>
                </a:lnTo>
                <a:lnTo>
                  <a:pt x="766299" y="242713"/>
                </a:lnTo>
                <a:lnTo>
                  <a:pt x="875113" y="180821"/>
                </a:lnTo>
                <a:lnTo>
                  <a:pt x="988966" y="127307"/>
                </a:lnTo>
                <a:lnTo>
                  <a:pt x="1107443" y="82588"/>
                </a:lnTo>
                <a:lnTo>
                  <a:pt x="1230126" y="47081"/>
                </a:lnTo>
                <a:lnTo>
                  <a:pt x="1356600" y="21203"/>
                </a:lnTo>
                <a:lnTo>
                  <a:pt x="1486446" y="5370"/>
                </a:lnTo>
                <a:lnTo>
                  <a:pt x="1619250" y="0"/>
                </a:lnTo>
                <a:lnTo>
                  <a:pt x="1752060" y="5370"/>
                </a:lnTo>
                <a:lnTo>
                  <a:pt x="1881912" y="21203"/>
                </a:lnTo>
                <a:lnTo>
                  <a:pt x="2008389" y="47081"/>
                </a:lnTo>
                <a:lnTo>
                  <a:pt x="2131076" y="82588"/>
                </a:lnTo>
                <a:lnTo>
                  <a:pt x="2249554" y="127307"/>
                </a:lnTo>
                <a:lnTo>
                  <a:pt x="2363409" y="180821"/>
                </a:lnTo>
                <a:lnTo>
                  <a:pt x="2472222" y="242713"/>
                </a:lnTo>
                <a:lnTo>
                  <a:pt x="2575578" y="312566"/>
                </a:lnTo>
                <a:lnTo>
                  <a:pt x="2673059" y="389963"/>
                </a:lnTo>
                <a:lnTo>
                  <a:pt x="2764250" y="474487"/>
                </a:lnTo>
                <a:lnTo>
                  <a:pt x="2848733" y="565722"/>
                </a:lnTo>
                <a:lnTo>
                  <a:pt x="2926092" y="663250"/>
                </a:lnTo>
                <a:lnTo>
                  <a:pt x="2995910" y="766655"/>
                </a:lnTo>
                <a:lnTo>
                  <a:pt x="3057771" y="875520"/>
                </a:lnTo>
                <a:lnTo>
                  <a:pt x="3111257" y="989427"/>
                </a:lnTo>
                <a:lnTo>
                  <a:pt x="3155954" y="1107960"/>
                </a:lnTo>
                <a:lnTo>
                  <a:pt x="3191442" y="1230702"/>
                </a:lnTo>
                <a:lnTo>
                  <a:pt x="3217308" y="1357235"/>
                </a:lnTo>
                <a:lnTo>
                  <a:pt x="3233132" y="1487144"/>
                </a:lnTo>
                <a:lnTo>
                  <a:pt x="3238500" y="1620012"/>
                </a:lnTo>
                <a:lnTo>
                  <a:pt x="3233132" y="1752879"/>
                </a:lnTo>
                <a:lnTo>
                  <a:pt x="3217308" y="1882788"/>
                </a:lnTo>
                <a:lnTo>
                  <a:pt x="3191442" y="2009321"/>
                </a:lnTo>
                <a:lnTo>
                  <a:pt x="3155954" y="2132063"/>
                </a:lnTo>
                <a:lnTo>
                  <a:pt x="3111257" y="2250596"/>
                </a:lnTo>
                <a:lnTo>
                  <a:pt x="3057771" y="2364503"/>
                </a:lnTo>
                <a:lnTo>
                  <a:pt x="2995910" y="2473368"/>
                </a:lnTo>
                <a:lnTo>
                  <a:pt x="2926092" y="2576773"/>
                </a:lnTo>
                <a:lnTo>
                  <a:pt x="2848733" y="2674301"/>
                </a:lnTo>
                <a:lnTo>
                  <a:pt x="2764250" y="2765536"/>
                </a:lnTo>
                <a:lnTo>
                  <a:pt x="2673059" y="2850060"/>
                </a:lnTo>
                <a:lnTo>
                  <a:pt x="2575578" y="2927457"/>
                </a:lnTo>
                <a:lnTo>
                  <a:pt x="2472222" y="2997310"/>
                </a:lnTo>
                <a:lnTo>
                  <a:pt x="2363409" y="3059202"/>
                </a:lnTo>
                <a:lnTo>
                  <a:pt x="2249554" y="3112716"/>
                </a:lnTo>
                <a:lnTo>
                  <a:pt x="2131076" y="3157435"/>
                </a:lnTo>
                <a:lnTo>
                  <a:pt x="2008389" y="3192942"/>
                </a:lnTo>
                <a:lnTo>
                  <a:pt x="1881912" y="3218820"/>
                </a:lnTo>
                <a:lnTo>
                  <a:pt x="1752060" y="3234653"/>
                </a:lnTo>
                <a:lnTo>
                  <a:pt x="1619250" y="3240023"/>
                </a:lnTo>
                <a:lnTo>
                  <a:pt x="1486446" y="3234653"/>
                </a:lnTo>
                <a:lnTo>
                  <a:pt x="1356600" y="3218820"/>
                </a:lnTo>
                <a:lnTo>
                  <a:pt x="1230126" y="3192942"/>
                </a:lnTo>
                <a:lnTo>
                  <a:pt x="1107443" y="3157435"/>
                </a:lnTo>
                <a:lnTo>
                  <a:pt x="988966" y="3112716"/>
                </a:lnTo>
                <a:lnTo>
                  <a:pt x="875113" y="3059202"/>
                </a:lnTo>
                <a:lnTo>
                  <a:pt x="766299" y="2997310"/>
                </a:lnTo>
                <a:lnTo>
                  <a:pt x="662943" y="2927457"/>
                </a:lnTo>
                <a:lnTo>
                  <a:pt x="565461" y="2850060"/>
                </a:lnTo>
                <a:lnTo>
                  <a:pt x="474268" y="2765536"/>
                </a:lnTo>
                <a:lnTo>
                  <a:pt x="389783" y="2674301"/>
                </a:lnTo>
                <a:lnTo>
                  <a:pt x="312422" y="2576773"/>
                </a:lnTo>
                <a:lnTo>
                  <a:pt x="242601" y="2473368"/>
                </a:lnTo>
                <a:lnTo>
                  <a:pt x="180738" y="2364503"/>
                </a:lnTo>
                <a:lnTo>
                  <a:pt x="127249" y="2250596"/>
                </a:lnTo>
                <a:lnTo>
                  <a:pt x="82550" y="2132063"/>
                </a:lnTo>
                <a:lnTo>
                  <a:pt x="47059" y="2009321"/>
                </a:lnTo>
                <a:lnTo>
                  <a:pt x="21193" y="1882788"/>
                </a:lnTo>
                <a:lnTo>
                  <a:pt x="5367" y="1752879"/>
                </a:lnTo>
                <a:lnTo>
                  <a:pt x="0" y="1620012"/>
                </a:lnTo>
                <a:close/>
              </a:path>
            </a:pathLst>
          </a:custGeom>
          <a:ln w="12191">
            <a:solidFill>
              <a:srgbClr val="585858"/>
            </a:solidFill>
          </a:ln>
        </p:spPr>
        <p:txBody>
          <a:bodyPr wrap="square" lIns="0" tIns="0" rIns="0" bIns="0" rtlCol="0">
            <a:spAutoFit/>
          </a:bodyPr>
          <a:lstStyle/>
          <a:p/>
        </p:txBody>
      </p:sp>
      <p:sp>
        <p:nvSpPr>
          <p:cNvPr id="9" name="object 9"/>
          <p:cNvSpPr txBox="1"/>
          <p:nvPr/>
        </p:nvSpPr>
        <p:spPr>
          <a:xfrm>
            <a:off x="1114714" y="2660904"/>
            <a:ext cx="2255520"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生产、经营、储存、使用</a:t>
            </a:r>
            <a:endParaRPr sz="1600">
              <a:latin typeface="微软雅黑" panose="020B0503020204020204" charset="-122"/>
              <a:cs typeface="微软雅黑" panose="020B0503020204020204" charset="-122"/>
            </a:endParaRPr>
          </a:p>
        </p:txBody>
      </p:sp>
      <p:sp>
        <p:nvSpPr>
          <p:cNvPr id="10" name="object 10"/>
          <p:cNvSpPr/>
          <p:nvPr/>
        </p:nvSpPr>
        <p:spPr>
          <a:xfrm>
            <a:off x="5031901" y="934719"/>
            <a:ext cx="1906524" cy="1908048"/>
          </a:xfrm>
          <a:custGeom>
            <a:avLst/>
            <a:gdLst/>
            <a:ahLst/>
            <a:cxnLst/>
            <a:rect l="l" t="t" r="r" b="b"/>
            <a:pathLst>
              <a:path w="1906524" h="1908048">
                <a:moveTo>
                  <a:pt x="0" y="954024"/>
                </a:moveTo>
                <a:lnTo>
                  <a:pt x="3160" y="875775"/>
                </a:lnTo>
                <a:lnTo>
                  <a:pt x="12478" y="799269"/>
                </a:lnTo>
                <a:lnTo>
                  <a:pt x="27707" y="724751"/>
                </a:lnTo>
                <a:lnTo>
                  <a:pt x="48603" y="652467"/>
                </a:lnTo>
                <a:lnTo>
                  <a:pt x="74920" y="582662"/>
                </a:lnTo>
                <a:lnTo>
                  <a:pt x="106412" y="515581"/>
                </a:lnTo>
                <a:lnTo>
                  <a:pt x="142834" y="451471"/>
                </a:lnTo>
                <a:lnTo>
                  <a:pt x="183940" y="390576"/>
                </a:lnTo>
                <a:lnTo>
                  <a:pt x="229486" y="333143"/>
                </a:lnTo>
                <a:lnTo>
                  <a:pt x="279225" y="279415"/>
                </a:lnTo>
                <a:lnTo>
                  <a:pt x="332912" y="229640"/>
                </a:lnTo>
                <a:lnTo>
                  <a:pt x="390302" y="184062"/>
                </a:lnTo>
                <a:lnTo>
                  <a:pt x="451149" y="142927"/>
                </a:lnTo>
                <a:lnTo>
                  <a:pt x="515208" y="106480"/>
                </a:lnTo>
                <a:lnTo>
                  <a:pt x="582233" y="74967"/>
                </a:lnTo>
                <a:lnTo>
                  <a:pt x="651979" y="48633"/>
                </a:lnTo>
                <a:lnTo>
                  <a:pt x="724200" y="27724"/>
                </a:lnTo>
                <a:lnTo>
                  <a:pt x="798651" y="12485"/>
                </a:lnTo>
                <a:lnTo>
                  <a:pt x="875087" y="3162"/>
                </a:lnTo>
                <a:lnTo>
                  <a:pt x="953262" y="0"/>
                </a:lnTo>
                <a:lnTo>
                  <a:pt x="1031436" y="3162"/>
                </a:lnTo>
                <a:lnTo>
                  <a:pt x="1107872" y="12485"/>
                </a:lnTo>
                <a:lnTo>
                  <a:pt x="1182323" y="27724"/>
                </a:lnTo>
                <a:lnTo>
                  <a:pt x="1254544" y="48633"/>
                </a:lnTo>
                <a:lnTo>
                  <a:pt x="1324290" y="74967"/>
                </a:lnTo>
                <a:lnTo>
                  <a:pt x="1391315" y="106480"/>
                </a:lnTo>
                <a:lnTo>
                  <a:pt x="1455374" y="142927"/>
                </a:lnTo>
                <a:lnTo>
                  <a:pt x="1516221" y="184062"/>
                </a:lnTo>
                <a:lnTo>
                  <a:pt x="1573611" y="229640"/>
                </a:lnTo>
                <a:lnTo>
                  <a:pt x="1627298" y="279415"/>
                </a:lnTo>
                <a:lnTo>
                  <a:pt x="1677037" y="333143"/>
                </a:lnTo>
                <a:lnTo>
                  <a:pt x="1722583" y="390576"/>
                </a:lnTo>
                <a:lnTo>
                  <a:pt x="1763689" y="451471"/>
                </a:lnTo>
                <a:lnTo>
                  <a:pt x="1800111" y="515581"/>
                </a:lnTo>
                <a:lnTo>
                  <a:pt x="1831603" y="582662"/>
                </a:lnTo>
                <a:lnTo>
                  <a:pt x="1857920" y="652467"/>
                </a:lnTo>
                <a:lnTo>
                  <a:pt x="1878816" y="724751"/>
                </a:lnTo>
                <a:lnTo>
                  <a:pt x="1894045" y="799269"/>
                </a:lnTo>
                <a:lnTo>
                  <a:pt x="1903363" y="875775"/>
                </a:lnTo>
                <a:lnTo>
                  <a:pt x="1906524" y="954024"/>
                </a:lnTo>
                <a:lnTo>
                  <a:pt x="1903363" y="1032272"/>
                </a:lnTo>
                <a:lnTo>
                  <a:pt x="1894045" y="1108778"/>
                </a:lnTo>
                <a:lnTo>
                  <a:pt x="1878816" y="1183296"/>
                </a:lnTo>
                <a:lnTo>
                  <a:pt x="1857920" y="1255580"/>
                </a:lnTo>
                <a:lnTo>
                  <a:pt x="1831603" y="1325385"/>
                </a:lnTo>
                <a:lnTo>
                  <a:pt x="1800111" y="1392466"/>
                </a:lnTo>
                <a:lnTo>
                  <a:pt x="1763689" y="1456576"/>
                </a:lnTo>
                <a:lnTo>
                  <a:pt x="1722583" y="1517471"/>
                </a:lnTo>
                <a:lnTo>
                  <a:pt x="1677037" y="1574904"/>
                </a:lnTo>
                <a:lnTo>
                  <a:pt x="1627298" y="1628632"/>
                </a:lnTo>
                <a:lnTo>
                  <a:pt x="1573611" y="1678407"/>
                </a:lnTo>
                <a:lnTo>
                  <a:pt x="1516221" y="1723985"/>
                </a:lnTo>
                <a:lnTo>
                  <a:pt x="1455374" y="1765120"/>
                </a:lnTo>
                <a:lnTo>
                  <a:pt x="1391315" y="1801567"/>
                </a:lnTo>
                <a:lnTo>
                  <a:pt x="1324290" y="1833080"/>
                </a:lnTo>
                <a:lnTo>
                  <a:pt x="1254544" y="1859414"/>
                </a:lnTo>
                <a:lnTo>
                  <a:pt x="1182323" y="1880323"/>
                </a:lnTo>
                <a:lnTo>
                  <a:pt x="1107872" y="1895562"/>
                </a:lnTo>
                <a:lnTo>
                  <a:pt x="1031436" y="1904885"/>
                </a:lnTo>
                <a:lnTo>
                  <a:pt x="953262" y="1908048"/>
                </a:lnTo>
                <a:lnTo>
                  <a:pt x="875087" y="1904885"/>
                </a:lnTo>
                <a:lnTo>
                  <a:pt x="798651" y="1895562"/>
                </a:lnTo>
                <a:lnTo>
                  <a:pt x="724200" y="1880323"/>
                </a:lnTo>
                <a:lnTo>
                  <a:pt x="651979" y="1859414"/>
                </a:lnTo>
                <a:lnTo>
                  <a:pt x="582233" y="1833080"/>
                </a:lnTo>
                <a:lnTo>
                  <a:pt x="515208" y="1801567"/>
                </a:lnTo>
                <a:lnTo>
                  <a:pt x="451149" y="1765120"/>
                </a:lnTo>
                <a:lnTo>
                  <a:pt x="390302" y="1723985"/>
                </a:lnTo>
                <a:lnTo>
                  <a:pt x="332912" y="1678407"/>
                </a:lnTo>
                <a:lnTo>
                  <a:pt x="279225" y="1628632"/>
                </a:lnTo>
                <a:lnTo>
                  <a:pt x="229486" y="1574904"/>
                </a:lnTo>
                <a:lnTo>
                  <a:pt x="183940" y="1517471"/>
                </a:lnTo>
                <a:lnTo>
                  <a:pt x="142834" y="1456576"/>
                </a:lnTo>
                <a:lnTo>
                  <a:pt x="106412" y="1392466"/>
                </a:lnTo>
                <a:lnTo>
                  <a:pt x="74920" y="1325385"/>
                </a:lnTo>
                <a:lnTo>
                  <a:pt x="48603" y="1255580"/>
                </a:lnTo>
                <a:lnTo>
                  <a:pt x="27707" y="1183296"/>
                </a:lnTo>
                <a:lnTo>
                  <a:pt x="12478" y="1108778"/>
                </a:lnTo>
                <a:lnTo>
                  <a:pt x="3160" y="1032272"/>
                </a:lnTo>
                <a:lnTo>
                  <a:pt x="0" y="954024"/>
                </a:lnTo>
                <a:close/>
              </a:path>
            </a:pathLst>
          </a:custGeom>
          <a:ln w="12192">
            <a:solidFill>
              <a:srgbClr val="17BC9B"/>
            </a:solidFill>
          </a:ln>
        </p:spPr>
        <p:txBody>
          <a:bodyPr wrap="square" lIns="0" tIns="0" rIns="0" bIns="0" rtlCol="0">
            <a:spAutoFit/>
          </a:bodyPr>
          <a:lstStyle/>
          <a:p/>
        </p:txBody>
      </p:sp>
      <p:sp>
        <p:nvSpPr>
          <p:cNvPr id="11" name="object 11"/>
          <p:cNvSpPr/>
          <p:nvPr/>
        </p:nvSpPr>
        <p:spPr>
          <a:xfrm>
            <a:off x="5356513" y="1347723"/>
            <a:ext cx="1255776" cy="1083564"/>
          </a:xfrm>
          <a:custGeom>
            <a:avLst/>
            <a:gdLst/>
            <a:ahLst/>
            <a:cxnLst/>
            <a:rect l="l" t="t" r="r" b="b"/>
            <a:pathLst>
              <a:path w="1255776" h="1083564">
                <a:moveTo>
                  <a:pt x="984885" y="0"/>
                </a:moveTo>
                <a:lnTo>
                  <a:pt x="270891" y="0"/>
                </a:lnTo>
                <a:lnTo>
                  <a:pt x="0" y="541781"/>
                </a:lnTo>
                <a:lnTo>
                  <a:pt x="270891" y="1083564"/>
                </a:lnTo>
                <a:lnTo>
                  <a:pt x="984885" y="1083564"/>
                </a:lnTo>
                <a:lnTo>
                  <a:pt x="1255776" y="541781"/>
                </a:lnTo>
                <a:lnTo>
                  <a:pt x="984885" y="0"/>
                </a:lnTo>
                <a:close/>
              </a:path>
            </a:pathLst>
          </a:custGeom>
          <a:solidFill>
            <a:srgbClr val="5C9138"/>
          </a:solidFill>
        </p:spPr>
        <p:txBody>
          <a:bodyPr wrap="square" lIns="0" tIns="0" rIns="0" bIns="0" rtlCol="0">
            <a:spAutoFit/>
          </a:bodyPr>
          <a:lstStyle/>
          <a:p/>
        </p:txBody>
      </p:sp>
      <p:sp>
        <p:nvSpPr>
          <p:cNvPr id="12" name="object 12"/>
          <p:cNvSpPr txBox="1"/>
          <p:nvPr/>
        </p:nvSpPr>
        <p:spPr>
          <a:xfrm>
            <a:off x="5744372" y="1606168"/>
            <a:ext cx="482600" cy="56134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员工</a:t>
            </a:r>
            <a:endParaRPr sz="1800">
              <a:latin typeface="微软雅黑" panose="020B0503020204020204" charset="-122"/>
              <a:cs typeface="微软雅黑" panose="020B0503020204020204" charset="-122"/>
            </a:endParaRPr>
          </a:p>
          <a:p>
            <a:pPr marL="12700">
              <a:lnSpc>
                <a:spcPct val="100000"/>
              </a:lnSpc>
            </a:pPr>
            <a:r>
              <a:rPr sz="1800" b="1" dirty="0">
                <a:solidFill>
                  <a:srgbClr val="FFFFFF"/>
                </a:solidFill>
                <a:latin typeface="微软雅黑" panose="020B0503020204020204" charset="-122"/>
                <a:cs typeface="微软雅黑" panose="020B0503020204020204" charset="-122"/>
              </a:rPr>
              <a:t>宿舍</a:t>
            </a:r>
            <a:endParaRPr sz="1800">
              <a:latin typeface="微软雅黑" panose="020B0503020204020204" charset="-122"/>
              <a:cs typeface="微软雅黑" panose="020B0503020204020204" charset="-122"/>
            </a:endParaRPr>
          </a:p>
        </p:txBody>
      </p:sp>
      <p:sp>
        <p:nvSpPr>
          <p:cNvPr id="13" name="object 13"/>
          <p:cNvSpPr/>
          <p:nvPr/>
        </p:nvSpPr>
        <p:spPr>
          <a:xfrm>
            <a:off x="3865280" y="1901698"/>
            <a:ext cx="0" cy="1366900"/>
          </a:xfrm>
          <a:custGeom>
            <a:avLst/>
            <a:gdLst/>
            <a:ahLst/>
            <a:cxnLst/>
            <a:rect l="l" t="t" r="r" b="b"/>
            <a:pathLst>
              <a:path h="1366901">
                <a:moveTo>
                  <a:pt x="0" y="0"/>
                </a:moveTo>
                <a:lnTo>
                  <a:pt x="0" y="1366900"/>
                </a:lnTo>
              </a:path>
            </a:pathLst>
          </a:custGeom>
          <a:ln w="28956">
            <a:solidFill>
              <a:srgbClr val="585858"/>
            </a:solidFill>
          </a:ln>
        </p:spPr>
        <p:txBody>
          <a:bodyPr wrap="square" lIns="0" tIns="0" rIns="0" bIns="0" rtlCol="0">
            <a:spAutoFit/>
          </a:bodyPr>
          <a:lstStyle/>
          <a:p/>
        </p:txBody>
      </p:sp>
      <p:sp>
        <p:nvSpPr>
          <p:cNvPr id="14" name="object 14"/>
          <p:cNvSpPr/>
          <p:nvPr/>
        </p:nvSpPr>
        <p:spPr>
          <a:xfrm>
            <a:off x="5032663" y="1901698"/>
            <a:ext cx="0" cy="1366900"/>
          </a:xfrm>
          <a:custGeom>
            <a:avLst/>
            <a:gdLst/>
            <a:ahLst/>
            <a:cxnLst/>
            <a:rect l="l" t="t" r="r" b="b"/>
            <a:pathLst>
              <a:path h="1366901">
                <a:moveTo>
                  <a:pt x="0" y="0"/>
                </a:moveTo>
                <a:lnTo>
                  <a:pt x="0" y="1366900"/>
                </a:lnTo>
              </a:path>
            </a:pathLst>
          </a:custGeom>
          <a:ln w="28956">
            <a:solidFill>
              <a:srgbClr val="585858"/>
            </a:solidFill>
          </a:ln>
        </p:spPr>
        <p:txBody>
          <a:bodyPr wrap="square" lIns="0" tIns="0" rIns="0" bIns="0" rtlCol="0">
            <a:spAutoFit/>
          </a:bodyPr>
          <a:lstStyle/>
          <a:p/>
        </p:txBody>
      </p:sp>
      <p:sp>
        <p:nvSpPr>
          <p:cNvPr id="15" name="object 15"/>
          <p:cNvSpPr/>
          <p:nvPr/>
        </p:nvSpPr>
        <p:spPr>
          <a:xfrm>
            <a:off x="3974246" y="3037839"/>
            <a:ext cx="934974" cy="173736"/>
          </a:xfrm>
          <a:custGeom>
            <a:avLst/>
            <a:gdLst/>
            <a:ahLst/>
            <a:cxnLst/>
            <a:rect l="l" t="t" r="r" b="b"/>
            <a:pathLst>
              <a:path w="934974" h="173736">
                <a:moveTo>
                  <a:pt x="173736" y="0"/>
                </a:moveTo>
                <a:lnTo>
                  <a:pt x="0" y="86867"/>
                </a:lnTo>
                <a:lnTo>
                  <a:pt x="173736" y="173736"/>
                </a:lnTo>
                <a:lnTo>
                  <a:pt x="173736" y="115824"/>
                </a:lnTo>
                <a:lnTo>
                  <a:pt x="144779" y="115824"/>
                </a:lnTo>
                <a:lnTo>
                  <a:pt x="144779" y="57912"/>
                </a:lnTo>
                <a:lnTo>
                  <a:pt x="173736" y="57912"/>
                </a:lnTo>
                <a:lnTo>
                  <a:pt x="173736" y="0"/>
                </a:lnTo>
                <a:close/>
              </a:path>
              <a:path w="934974" h="173736">
                <a:moveTo>
                  <a:pt x="761238" y="0"/>
                </a:moveTo>
                <a:lnTo>
                  <a:pt x="761238" y="173736"/>
                </a:lnTo>
                <a:lnTo>
                  <a:pt x="877061" y="115824"/>
                </a:lnTo>
                <a:lnTo>
                  <a:pt x="790194" y="115824"/>
                </a:lnTo>
                <a:lnTo>
                  <a:pt x="790194" y="57912"/>
                </a:lnTo>
                <a:lnTo>
                  <a:pt x="877062" y="57912"/>
                </a:lnTo>
                <a:lnTo>
                  <a:pt x="761238" y="0"/>
                </a:lnTo>
                <a:close/>
              </a:path>
              <a:path w="934974" h="173736">
                <a:moveTo>
                  <a:pt x="173736" y="57912"/>
                </a:moveTo>
                <a:lnTo>
                  <a:pt x="144779" y="57912"/>
                </a:lnTo>
                <a:lnTo>
                  <a:pt x="144779" y="115824"/>
                </a:lnTo>
                <a:lnTo>
                  <a:pt x="173736" y="115824"/>
                </a:lnTo>
                <a:lnTo>
                  <a:pt x="173736" y="57912"/>
                </a:lnTo>
                <a:close/>
              </a:path>
              <a:path w="934974" h="173736">
                <a:moveTo>
                  <a:pt x="761238" y="57912"/>
                </a:moveTo>
                <a:lnTo>
                  <a:pt x="173736" y="57912"/>
                </a:lnTo>
                <a:lnTo>
                  <a:pt x="173736" y="115824"/>
                </a:lnTo>
                <a:lnTo>
                  <a:pt x="761238" y="115824"/>
                </a:lnTo>
                <a:lnTo>
                  <a:pt x="761238" y="57912"/>
                </a:lnTo>
                <a:close/>
              </a:path>
              <a:path w="934974" h="173736">
                <a:moveTo>
                  <a:pt x="877062" y="57912"/>
                </a:moveTo>
                <a:lnTo>
                  <a:pt x="790194" y="57912"/>
                </a:lnTo>
                <a:lnTo>
                  <a:pt x="790194" y="115824"/>
                </a:lnTo>
                <a:lnTo>
                  <a:pt x="877061" y="115824"/>
                </a:lnTo>
                <a:lnTo>
                  <a:pt x="934974" y="86867"/>
                </a:lnTo>
                <a:lnTo>
                  <a:pt x="877062" y="57912"/>
                </a:lnTo>
                <a:close/>
              </a:path>
            </a:pathLst>
          </a:custGeom>
          <a:solidFill>
            <a:srgbClr val="DC3B00"/>
          </a:solidFill>
        </p:spPr>
        <p:txBody>
          <a:bodyPr wrap="square" lIns="0" tIns="0" rIns="0" bIns="0" rtlCol="0">
            <a:spAutoFit/>
          </a:bodyPr>
          <a:lstStyle/>
          <a:p/>
        </p:txBody>
      </p:sp>
      <p:sp>
        <p:nvSpPr>
          <p:cNvPr id="16" name="object 16"/>
          <p:cNvSpPr txBox="1"/>
          <p:nvPr/>
        </p:nvSpPr>
        <p:spPr>
          <a:xfrm>
            <a:off x="4036856" y="2681605"/>
            <a:ext cx="836294"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安全距离</a:t>
            </a:r>
            <a:endParaRPr sz="1600">
              <a:latin typeface="微软雅黑" panose="020B0503020204020204" charset="-122"/>
              <a:cs typeface="微软雅黑" panose="020B0503020204020204" charset="-122"/>
            </a:endParaRPr>
          </a:p>
        </p:txBody>
      </p:sp>
      <p:sp>
        <p:nvSpPr>
          <p:cNvPr id="17" name="object 17"/>
          <p:cNvSpPr/>
          <p:nvPr/>
        </p:nvSpPr>
        <p:spPr>
          <a:xfrm>
            <a:off x="7645562" y="943864"/>
            <a:ext cx="1908048" cy="1908048"/>
          </a:xfrm>
          <a:custGeom>
            <a:avLst/>
            <a:gdLst/>
            <a:ahLst/>
            <a:cxnLst/>
            <a:rect l="l" t="t" r="r" b="b"/>
            <a:pathLst>
              <a:path w="1908048" h="1908048">
                <a:moveTo>
                  <a:pt x="0" y="954024"/>
                </a:moveTo>
                <a:lnTo>
                  <a:pt x="3162" y="875775"/>
                </a:lnTo>
                <a:lnTo>
                  <a:pt x="12485" y="799269"/>
                </a:lnTo>
                <a:lnTo>
                  <a:pt x="27724" y="724751"/>
                </a:lnTo>
                <a:lnTo>
                  <a:pt x="48633" y="652467"/>
                </a:lnTo>
                <a:lnTo>
                  <a:pt x="74967" y="582662"/>
                </a:lnTo>
                <a:lnTo>
                  <a:pt x="106480" y="515581"/>
                </a:lnTo>
                <a:lnTo>
                  <a:pt x="142927" y="451471"/>
                </a:lnTo>
                <a:lnTo>
                  <a:pt x="184062" y="390576"/>
                </a:lnTo>
                <a:lnTo>
                  <a:pt x="229640" y="333143"/>
                </a:lnTo>
                <a:lnTo>
                  <a:pt x="279415" y="279415"/>
                </a:lnTo>
                <a:lnTo>
                  <a:pt x="333143" y="229640"/>
                </a:lnTo>
                <a:lnTo>
                  <a:pt x="390576" y="184062"/>
                </a:lnTo>
                <a:lnTo>
                  <a:pt x="451471" y="142927"/>
                </a:lnTo>
                <a:lnTo>
                  <a:pt x="515581" y="106480"/>
                </a:lnTo>
                <a:lnTo>
                  <a:pt x="582662" y="74967"/>
                </a:lnTo>
                <a:lnTo>
                  <a:pt x="652467" y="48633"/>
                </a:lnTo>
                <a:lnTo>
                  <a:pt x="724751" y="27724"/>
                </a:lnTo>
                <a:lnTo>
                  <a:pt x="799269" y="12485"/>
                </a:lnTo>
                <a:lnTo>
                  <a:pt x="875775" y="3162"/>
                </a:lnTo>
                <a:lnTo>
                  <a:pt x="954024" y="0"/>
                </a:lnTo>
                <a:lnTo>
                  <a:pt x="1032272" y="3162"/>
                </a:lnTo>
                <a:lnTo>
                  <a:pt x="1108778" y="12485"/>
                </a:lnTo>
                <a:lnTo>
                  <a:pt x="1183296" y="27724"/>
                </a:lnTo>
                <a:lnTo>
                  <a:pt x="1255580" y="48633"/>
                </a:lnTo>
                <a:lnTo>
                  <a:pt x="1325385" y="74967"/>
                </a:lnTo>
                <a:lnTo>
                  <a:pt x="1392466" y="106480"/>
                </a:lnTo>
                <a:lnTo>
                  <a:pt x="1456576" y="142927"/>
                </a:lnTo>
                <a:lnTo>
                  <a:pt x="1517471" y="184062"/>
                </a:lnTo>
                <a:lnTo>
                  <a:pt x="1574904" y="229640"/>
                </a:lnTo>
                <a:lnTo>
                  <a:pt x="1628632" y="279415"/>
                </a:lnTo>
                <a:lnTo>
                  <a:pt x="1678407" y="333143"/>
                </a:lnTo>
                <a:lnTo>
                  <a:pt x="1723985" y="390576"/>
                </a:lnTo>
                <a:lnTo>
                  <a:pt x="1765120" y="451471"/>
                </a:lnTo>
                <a:lnTo>
                  <a:pt x="1801567" y="515581"/>
                </a:lnTo>
                <a:lnTo>
                  <a:pt x="1833080" y="582662"/>
                </a:lnTo>
                <a:lnTo>
                  <a:pt x="1859414" y="652467"/>
                </a:lnTo>
                <a:lnTo>
                  <a:pt x="1880323" y="724751"/>
                </a:lnTo>
                <a:lnTo>
                  <a:pt x="1895562" y="799269"/>
                </a:lnTo>
                <a:lnTo>
                  <a:pt x="1904885" y="875775"/>
                </a:lnTo>
                <a:lnTo>
                  <a:pt x="1908048" y="954024"/>
                </a:lnTo>
                <a:lnTo>
                  <a:pt x="1904885" y="1032272"/>
                </a:lnTo>
                <a:lnTo>
                  <a:pt x="1895562" y="1108778"/>
                </a:lnTo>
                <a:lnTo>
                  <a:pt x="1880323" y="1183296"/>
                </a:lnTo>
                <a:lnTo>
                  <a:pt x="1859414" y="1255580"/>
                </a:lnTo>
                <a:lnTo>
                  <a:pt x="1833080" y="1325385"/>
                </a:lnTo>
                <a:lnTo>
                  <a:pt x="1801567" y="1392466"/>
                </a:lnTo>
                <a:lnTo>
                  <a:pt x="1765120" y="1456576"/>
                </a:lnTo>
                <a:lnTo>
                  <a:pt x="1723985" y="1517471"/>
                </a:lnTo>
                <a:lnTo>
                  <a:pt x="1678407" y="1574904"/>
                </a:lnTo>
                <a:lnTo>
                  <a:pt x="1628632" y="1628632"/>
                </a:lnTo>
                <a:lnTo>
                  <a:pt x="1574904" y="1678407"/>
                </a:lnTo>
                <a:lnTo>
                  <a:pt x="1517471" y="1723985"/>
                </a:lnTo>
                <a:lnTo>
                  <a:pt x="1456576" y="1765120"/>
                </a:lnTo>
                <a:lnTo>
                  <a:pt x="1392466" y="1801567"/>
                </a:lnTo>
                <a:lnTo>
                  <a:pt x="1325385" y="1833080"/>
                </a:lnTo>
                <a:lnTo>
                  <a:pt x="1255580" y="1859414"/>
                </a:lnTo>
                <a:lnTo>
                  <a:pt x="1183296" y="1880323"/>
                </a:lnTo>
                <a:lnTo>
                  <a:pt x="1108778" y="1895562"/>
                </a:lnTo>
                <a:lnTo>
                  <a:pt x="1032272" y="1904885"/>
                </a:lnTo>
                <a:lnTo>
                  <a:pt x="954024" y="1908048"/>
                </a:lnTo>
                <a:lnTo>
                  <a:pt x="875775" y="1904885"/>
                </a:lnTo>
                <a:lnTo>
                  <a:pt x="799269" y="1895562"/>
                </a:lnTo>
                <a:lnTo>
                  <a:pt x="724751" y="1880323"/>
                </a:lnTo>
                <a:lnTo>
                  <a:pt x="652467" y="1859414"/>
                </a:lnTo>
                <a:lnTo>
                  <a:pt x="582662" y="1833080"/>
                </a:lnTo>
                <a:lnTo>
                  <a:pt x="515581" y="1801567"/>
                </a:lnTo>
                <a:lnTo>
                  <a:pt x="451471" y="1765120"/>
                </a:lnTo>
                <a:lnTo>
                  <a:pt x="390576" y="1723985"/>
                </a:lnTo>
                <a:lnTo>
                  <a:pt x="333143" y="1678407"/>
                </a:lnTo>
                <a:lnTo>
                  <a:pt x="279415" y="1628632"/>
                </a:lnTo>
                <a:lnTo>
                  <a:pt x="229640" y="1574904"/>
                </a:lnTo>
                <a:lnTo>
                  <a:pt x="184062" y="1517471"/>
                </a:lnTo>
                <a:lnTo>
                  <a:pt x="142927" y="1456576"/>
                </a:lnTo>
                <a:lnTo>
                  <a:pt x="106480" y="1392466"/>
                </a:lnTo>
                <a:lnTo>
                  <a:pt x="74967" y="1325385"/>
                </a:lnTo>
                <a:lnTo>
                  <a:pt x="48633" y="1255580"/>
                </a:lnTo>
                <a:lnTo>
                  <a:pt x="27724" y="1183296"/>
                </a:lnTo>
                <a:lnTo>
                  <a:pt x="12485" y="1108778"/>
                </a:lnTo>
                <a:lnTo>
                  <a:pt x="3162" y="1032272"/>
                </a:lnTo>
                <a:lnTo>
                  <a:pt x="0" y="954024"/>
                </a:lnTo>
                <a:close/>
              </a:path>
            </a:pathLst>
          </a:custGeom>
          <a:ln w="12192">
            <a:solidFill>
              <a:srgbClr val="17BC9B"/>
            </a:solidFill>
          </a:ln>
        </p:spPr>
        <p:txBody>
          <a:bodyPr wrap="square" lIns="0" tIns="0" rIns="0" bIns="0" rtlCol="0">
            <a:spAutoFit/>
          </a:bodyPr>
          <a:lstStyle/>
          <a:p/>
        </p:txBody>
      </p:sp>
      <p:sp>
        <p:nvSpPr>
          <p:cNvPr id="18" name="object 18"/>
          <p:cNvSpPr/>
          <p:nvPr/>
        </p:nvSpPr>
        <p:spPr>
          <a:xfrm>
            <a:off x="7971698" y="1355344"/>
            <a:ext cx="1257300" cy="1083564"/>
          </a:xfrm>
          <a:custGeom>
            <a:avLst/>
            <a:gdLst/>
            <a:ahLst/>
            <a:cxnLst/>
            <a:rect l="l" t="t" r="r" b="b"/>
            <a:pathLst>
              <a:path w="1257300" h="1083564">
                <a:moveTo>
                  <a:pt x="986408" y="0"/>
                </a:moveTo>
                <a:lnTo>
                  <a:pt x="270891" y="0"/>
                </a:lnTo>
                <a:lnTo>
                  <a:pt x="0" y="541782"/>
                </a:lnTo>
                <a:lnTo>
                  <a:pt x="270891" y="1083564"/>
                </a:lnTo>
                <a:lnTo>
                  <a:pt x="986408" y="1083564"/>
                </a:lnTo>
                <a:lnTo>
                  <a:pt x="1257300" y="541782"/>
                </a:lnTo>
                <a:lnTo>
                  <a:pt x="986408" y="0"/>
                </a:lnTo>
                <a:close/>
              </a:path>
            </a:pathLst>
          </a:custGeom>
          <a:solidFill>
            <a:srgbClr val="006FC0"/>
          </a:solidFill>
        </p:spPr>
        <p:txBody>
          <a:bodyPr wrap="square" lIns="0" tIns="0" rIns="0" bIns="0" rtlCol="0">
            <a:spAutoFit/>
          </a:bodyPr>
          <a:lstStyle/>
          <a:p/>
        </p:txBody>
      </p:sp>
      <p:sp>
        <p:nvSpPr>
          <p:cNvPr id="19" name="object 19"/>
          <p:cNvSpPr txBox="1"/>
          <p:nvPr/>
        </p:nvSpPr>
        <p:spPr>
          <a:xfrm>
            <a:off x="8131464" y="1612899"/>
            <a:ext cx="939800" cy="698500"/>
          </a:xfrm>
          <a:prstGeom prst="rect">
            <a:avLst/>
          </a:prstGeom>
        </p:spPr>
        <p:txBody>
          <a:bodyPr vert="horz" wrap="square" lIns="0" tIns="0" rIns="0" bIns="0" rtlCol="0">
            <a:spAutoFit/>
          </a:bodyPr>
          <a:lstStyle/>
          <a:p>
            <a:pPr algn="ctr">
              <a:lnSpc>
                <a:spcPct val="100000"/>
              </a:lnSpc>
            </a:pPr>
            <a:r>
              <a:rPr sz="1800" b="1" spc="-5" dirty="0">
                <a:solidFill>
                  <a:srgbClr val="FFFFFF"/>
                </a:solidFill>
                <a:latin typeface="微软雅黑" panose="020B0503020204020204" charset="-122"/>
                <a:cs typeface="微软雅黑" panose="020B0503020204020204" charset="-122"/>
              </a:rPr>
              <a:t>生产经营</a:t>
            </a:r>
            <a:endParaRPr sz="1800">
              <a:latin typeface="微软雅黑" panose="020B0503020204020204" charset="-122"/>
              <a:cs typeface="微软雅黑" panose="020B0503020204020204" charset="-122"/>
            </a:endParaRPr>
          </a:p>
          <a:p>
            <a:pPr algn="ctr">
              <a:lnSpc>
                <a:spcPct val="100000"/>
              </a:lnSpc>
              <a:spcBef>
                <a:spcPts val="1080"/>
              </a:spcBef>
            </a:pPr>
            <a:r>
              <a:rPr sz="1800" b="1" dirty="0">
                <a:solidFill>
                  <a:srgbClr val="FFFFFF"/>
                </a:solidFill>
                <a:latin typeface="微软雅黑" panose="020B0503020204020204" charset="-122"/>
                <a:cs typeface="微软雅黑" panose="020B0503020204020204" charset="-122"/>
              </a:rPr>
              <a:t>场所</a:t>
            </a:r>
            <a:endParaRPr sz="1800">
              <a:latin typeface="微软雅黑" panose="020B0503020204020204" charset="-122"/>
              <a:cs typeface="微软雅黑" panose="020B0503020204020204" charset="-122"/>
            </a:endParaRPr>
          </a:p>
        </p:txBody>
      </p:sp>
      <p:sp>
        <p:nvSpPr>
          <p:cNvPr id="20" name="object 20"/>
          <p:cNvSpPr/>
          <p:nvPr/>
        </p:nvSpPr>
        <p:spPr>
          <a:xfrm>
            <a:off x="5816761" y="2982975"/>
            <a:ext cx="2936748" cy="493775"/>
          </a:xfrm>
          <a:custGeom>
            <a:avLst/>
            <a:gdLst/>
            <a:ahLst/>
            <a:cxnLst/>
            <a:rect l="l" t="t" r="r" b="b"/>
            <a:pathLst>
              <a:path w="2936748" h="493775">
                <a:moveTo>
                  <a:pt x="0" y="0"/>
                </a:moveTo>
                <a:lnTo>
                  <a:pt x="0" y="72009"/>
                </a:lnTo>
                <a:lnTo>
                  <a:pt x="1468374" y="493775"/>
                </a:lnTo>
                <a:lnTo>
                  <a:pt x="1719072" y="421766"/>
                </a:lnTo>
                <a:lnTo>
                  <a:pt x="1468374" y="421766"/>
                </a:lnTo>
                <a:lnTo>
                  <a:pt x="0" y="0"/>
                </a:lnTo>
                <a:close/>
              </a:path>
              <a:path w="2936748" h="493775">
                <a:moveTo>
                  <a:pt x="2936748" y="0"/>
                </a:moveTo>
                <a:lnTo>
                  <a:pt x="1468374" y="421766"/>
                </a:lnTo>
                <a:lnTo>
                  <a:pt x="1719072" y="421766"/>
                </a:lnTo>
                <a:lnTo>
                  <a:pt x="2936748" y="72009"/>
                </a:lnTo>
                <a:lnTo>
                  <a:pt x="2936748" y="0"/>
                </a:lnTo>
                <a:close/>
              </a:path>
            </a:pathLst>
          </a:custGeom>
          <a:solidFill>
            <a:srgbClr val="DC3B00"/>
          </a:solidFill>
        </p:spPr>
        <p:txBody>
          <a:bodyPr wrap="square" lIns="0" tIns="0" rIns="0" bIns="0" rtlCol="0">
            <a:spAutoFit/>
          </a:bodyPr>
          <a:lstStyle/>
          <a:p/>
        </p:txBody>
      </p:sp>
      <p:sp>
        <p:nvSpPr>
          <p:cNvPr id="21" name="object 21"/>
          <p:cNvSpPr/>
          <p:nvPr/>
        </p:nvSpPr>
        <p:spPr>
          <a:xfrm>
            <a:off x="4066032" y="4332732"/>
            <a:ext cx="1618488" cy="1016508"/>
          </a:xfrm>
          <a:custGeom>
            <a:avLst/>
            <a:gdLst/>
            <a:ahLst/>
            <a:cxnLst/>
            <a:rect l="l" t="t" r="r" b="b"/>
            <a:pathLst>
              <a:path w="1618488" h="1016508">
                <a:moveTo>
                  <a:pt x="1431797" y="277876"/>
                </a:moveTo>
                <a:lnTo>
                  <a:pt x="186689" y="277876"/>
                </a:lnTo>
                <a:lnTo>
                  <a:pt x="186689" y="933450"/>
                </a:lnTo>
                <a:lnTo>
                  <a:pt x="0" y="933450"/>
                </a:lnTo>
                <a:lnTo>
                  <a:pt x="0" y="1016508"/>
                </a:lnTo>
                <a:lnTo>
                  <a:pt x="435737" y="1016508"/>
                </a:lnTo>
                <a:lnTo>
                  <a:pt x="435737" y="351790"/>
                </a:lnTo>
                <a:lnTo>
                  <a:pt x="1431797" y="351790"/>
                </a:lnTo>
                <a:lnTo>
                  <a:pt x="1431797" y="277876"/>
                </a:lnTo>
                <a:close/>
              </a:path>
              <a:path w="1618488" h="1016508">
                <a:moveTo>
                  <a:pt x="1431797" y="351790"/>
                </a:moveTo>
                <a:lnTo>
                  <a:pt x="1182751" y="351790"/>
                </a:lnTo>
                <a:lnTo>
                  <a:pt x="1182751" y="1016508"/>
                </a:lnTo>
                <a:lnTo>
                  <a:pt x="1618488" y="1016508"/>
                </a:lnTo>
                <a:lnTo>
                  <a:pt x="1618488" y="933450"/>
                </a:lnTo>
                <a:lnTo>
                  <a:pt x="1431797" y="933450"/>
                </a:lnTo>
                <a:lnTo>
                  <a:pt x="1431797" y="351790"/>
                </a:lnTo>
                <a:close/>
              </a:path>
              <a:path w="1618488" h="1016508">
                <a:moveTo>
                  <a:pt x="809243" y="0"/>
                </a:moveTo>
                <a:lnTo>
                  <a:pt x="186689" y="276987"/>
                </a:lnTo>
                <a:lnTo>
                  <a:pt x="1431797" y="276987"/>
                </a:lnTo>
                <a:lnTo>
                  <a:pt x="809243" y="0"/>
                </a:lnTo>
                <a:close/>
              </a:path>
            </a:pathLst>
          </a:custGeom>
          <a:solidFill>
            <a:srgbClr val="3092BC"/>
          </a:solidFill>
        </p:spPr>
        <p:txBody>
          <a:bodyPr wrap="square" lIns="0" tIns="0" rIns="0" bIns="0" rtlCol="0">
            <a:spAutoFit/>
          </a:bodyPr>
          <a:lstStyle/>
          <a:p/>
        </p:txBody>
      </p:sp>
      <p:sp>
        <p:nvSpPr>
          <p:cNvPr id="22" name="object 22"/>
          <p:cNvSpPr/>
          <p:nvPr/>
        </p:nvSpPr>
        <p:spPr>
          <a:xfrm>
            <a:off x="3939540" y="4117847"/>
            <a:ext cx="1871472" cy="416051"/>
          </a:xfrm>
          <a:custGeom>
            <a:avLst/>
            <a:gdLst/>
            <a:ahLst/>
            <a:cxnLst/>
            <a:rect l="l" t="t" r="r" b="b"/>
            <a:pathLst>
              <a:path w="1871472" h="416051">
                <a:moveTo>
                  <a:pt x="935736" y="0"/>
                </a:moveTo>
                <a:lnTo>
                  <a:pt x="0" y="416051"/>
                </a:lnTo>
                <a:lnTo>
                  <a:pt x="254635" y="416051"/>
                </a:lnTo>
                <a:lnTo>
                  <a:pt x="935736" y="113283"/>
                </a:lnTo>
                <a:lnTo>
                  <a:pt x="1190521" y="113283"/>
                </a:lnTo>
                <a:lnTo>
                  <a:pt x="935736" y="0"/>
                </a:lnTo>
                <a:close/>
              </a:path>
              <a:path w="1871472" h="416051">
                <a:moveTo>
                  <a:pt x="1190521" y="113283"/>
                </a:moveTo>
                <a:lnTo>
                  <a:pt x="935736" y="113283"/>
                </a:lnTo>
                <a:lnTo>
                  <a:pt x="1616837" y="416051"/>
                </a:lnTo>
                <a:lnTo>
                  <a:pt x="1871472" y="416051"/>
                </a:lnTo>
                <a:lnTo>
                  <a:pt x="1190521" y="113283"/>
                </a:lnTo>
                <a:close/>
              </a:path>
            </a:pathLst>
          </a:custGeom>
          <a:solidFill>
            <a:srgbClr val="3092BC"/>
          </a:solidFill>
        </p:spPr>
        <p:txBody>
          <a:bodyPr wrap="square" lIns="0" tIns="0" rIns="0" bIns="0" rtlCol="0">
            <a:spAutoFit/>
          </a:bodyPr>
          <a:lstStyle/>
          <a:p/>
        </p:txBody>
      </p:sp>
      <p:sp>
        <p:nvSpPr>
          <p:cNvPr id="23" name="object 23"/>
          <p:cNvSpPr/>
          <p:nvPr/>
        </p:nvSpPr>
        <p:spPr>
          <a:xfrm>
            <a:off x="4584191" y="4770120"/>
            <a:ext cx="582167" cy="580644"/>
          </a:xfrm>
          <a:custGeom>
            <a:avLst/>
            <a:gdLst/>
            <a:ahLst/>
            <a:cxnLst/>
            <a:rect l="l" t="t" r="r" b="b"/>
            <a:pathLst>
              <a:path w="582167" h="580644">
                <a:moveTo>
                  <a:pt x="0" y="580643"/>
                </a:moveTo>
                <a:lnTo>
                  <a:pt x="582167" y="580643"/>
                </a:lnTo>
                <a:lnTo>
                  <a:pt x="582167" y="0"/>
                </a:lnTo>
                <a:lnTo>
                  <a:pt x="0" y="0"/>
                </a:lnTo>
                <a:lnTo>
                  <a:pt x="0" y="580643"/>
                </a:lnTo>
                <a:close/>
              </a:path>
            </a:pathLst>
          </a:custGeom>
          <a:solidFill>
            <a:srgbClr val="3092BC"/>
          </a:solidFill>
        </p:spPr>
        <p:txBody>
          <a:bodyPr wrap="square" lIns="0" tIns="0" rIns="0" bIns="0" rtlCol="0">
            <a:spAutoFit/>
          </a:bodyPr>
          <a:lstStyle/>
          <a:p/>
        </p:txBody>
      </p:sp>
      <p:sp>
        <p:nvSpPr>
          <p:cNvPr id="24" name="object 24"/>
          <p:cNvSpPr/>
          <p:nvPr/>
        </p:nvSpPr>
        <p:spPr>
          <a:xfrm>
            <a:off x="4735067" y="4808220"/>
            <a:ext cx="329184" cy="484631"/>
          </a:xfrm>
          <a:prstGeom prst="rect">
            <a:avLst/>
          </a:prstGeom>
          <a:blipFill>
            <a:blip r:embed="rId1" cstate="print"/>
            <a:stretch>
              <a:fillRect/>
            </a:stretch>
          </a:blipFill>
        </p:spPr>
        <p:txBody>
          <a:bodyPr wrap="square" lIns="0" tIns="0" rIns="0" bIns="0" rtlCol="0">
            <a:spAutoFit/>
          </a:bodyPr>
          <a:lstStyle/>
          <a:p/>
        </p:txBody>
      </p:sp>
      <p:sp>
        <p:nvSpPr>
          <p:cNvPr id="25" name="object 25"/>
          <p:cNvSpPr txBox="1"/>
          <p:nvPr/>
        </p:nvSpPr>
        <p:spPr>
          <a:xfrm>
            <a:off x="4557521" y="4474464"/>
            <a:ext cx="635000" cy="195580"/>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微软雅黑" panose="020B0503020204020204" charset="-122"/>
                <a:cs typeface="微软雅黑" panose="020B0503020204020204" charset="-122"/>
              </a:rPr>
              <a:t>安全出口</a:t>
            </a:r>
            <a:endParaRPr sz="1200">
              <a:latin typeface="微软雅黑" panose="020B0503020204020204" charset="-122"/>
              <a:cs typeface="微软雅黑" panose="020B0503020204020204" charset="-122"/>
            </a:endParaRPr>
          </a:p>
        </p:txBody>
      </p:sp>
      <p:sp>
        <p:nvSpPr>
          <p:cNvPr id="26" name="object 26"/>
          <p:cNvSpPr/>
          <p:nvPr/>
        </p:nvSpPr>
        <p:spPr>
          <a:xfrm>
            <a:off x="5980176" y="4341876"/>
            <a:ext cx="1621535" cy="1016508"/>
          </a:xfrm>
          <a:custGeom>
            <a:avLst/>
            <a:gdLst/>
            <a:ahLst/>
            <a:cxnLst/>
            <a:rect l="l" t="t" r="r" b="b"/>
            <a:pathLst>
              <a:path w="1621535" h="1016508">
                <a:moveTo>
                  <a:pt x="1434465" y="277875"/>
                </a:moveTo>
                <a:lnTo>
                  <a:pt x="187071" y="277875"/>
                </a:lnTo>
                <a:lnTo>
                  <a:pt x="187071" y="933450"/>
                </a:lnTo>
                <a:lnTo>
                  <a:pt x="0" y="933450"/>
                </a:lnTo>
                <a:lnTo>
                  <a:pt x="0" y="1016508"/>
                </a:lnTo>
                <a:lnTo>
                  <a:pt x="436499" y="1016508"/>
                </a:lnTo>
                <a:lnTo>
                  <a:pt x="436499" y="351790"/>
                </a:lnTo>
                <a:lnTo>
                  <a:pt x="1434465" y="351790"/>
                </a:lnTo>
                <a:lnTo>
                  <a:pt x="1434465" y="277875"/>
                </a:lnTo>
                <a:close/>
              </a:path>
              <a:path w="1621535" h="1016508">
                <a:moveTo>
                  <a:pt x="1434465" y="351790"/>
                </a:moveTo>
                <a:lnTo>
                  <a:pt x="1185037" y="351790"/>
                </a:lnTo>
                <a:lnTo>
                  <a:pt x="1185037" y="1016508"/>
                </a:lnTo>
                <a:lnTo>
                  <a:pt x="1621535" y="1016508"/>
                </a:lnTo>
                <a:lnTo>
                  <a:pt x="1621535" y="933450"/>
                </a:lnTo>
                <a:lnTo>
                  <a:pt x="1434465" y="933450"/>
                </a:lnTo>
                <a:lnTo>
                  <a:pt x="1434465" y="351790"/>
                </a:lnTo>
                <a:close/>
              </a:path>
              <a:path w="1621535" h="1016508">
                <a:moveTo>
                  <a:pt x="810768" y="0"/>
                </a:moveTo>
                <a:lnTo>
                  <a:pt x="187071" y="276987"/>
                </a:lnTo>
                <a:lnTo>
                  <a:pt x="1434465" y="276987"/>
                </a:lnTo>
                <a:lnTo>
                  <a:pt x="810768" y="0"/>
                </a:lnTo>
                <a:close/>
              </a:path>
            </a:pathLst>
          </a:custGeom>
          <a:solidFill>
            <a:srgbClr val="3092BC"/>
          </a:solidFill>
        </p:spPr>
        <p:txBody>
          <a:bodyPr wrap="square" lIns="0" tIns="0" rIns="0" bIns="0" rtlCol="0">
            <a:spAutoFit/>
          </a:bodyPr>
          <a:lstStyle/>
          <a:p/>
        </p:txBody>
      </p:sp>
      <p:sp>
        <p:nvSpPr>
          <p:cNvPr id="27" name="object 27"/>
          <p:cNvSpPr/>
          <p:nvPr/>
        </p:nvSpPr>
        <p:spPr>
          <a:xfrm>
            <a:off x="5856732" y="4126991"/>
            <a:ext cx="1868423" cy="416051"/>
          </a:xfrm>
          <a:custGeom>
            <a:avLst/>
            <a:gdLst/>
            <a:ahLst/>
            <a:cxnLst/>
            <a:rect l="l" t="t" r="r" b="b"/>
            <a:pathLst>
              <a:path w="1868423" h="416051">
                <a:moveTo>
                  <a:pt x="934212" y="0"/>
                </a:moveTo>
                <a:lnTo>
                  <a:pt x="0" y="416051"/>
                </a:lnTo>
                <a:lnTo>
                  <a:pt x="254253" y="416051"/>
                </a:lnTo>
                <a:lnTo>
                  <a:pt x="934212" y="113283"/>
                </a:lnTo>
                <a:lnTo>
                  <a:pt x="1188582" y="113283"/>
                </a:lnTo>
                <a:lnTo>
                  <a:pt x="934212" y="0"/>
                </a:lnTo>
                <a:close/>
              </a:path>
              <a:path w="1868423" h="416051">
                <a:moveTo>
                  <a:pt x="1188582" y="113283"/>
                </a:moveTo>
                <a:lnTo>
                  <a:pt x="934212" y="113283"/>
                </a:lnTo>
                <a:lnTo>
                  <a:pt x="1614169" y="416051"/>
                </a:lnTo>
                <a:lnTo>
                  <a:pt x="1868423" y="416051"/>
                </a:lnTo>
                <a:lnTo>
                  <a:pt x="1188582" y="113283"/>
                </a:lnTo>
                <a:close/>
              </a:path>
            </a:pathLst>
          </a:custGeom>
          <a:solidFill>
            <a:srgbClr val="3092BC"/>
          </a:solidFill>
        </p:spPr>
        <p:txBody>
          <a:bodyPr wrap="square" lIns="0" tIns="0" rIns="0" bIns="0" rtlCol="0">
            <a:spAutoFit/>
          </a:bodyPr>
          <a:lstStyle/>
          <a:p/>
        </p:txBody>
      </p:sp>
      <p:sp>
        <p:nvSpPr>
          <p:cNvPr id="28" name="object 28"/>
          <p:cNvSpPr/>
          <p:nvPr/>
        </p:nvSpPr>
        <p:spPr>
          <a:xfrm>
            <a:off x="6412991" y="5279135"/>
            <a:ext cx="790956" cy="71628"/>
          </a:xfrm>
          <a:custGeom>
            <a:avLst/>
            <a:gdLst/>
            <a:ahLst/>
            <a:cxnLst/>
            <a:rect l="l" t="t" r="r" b="b"/>
            <a:pathLst>
              <a:path w="790955" h="71627">
                <a:moveTo>
                  <a:pt x="0" y="71627"/>
                </a:moveTo>
                <a:lnTo>
                  <a:pt x="790956" y="71627"/>
                </a:lnTo>
                <a:lnTo>
                  <a:pt x="790956" y="0"/>
                </a:lnTo>
                <a:lnTo>
                  <a:pt x="0" y="0"/>
                </a:lnTo>
                <a:lnTo>
                  <a:pt x="0" y="71627"/>
                </a:lnTo>
                <a:close/>
              </a:path>
            </a:pathLst>
          </a:custGeom>
          <a:solidFill>
            <a:srgbClr val="3092BC"/>
          </a:solidFill>
        </p:spPr>
        <p:txBody>
          <a:bodyPr wrap="square" lIns="0" tIns="0" rIns="0" bIns="0" rtlCol="0">
            <a:spAutoFit/>
          </a:bodyPr>
          <a:lstStyle/>
          <a:p/>
        </p:txBody>
      </p:sp>
      <p:sp>
        <p:nvSpPr>
          <p:cNvPr id="29" name="object 29"/>
          <p:cNvSpPr txBox="1"/>
          <p:nvPr/>
        </p:nvSpPr>
        <p:spPr>
          <a:xfrm>
            <a:off x="6473697" y="4483607"/>
            <a:ext cx="635000" cy="195580"/>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微软雅黑" panose="020B0503020204020204" charset="-122"/>
                <a:cs typeface="微软雅黑" panose="020B0503020204020204" charset="-122"/>
              </a:rPr>
              <a:t>安全出口</a:t>
            </a:r>
            <a:endParaRPr sz="1200">
              <a:latin typeface="微软雅黑" panose="020B0503020204020204" charset="-122"/>
              <a:cs typeface="微软雅黑" panose="020B0503020204020204" charset="-122"/>
            </a:endParaRPr>
          </a:p>
        </p:txBody>
      </p:sp>
      <p:sp>
        <p:nvSpPr>
          <p:cNvPr id="30" name="object 30"/>
          <p:cNvSpPr/>
          <p:nvPr/>
        </p:nvSpPr>
        <p:spPr>
          <a:xfrm>
            <a:off x="6790181" y="4720590"/>
            <a:ext cx="0" cy="558800"/>
          </a:xfrm>
          <a:custGeom>
            <a:avLst/>
            <a:gdLst/>
            <a:ahLst/>
            <a:cxnLst/>
            <a:rect l="l" t="t" r="r" b="b"/>
            <a:pathLst>
              <a:path h="558800">
                <a:moveTo>
                  <a:pt x="0" y="0"/>
                </a:moveTo>
                <a:lnTo>
                  <a:pt x="0" y="558800"/>
                </a:lnTo>
              </a:path>
            </a:pathLst>
          </a:custGeom>
          <a:ln w="19812">
            <a:solidFill>
              <a:srgbClr val="7E7E7E"/>
            </a:solidFill>
          </a:ln>
        </p:spPr>
        <p:txBody>
          <a:bodyPr wrap="square" lIns="0" tIns="0" rIns="0" bIns="0" rtlCol="0">
            <a:spAutoFit/>
          </a:bodyPr>
          <a:lstStyle/>
          <a:p/>
        </p:txBody>
      </p:sp>
      <p:sp>
        <p:nvSpPr>
          <p:cNvPr id="31" name="object 31"/>
          <p:cNvSpPr/>
          <p:nvPr/>
        </p:nvSpPr>
        <p:spPr>
          <a:xfrm>
            <a:off x="6638543" y="4821935"/>
            <a:ext cx="304800" cy="425195"/>
          </a:xfrm>
          <a:prstGeom prst="rect">
            <a:avLst/>
          </a:prstGeom>
          <a:blipFill>
            <a:blip r:embed="rId2" cstate="print"/>
            <a:stretch>
              <a:fillRect/>
            </a:stretch>
          </a:blipFill>
        </p:spPr>
        <p:txBody>
          <a:bodyPr wrap="square" lIns="0" tIns="0" rIns="0" bIns="0" rtlCol="0">
            <a:spAutoFit/>
          </a:bodyPr>
          <a:lstStyle/>
          <a:p/>
        </p:txBody>
      </p:sp>
      <p:sp>
        <p:nvSpPr>
          <p:cNvPr id="32" name="object 32"/>
          <p:cNvSpPr/>
          <p:nvPr/>
        </p:nvSpPr>
        <p:spPr>
          <a:xfrm>
            <a:off x="7903464" y="4341876"/>
            <a:ext cx="1621535" cy="1016508"/>
          </a:xfrm>
          <a:custGeom>
            <a:avLst/>
            <a:gdLst/>
            <a:ahLst/>
            <a:cxnLst/>
            <a:rect l="l" t="t" r="r" b="b"/>
            <a:pathLst>
              <a:path w="1621535" h="1016508">
                <a:moveTo>
                  <a:pt x="1434464" y="277875"/>
                </a:moveTo>
                <a:lnTo>
                  <a:pt x="187070" y="277875"/>
                </a:lnTo>
                <a:lnTo>
                  <a:pt x="187070" y="933450"/>
                </a:lnTo>
                <a:lnTo>
                  <a:pt x="0" y="933450"/>
                </a:lnTo>
                <a:lnTo>
                  <a:pt x="0" y="1016508"/>
                </a:lnTo>
                <a:lnTo>
                  <a:pt x="436499" y="1016508"/>
                </a:lnTo>
                <a:lnTo>
                  <a:pt x="436499" y="351790"/>
                </a:lnTo>
                <a:lnTo>
                  <a:pt x="1434464" y="351790"/>
                </a:lnTo>
                <a:lnTo>
                  <a:pt x="1434464" y="277875"/>
                </a:lnTo>
                <a:close/>
              </a:path>
              <a:path w="1621535" h="1016508">
                <a:moveTo>
                  <a:pt x="1434464" y="351790"/>
                </a:moveTo>
                <a:lnTo>
                  <a:pt x="1185036" y="351790"/>
                </a:lnTo>
                <a:lnTo>
                  <a:pt x="1185036" y="1016508"/>
                </a:lnTo>
                <a:lnTo>
                  <a:pt x="1621535" y="1016508"/>
                </a:lnTo>
                <a:lnTo>
                  <a:pt x="1621535" y="933450"/>
                </a:lnTo>
                <a:lnTo>
                  <a:pt x="1434464" y="933450"/>
                </a:lnTo>
                <a:lnTo>
                  <a:pt x="1434464" y="351790"/>
                </a:lnTo>
                <a:close/>
              </a:path>
              <a:path w="1621535" h="1016508">
                <a:moveTo>
                  <a:pt x="810767" y="0"/>
                </a:moveTo>
                <a:lnTo>
                  <a:pt x="187070" y="276987"/>
                </a:lnTo>
                <a:lnTo>
                  <a:pt x="1434464" y="276987"/>
                </a:lnTo>
                <a:lnTo>
                  <a:pt x="810767" y="0"/>
                </a:lnTo>
                <a:close/>
              </a:path>
            </a:pathLst>
          </a:custGeom>
          <a:solidFill>
            <a:srgbClr val="3092BC"/>
          </a:solidFill>
        </p:spPr>
        <p:txBody>
          <a:bodyPr wrap="square" lIns="0" tIns="0" rIns="0" bIns="0" rtlCol="0">
            <a:spAutoFit/>
          </a:bodyPr>
          <a:lstStyle/>
          <a:p/>
        </p:txBody>
      </p:sp>
      <p:sp>
        <p:nvSpPr>
          <p:cNvPr id="33" name="object 33"/>
          <p:cNvSpPr/>
          <p:nvPr/>
        </p:nvSpPr>
        <p:spPr>
          <a:xfrm>
            <a:off x="7780019" y="4126991"/>
            <a:ext cx="1868424" cy="416051"/>
          </a:xfrm>
          <a:custGeom>
            <a:avLst/>
            <a:gdLst/>
            <a:ahLst/>
            <a:cxnLst/>
            <a:rect l="l" t="t" r="r" b="b"/>
            <a:pathLst>
              <a:path w="1868424" h="416051">
                <a:moveTo>
                  <a:pt x="934211" y="0"/>
                </a:moveTo>
                <a:lnTo>
                  <a:pt x="0" y="416051"/>
                </a:lnTo>
                <a:lnTo>
                  <a:pt x="254253" y="416051"/>
                </a:lnTo>
                <a:lnTo>
                  <a:pt x="934211" y="113283"/>
                </a:lnTo>
                <a:lnTo>
                  <a:pt x="1188582" y="113283"/>
                </a:lnTo>
                <a:lnTo>
                  <a:pt x="934211" y="0"/>
                </a:lnTo>
                <a:close/>
              </a:path>
              <a:path w="1868424" h="416051">
                <a:moveTo>
                  <a:pt x="1188582" y="113283"/>
                </a:moveTo>
                <a:lnTo>
                  <a:pt x="934211" y="113283"/>
                </a:lnTo>
                <a:lnTo>
                  <a:pt x="1614170" y="416051"/>
                </a:lnTo>
                <a:lnTo>
                  <a:pt x="1868424" y="416051"/>
                </a:lnTo>
                <a:lnTo>
                  <a:pt x="1188582" y="113283"/>
                </a:lnTo>
                <a:close/>
              </a:path>
            </a:pathLst>
          </a:custGeom>
          <a:solidFill>
            <a:srgbClr val="3092BC"/>
          </a:solidFill>
        </p:spPr>
        <p:txBody>
          <a:bodyPr wrap="square" lIns="0" tIns="0" rIns="0" bIns="0" rtlCol="0">
            <a:spAutoFit/>
          </a:bodyPr>
          <a:lstStyle/>
          <a:p/>
        </p:txBody>
      </p:sp>
      <p:sp>
        <p:nvSpPr>
          <p:cNvPr id="34" name="object 34"/>
          <p:cNvSpPr/>
          <p:nvPr/>
        </p:nvSpPr>
        <p:spPr>
          <a:xfrm>
            <a:off x="8337804" y="5279135"/>
            <a:ext cx="790955" cy="71628"/>
          </a:xfrm>
          <a:custGeom>
            <a:avLst/>
            <a:gdLst/>
            <a:ahLst/>
            <a:cxnLst/>
            <a:rect l="l" t="t" r="r" b="b"/>
            <a:pathLst>
              <a:path w="790955" h="71627">
                <a:moveTo>
                  <a:pt x="0" y="71627"/>
                </a:moveTo>
                <a:lnTo>
                  <a:pt x="790955" y="71627"/>
                </a:lnTo>
                <a:lnTo>
                  <a:pt x="790955" y="0"/>
                </a:lnTo>
                <a:lnTo>
                  <a:pt x="0" y="0"/>
                </a:lnTo>
                <a:lnTo>
                  <a:pt x="0" y="71627"/>
                </a:lnTo>
                <a:close/>
              </a:path>
            </a:pathLst>
          </a:custGeom>
          <a:solidFill>
            <a:srgbClr val="3092BC"/>
          </a:solidFill>
        </p:spPr>
        <p:txBody>
          <a:bodyPr wrap="square" lIns="0" tIns="0" rIns="0" bIns="0" rtlCol="0">
            <a:spAutoFit/>
          </a:bodyPr>
          <a:lstStyle/>
          <a:p/>
        </p:txBody>
      </p:sp>
      <p:sp>
        <p:nvSpPr>
          <p:cNvPr id="35" name="object 35"/>
          <p:cNvSpPr txBox="1"/>
          <p:nvPr/>
        </p:nvSpPr>
        <p:spPr>
          <a:xfrm>
            <a:off x="8398256" y="4483607"/>
            <a:ext cx="635000" cy="195580"/>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微软雅黑" panose="020B0503020204020204" charset="-122"/>
                <a:cs typeface="微软雅黑" panose="020B0503020204020204" charset="-122"/>
              </a:rPr>
              <a:t>安全出口</a:t>
            </a:r>
            <a:endParaRPr sz="1200">
              <a:latin typeface="微软雅黑" panose="020B0503020204020204" charset="-122"/>
              <a:cs typeface="微软雅黑" panose="020B0503020204020204" charset="-122"/>
            </a:endParaRPr>
          </a:p>
        </p:txBody>
      </p:sp>
      <p:sp>
        <p:nvSpPr>
          <p:cNvPr id="36" name="object 36"/>
          <p:cNvSpPr/>
          <p:nvPr/>
        </p:nvSpPr>
        <p:spPr>
          <a:xfrm>
            <a:off x="8714993" y="4720590"/>
            <a:ext cx="0" cy="558800"/>
          </a:xfrm>
          <a:custGeom>
            <a:avLst/>
            <a:gdLst/>
            <a:ahLst/>
            <a:cxnLst/>
            <a:rect l="l" t="t" r="r" b="b"/>
            <a:pathLst>
              <a:path h="558800">
                <a:moveTo>
                  <a:pt x="0" y="0"/>
                </a:moveTo>
                <a:lnTo>
                  <a:pt x="0" y="558800"/>
                </a:lnTo>
              </a:path>
            </a:pathLst>
          </a:custGeom>
          <a:ln w="19812">
            <a:solidFill>
              <a:srgbClr val="7E7E7E"/>
            </a:solidFill>
          </a:ln>
        </p:spPr>
        <p:txBody>
          <a:bodyPr wrap="square" lIns="0" tIns="0" rIns="0" bIns="0" rtlCol="0">
            <a:spAutoFit/>
          </a:bodyPr>
          <a:lstStyle/>
          <a:p/>
        </p:txBody>
      </p:sp>
      <p:sp>
        <p:nvSpPr>
          <p:cNvPr id="37" name="object 37"/>
          <p:cNvSpPr/>
          <p:nvPr/>
        </p:nvSpPr>
        <p:spPr>
          <a:xfrm>
            <a:off x="8206740" y="4869179"/>
            <a:ext cx="934211" cy="702563"/>
          </a:xfrm>
          <a:prstGeom prst="rect">
            <a:avLst/>
          </a:prstGeom>
          <a:blipFill>
            <a:blip r:embed="rId3" cstate="print"/>
            <a:stretch>
              <a:fillRect/>
            </a:stretch>
          </a:blipFill>
        </p:spPr>
        <p:txBody>
          <a:bodyPr wrap="square" lIns="0" tIns="0" rIns="0" bIns="0" rtlCol="0">
            <a:spAutoFit/>
          </a:bodyPr>
          <a:lstStyle/>
          <a:p/>
        </p:txBody>
      </p:sp>
      <p:sp>
        <p:nvSpPr>
          <p:cNvPr id="38" name="object 38"/>
          <p:cNvSpPr txBox="1"/>
          <p:nvPr/>
        </p:nvSpPr>
        <p:spPr>
          <a:xfrm>
            <a:off x="4456938" y="5564225"/>
            <a:ext cx="836294" cy="1173480"/>
          </a:xfrm>
          <a:prstGeom prst="rect">
            <a:avLst/>
          </a:prstGeom>
        </p:spPr>
        <p:txBody>
          <a:bodyPr vert="horz" wrap="square" lIns="0" tIns="0" rIns="0" bIns="0" rtlCol="0">
            <a:spAutoFit/>
          </a:bodyPr>
          <a:lstStyle/>
          <a:p>
            <a:pPr marL="12700" marR="6350" algn="ctr">
              <a:lnSpc>
                <a:spcPct val="120000"/>
              </a:lnSpc>
            </a:pPr>
            <a:r>
              <a:rPr sz="1600" b="1" spc="-15" dirty="0">
                <a:latin typeface="微软雅黑" panose="020B0503020204020204" charset="-122"/>
                <a:cs typeface="微软雅黑" panose="020B0503020204020204" charset="-122"/>
              </a:rPr>
              <a:t>标志明显 保持畅通</a:t>
            </a:r>
            <a:endParaRPr sz="1600">
              <a:latin typeface="微软雅黑" panose="020B0503020204020204" charset="-122"/>
              <a:cs typeface="微软雅黑" panose="020B0503020204020204" charset="-122"/>
            </a:endParaRPr>
          </a:p>
          <a:p>
            <a:pPr marR="78105" algn="ctr">
              <a:lnSpc>
                <a:spcPts val="4535"/>
              </a:lnSpc>
            </a:pPr>
            <a:r>
              <a:rPr sz="4000" b="1" spc="-30" dirty="0">
                <a:solidFill>
                  <a:srgbClr val="00AF50"/>
                </a:solidFill>
                <a:latin typeface="微软雅黑" panose="020B0503020204020204" charset="-122"/>
                <a:cs typeface="微软雅黑" panose="020B0503020204020204" charset="-122"/>
              </a:rPr>
              <a:t>√</a:t>
            </a:r>
            <a:endParaRPr sz="4000">
              <a:latin typeface="微软雅黑" panose="020B0503020204020204" charset="-122"/>
              <a:cs typeface="微软雅黑" panose="020B0503020204020204" charset="-122"/>
            </a:endParaRPr>
          </a:p>
        </p:txBody>
      </p:sp>
      <p:sp>
        <p:nvSpPr>
          <p:cNvPr id="39" name="object 39"/>
          <p:cNvSpPr txBox="1"/>
          <p:nvPr/>
        </p:nvSpPr>
        <p:spPr>
          <a:xfrm>
            <a:off x="6390513" y="5667857"/>
            <a:ext cx="836294"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禁止锁闭</a:t>
            </a:r>
            <a:endParaRPr sz="1600">
              <a:latin typeface="微软雅黑" panose="020B0503020204020204" charset="-122"/>
              <a:cs typeface="微软雅黑" panose="020B0503020204020204" charset="-122"/>
            </a:endParaRPr>
          </a:p>
        </p:txBody>
      </p:sp>
      <p:sp>
        <p:nvSpPr>
          <p:cNvPr id="40" name="object 40"/>
          <p:cNvSpPr txBox="1"/>
          <p:nvPr/>
        </p:nvSpPr>
        <p:spPr>
          <a:xfrm>
            <a:off x="8316214" y="5667857"/>
            <a:ext cx="836294"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禁止封堵</a:t>
            </a:r>
            <a:endParaRPr sz="1600">
              <a:latin typeface="微软雅黑" panose="020B0503020204020204" charset="-122"/>
              <a:cs typeface="微软雅黑" panose="020B0503020204020204" charset="-122"/>
            </a:endParaRPr>
          </a:p>
        </p:txBody>
      </p:sp>
      <p:sp>
        <p:nvSpPr>
          <p:cNvPr id="41" name="object 41"/>
          <p:cNvSpPr txBox="1"/>
          <p:nvPr/>
        </p:nvSpPr>
        <p:spPr>
          <a:xfrm>
            <a:off x="6572757" y="6097015"/>
            <a:ext cx="330200" cy="621665"/>
          </a:xfrm>
          <a:prstGeom prst="rect">
            <a:avLst/>
          </a:prstGeom>
        </p:spPr>
        <p:txBody>
          <a:bodyPr vert="horz" wrap="square" lIns="0" tIns="0" rIns="0" bIns="0" rtlCol="0">
            <a:spAutoFit/>
          </a:bodyPr>
          <a:lstStyle/>
          <a:p>
            <a:pPr marL="12700">
              <a:lnSpc>
                <a:spcPct val="100000"/>
              </a:lnSpc>
            </a:pPr>
            <a:r>
              <a:rPr sz="4000" b="1" spc="-25" dirty="0">
                <a:solidFill>
                  <a:srgbClr val="FF0000"/>
                </a:solidFill>
                <a:latin typeface="微软雅黑" panose="020B0503020204020204" charset="-122"/>
                <a:cs typeface="微软雅黑" panose="020B0503020204020204" charset="-122"/>
              </a:rPr>
              <a:t>╳</a:t>
            </a:r>
            <a:endParaRPr sz="4000">
              <a:latin typeface="微软雅黑" panose="020B0503020204020204" charset="-122"/>
              <a:cs typeface="微软雅黑" panose="020B0503020204020204" charset="-122"/>
            </a:endParaRPr>
          </a:p>
        </p:txBody>
      </p:sp>
      <p:sp>
        <p:nvSpPr>
          <p:cNvPr id="42" name="object 42"/>
          <p:cNvSpPr txBox="1"/>
          <p:nvPr/>
        </p:nvSpPr>
        <p:spPr>
          <a:xfrm>
            <a:off x="8517763" y="6115913"/>
            <a:ext cx="330200" cy="621665"/>
          </a:xfrm>
          <a:prstGeom prst="rect">
            <a:avLst/>
          </a:prstGeom>
        </p:spPr>
        <p:txBody>
          <a:bodyPr vert="horz" wrap="square" lIns="0" tIns="0" rIns="0" bIns="0" rtlCol="0">
            <a:spAutoFit/>
          </a:bodyPr>
          <a:lstStyle/>
          <a:p>
            <a:pPr marL="12700">
              <a:lnSpc>
                <a:spcPct val="100000"/>
              </a:lnSpc>
            </a:pPr>
            <a:r>
              <a:rPr sz="4000" b="1" spc="-25" dirty="0">
                <a:solidFill>
                  <a:srgbClr val="FF0000"/>
                </a:solidFill>
                <a:latin typeface="微软雅黑" panose="020B0503020204020204" charset="-122"/>
                <a:cs typeface="微软雅黑" panose="020B0503020204020204" charset="-122"/>
              </a:rPr>
              <a:t>╳</a:t>
            </a:r>
            <a:endParaRPr sz="4000">
              <a:latin typeface="微软雅黑" panose="020B0503020204020204" charset="-122"/>
              <a:cs typeface="微软雅黑" panose="020B0503020204020204" charset="-122"/>
            </a:endParaRPr>
          </a:p>
        </p:txBody>
      </p:sp>
      <p:sp>
        <p:nvSpPr>
          <p:cNvPr id="43" name="object 43"/>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44" name="object 44"/>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39</a:t>
            </a:r>
            <a:endParaRPr sz="2800">
              <a:latin typeface="Calibri" panose="020F0502020204030204"/>
              <a:cs typeface="Calibri" panose="020F0502020204030204"/>
            </a:endParaRPr>
          </a:p>
        </p:txBody>
      </p:sp>
      <p:sp>
        <p:nvSpPr>
          <p:cNvPr id="45" name="矩形 44"/>
          <p:cNvSpPr/>
          <p:nvPr/>
        </p:nvSpPr>
        <p:spPr>
          <a:xfrm>
            <a:off x="79663" y="3576011"/>
            <a:ext cx="3894583" cy="31700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000" dirty="0">
                <a:solidFill>
                  <a:srgbClr val="FF0000"/>
                </a:solidFill>
              </a:rPr>
              <a:t>第三十九条</a:t>
            </a:r>
            <a:r>
              <a:rPr lang="en-US" altLang="zh-CN" sz="2000" dirty="0">
                <a:solidFill>
                  <a:srgbClr val="FF0000"/>
                </a:solidFill>
              </a:rPr>
              <a:t> </a:t>
            </a:r>
            <a:r>
              <a:rPr lang="zh-CN" altLang="zh-CN" sz="2000" dirty="0">
                <a:solidFill>
                  <a:srgbClr val="FF0000"/>
                </a:solidFill>
              </a:rPr>
              <a:t>生产、经营、储存、使用危险物品的车间、商店、仓库不得与员工宿舍在同一座建筑物内，并应当与员工宿舍保持安全距离。</a:t>
            </a:r>
            <a:endParaRPr lang="zh-CN" altLang="zh-CN" sz="2000" dirty="0">
              <a:solidFill>
                <a:srgbClr val="FF0000"/>
              </a:solidFill>
            </a:endParaRPr>
          </a:p>
          <a:p>
            <a:pPr fontAlgn="base"/>
            <a:r>
              <a:rPr lang="en-US" altLang="zh-CN" sz="2000" dirty="0">
                <a:solidFill>
                  <a:srgbClr val="FF0000"/>
                </a:solidFill>
              </a:rPr>
              <a:t> </a:t>
            </a:r>
            <a:r>
              <a:rPr lang="zh-CN" altLang="zh-CN" sz="2000" dirty="0">
                <a:solidFill>
                  <a:srgbClr val="FF0000"/>
                </a:solidFill>
              </a:rPr>
              <a:t>生产经营场所和员工宿舍应当设有符合紧急疏散要求、标志明显、保持畅通的出口。禁止锁闭、封堵生产经营场所或者员工宿舍的出口。</a:t>
            </a:r>
            <a:endParaRPr lang="zh-CN" altLang="zh-CN" sz="2000"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5945" y="4915532"/>
            <a:ext cx="1470660" cy="961644"/>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83502" y="6021244"/>
            <a:ext cx="2875915" cy="525145"/>
          </a:xfrm>
          <a:prstGeom prst="rect">
            <a:avLst/>
          </a:prstGeom>
        </p:spPr>
        <p:txBody>
          <a:bodyPr vert="horz" wrap="square" lIns="0" tIns="0" rIns="0" bIns="0" rtlCol="0">
            <a:spAutoFit/>
          </a:bodyPr>
          <a:lstStyle/>
          <a:p>
            <a:pPr marL="12700" marR="6350" indent="89535">
              <a:lnSpc>
                <a:spcPct val="120000"/>
              </a:lnSpc>
            </a:pPr>
            <a:r>
              <a:rPr sz="1400" b="1" dirty="0">
                <a:latin typeface="微软雅黑" panose="020B0503020204020204" charset="-122"/>
                <a:cs typeface="微软雅黑" panose="020B0503020204020204" charset="-122"/>
              </a:rPr>
              <a:t>国务院安全生产监督管</a:t>
            </a:r>
            <a:r>
              <a:rPr sz="1400" b="1" spc="-15" dirty="0">
                <a:latin typeface="微软雅黑" panose="020B0503020204020204" charset="-122"/>
                <a:cs typeface="微软雅黑" panose="020B0503020204020204" charset="-122"/>
              </a:rPr>
              <a:t>理</a:t>
            </a:r>
            <a:r>
              <a:rPr sz="1400" b="1" spc="0" dirty="0">
                <a:latin typeface="微软雅黑" panose="020B0503020204020204" charset="-122"/>
                <a:cs typeface="微软雅黑" panose="020B0503020204020204" charset="-122"/>
              </a:rPr>
              <a:t>部门</a:t>
            </a:r>
            <a:r>
              <a:rPr sz="1400" b="1" spc="-15" dirty="0">
                <a:latin typeface="微软雅黑" panose="020B0503020204020204" charset="-122"/>
                <a:cs typeface="微软雅黑" panose="020B0503020204020204" charset="-122"/>
              </a:rPr>
              <a:t>会</a:t>
            </a:r>
            <a:r>
              <a:rPr sz="1400" b="1" spc="0" dirty="0">
                <a:latin typeface="微软雅黑" panose="020B0503020204020204" charset="-122"/>
                <a:cs typeface="微软雅黑" panose="020B0503020204020204" charset="-122"/>
              </a:rPr>
              <a:t>同 国务院有关部门规定的</a:t>
            </a:r>
            <a:r>
              <a:rPr sz="1400" b="1" spc="-15" dirty="0">
                <a:latin typeface="微软雅黑" panose="020B0503020204020204" charset="-122"/>
                <a:cs typeface="微软雅黑" panose="020B0503020204020204" charset="-122"/>
              </a:rPr>
              <a:t>其</a:t>
            </a:r>
            <a:r>
              <a:rPr sz="1400" b="1" spc="0" dirty="0">
                <a:latin typeface="微软雅黑" panose="020B0503020204020204" charset="-122"/>
                <a:cs typeface="微软雅黑" panose="020B0503020204020204" charset="-122"/>
              </a:rPr>
              <a:t>他</a:t>
            </a:r>
            <a:r>
              <a:rPr sz="1400" b="1" spc="0" dirty="0">
                <a:solidFill>
                  <a:srgbClr val="FF0000"/>
                </a:solidFill>
                <a:latin typeface="微软雅黑" panose="020B0503020204020204" charset="-122"/>
                <a:cs typeface="微软雅黑" panose="020B0503020204020204" charset="-122"/>
              </a:rPr>
              <a:t>危</a:t>
            </a:r>
            <a:r>
              <a:rPr sz="1400" b="1" spc="-15" dirty="0">
                <a:solidFill>
                  <a:srgbClr val="FF0000"/>
                </a:solidFill>
                <a:latin typeface="微软雅黑" panose="020B0503020204020204" charset="-122"/>
                <a:cs typeface="微软雅黑" panose="020B0503020204020204" charset="-122"/>
              </a:rPr>
              <a:t>险</a:t>
            </a:r>
            <a:r>
              <a:rPr sz="1400" b="1" spc="0" dirty="0">
                <a:solidFill>
                  <a:srgbClr val="FF0000"/>
                </a:solidFill>
                <a:latin typeface="微软雅黑" panose="020B0503020204020204" charset="-122"/>
                <a:cs typeface="微软雅黑" panose="020B0503020204020204" charset="-122"/>
              </a:rPr>
              <a:t>作业</a:t>
            </a:r>
            <a:endParaRPr sz="1400">
              <a:latin typeface="微软雅黑" panose="020B0503020204020204" charset="-122"/>
              <a:cs typeface="微软雅黑" panose="020B0503020204020204" charset="-122"/>
            </a:endParaRPr>
          </a:p>
        </p:txBody>
      </p:sp>
      <p:sp>
        <p:nvSpPr>
          <p:cNvPr id="4" name="object 4"/>
          <p:cNvSpPr/>
          <p:nvPr/>
        </p:nvSpPr>
        <p:spPr>
          <a:xfrm>
            <a:off x="1143901" y="884551"/>
            <a:ext cx="1694688" cy="1772412"/>
          </a:xfrm>
          <a:prstGeom prst="rect">
            <a:avLst/>
          </a:prstGeom>
          <a:blipFill>
            <a:blip r:embed="rId2" cstate="print"/>
            <a:stretch>
              <a:fillRect/>
            </a:stretch>
          </a:blipFill>
        </p:spPr>
        <p:txBody>
          <a:bodyPr wrap="square" lIns="0" tIns="0" rIns="0" bIns="0" rtlCol="0">
            <a:spAutoFit/>
          </a:bodyPr>
          <a:lstStyle/>
          <a:p/>
        </p:txBody>
      </p:sp>
      <p:sp>
        <p:nvSpPr>
          <p:cNvPr id="5" name="object 5"/>
          <p:cNvSpPr/>
          <p:nvPr/>
        </p:nvSpPr>
        <p:spPr>
          <a:xfrm>
            <a:off x="1404506" y="2839844"/>
            <a:ext cx="1609343" cy="1729739"/>
          </a:xfrm>
          <a:prstGeom prst="rect">
            <a:avLst/>
          </a:prstGeom>
          <a:blipFill>
            <a:blip r:embed="rId3" cstate="print"/>
            <a:stretch>
              <a:fillRect/>
            </a:stretch>
          </a:blipFill>
        </p:spPr>
        <p:txBody>
          <a:bodyPr wrap="square" lIns="0" tIns="0" rIns="0" bIns="0" rtlCol="0">
            <a:spAutoFit/>
          </a:bodyPr>
          <a:lstStyle/>
          <a:p/>
        </p:txBody>
      </p:sp>
      <p:sp>
        <p:nvSpPr>
          <p:cNvPr id="6" name="object 6"/>
          <p:cNvSpPr/>
          <p:nvPr/>
        </p:nvSpPr>
        <p:spPr>
          <a:xfrm>
            <a:off x="1308747" y="3381629"/>
            <a:ext cx="491998" cy="748280"/>
          </a:xfrm>
          <a:prstGeom prst="rect">
            <a:avLst/>
          </a:prstGeom>
          <a:blipFill>
            <a:blip r:embed="rId4" cstate="print"/>
            <a:stretch>
              <a:fillRect/>
            </a:stretch>
          </a:blipFill>
        </p:spPr>
        <p:txBody>
          <a:bodyPr wrap="square" lIns="0" tIns="0" rIns="0" bIns="0" rtlCol="0">
            <a:spAutoFit/>
          </a:bodyPr>
          <a:lstStyle/>
          <a:p/>
        </p:txBody>
      </p:sp>
      <p:sp>
        <p:nvSpPr>
          <p:cNvPr id="7" name="object 7"/>
          <p:cNvSpPr/>
          <p:nvPr/>
        </p:nvSpPr>
        <p:spPr>
          <a:xfrm>
            <a:off x="381902" y="815971"/>
            <a:ext cx="3124199" cy="1840991"/>
          </a:xfrm>
          <a:custGeom>
            <a:avLst/>
            <a:gdLst/>
            <a:ahLst/>
            <a:cxnLst/>
            <a:rect l="l" t="t" r="r" b="b"/>
            <a:pathLst>
              <a:path w="3124200" h="1840991">
                <a:moveTo>
                  <a:pt x="0" y="1840991"/>
                </a:moveTo>
                <a:lnTo>
                  <a:pt x="3124199" y="1840991"/>
                </a:lnTo>
                <a:lnTo>
                  <a:pt x="3124199" y="0"/>
                </a:lnTo>
                <a:lnTo>
                  <a:pt x="0" y="0"/>
                </a:lnTo>
                <a:lnTo>
                  <a:pt x="0" y="1840991"/>
                </a:lnTo>
                <a:close/>
              </a:path>
            </a:pathLst>
          </a:custGeom>
          <a:ln w="57912">
            <a:solidFill>
              <a:srgbClr val="83AC68"/>
            </a:solidFill>
          </a:ln>
        </p:spPr>
        <p:txBody>
          <a:bodyPr wrap="square" lIns="0" tIns="0" rIns="0" bIns="0" rtlCol="0">
            <a:spAutoFit/>
          </a:bodyPr>
          <a:lstStyle/>
          <a:p/>
        </p:txBody>
      </p:sp>
      <p:sp>
        <p:nvSpPr>
          <p:cNvPr id="8" name="object 8"/>
          <p:cNvSpPr/>
          <p:nvPr/>
        </p:nvSpPr>
        <p:spPr>
          <a:xfrm>
            <a:off x="381902" y="2835272"/>
            <a:ext cx="3124199" cy="1840992"/>
          </a:xfrm>
          <a:custGeom>
            <a:avLst/>
            <a:gdLst/>
            <a:ahLst/>
            <a:cxnLst/>
            <a:rect l="l" t="t" r="r" b="b"/>
            <a:pathLst>
              <a:path w="3124200" h="1840992">
                <a:moveTo>
                  <a:pt x="0" y="1840992"/>
                </a:moveTo>
                <a:lnTo>
                  <a:pt x="3124199" y="1840992"/>
                </a:lnTo>
                <a:lnTo>
                  <a:pt x="3124199" y="0"/>
                </a:lnTo>
                <a:lnTo>
                  <a:pt x="0" y="0"/>
                </a:lnTo>
                <a:lnTo>
                  <a:pt x="0" y="1840992"/>
                </a:lnTo>
                <a:close/>
              </a:path>
            </a:pathLst>
          </a:custGeom>
          <a:ln w="57912">
            <a:solidFill>
              <a:srgbClr val="83AC68"/>
            </a:solidFill>
          </a:ln>
        </p:spPr>
        <p:txBody>
          <a:bodyPr wrap="square" lIns="0" tIns="0" rIns="0" bIns="0" rtlCol="0">
            <a:spAutoFit/>
          </a:bodyPr>
          <a:lstStyle/>
          <a:p/>
        </p:txBody>
      </p:sp>
      <p:sp>
        <p:nvSpPr>
          <p:cNvPr id="9" name="object 9"/>
          <p:cNvSpPr/>
          <p:nvPr/>
        </p:nvSpPr>
        <p:spPr>
          <a:xfrm>
            <a:off x="381902" y="4853047"/>
            <a:ext cx="3124199" cy="1842516"/>
          </a:xfrm>
          <a:custGeom>
            <a:avLst/>
            <a:gdLst/>
            <a:ahLst/>
            <a:cxnLst/>
            <a:rect l="l" t="t" r="r" b="b"/>
            <a:pathLst>
              <a:path w="3124200" h="1842516">
                <a:moveTo>
                  <a:pt x="0" y="1842516"/>
                </a:moveTo>
                <a:lnTo>
                  <a:pt x="3124199" y="1842516"/>
                </a:lnTo>
                <a:lnTo>
                  <a:pt x="3124199" y="0"/>
                </a:lnTo>
                <a:lnTo>
                  <a:pt x="0" y="0"/>
                </a:lnTo>
                <a:lnTo>
                  <a:pt x="0" y="1842516"/>
                </a:lnTo>
                <a:close/>
              </a:path>
            </a:pathLst>
          </a:custGeom>
          <a:ln w="57912">
            <a:solidFill>
              <a:srgbClr val="83AC68"/>
            </a:solidFill>
          </a:ln>
        </p:spPr>
        <p:txBody>
          <a:bodyPr wrap="square" lIns="0" tIns="0" rIns="0" bIns="0" rtlCol="0">
            <a:spAutoFit/>
          </a:bodyPr>
          <a:lstStyle/>
          <a:p/>
        </p:txBody>
      </p:sp>
      <p:sp>
        <p:nvSpPr>
          <p:cNvPr id="10" name="object 10"/>
          <p:cNvSpPr/>
          <p:nvPr/>
        </p:nvSpPr>
        <p:spPr>
          <a:xfrm>
            <a:off x="3792613" y="1475863"/>
            <a:ext cx="696468" cy="4410456"/>
          </a:xfrm>
          <a:custGeom>
            <a:avLst/>
            <a:gdLst/>
            <a:ahLst/>
            <a:cxnLst/>
            <a:rect l="l" t="t" r="r" b="b"/>
            <a:pathLst>
              <a:path w="696468" h="4410456">
                <a:moveTo>
                  <a:pt x="101473" y="0"/>
                </a:moveTo>
                <a:lnTo>
                  <a:pt x="0" y="0"/>
                </a:lnTo>
                <a:lnTo>
                  <a:pt x="594995" y="2205228"/>
                </a:lnTo>
                <a:lnTo>
                  <a:pt x="0" y="4410456"/>
                </a:lnTo>
                <a:lnTo>
                  <a:pt x="101473" y="4410456"/>
                </a:lnTo>
                <a:lnTo>
                  <a:pt x="696468" y="2205228"/>
                </a:lnTo>
                <a:lnTo>
                  <a:pt x="101473" y="0"/>
                </a:lnTo>
                <a:close/>
              </a:path>
            </a:pathLst>
          </a:custGeom>
          <a:solidFill>
            <a:srgbClr val="DC3B00"/>
          </a:solidFill>
        </p:spPr>
        <p:txBody>
          <a:bodyPr wrap="square" lIns="0" tIns="0" rIns="0" bIns="0" rtlCol="0">
            <a:spAutoFit/>
          </a:bodyPr>
          <a:lstStyle/>
          <a:p/>
        </p:txBody>
      </p:sp>
      <p:sp>
        <p:nvSpPr>
          <p:cNvPr id="11" name="object 11"/>
          <p:cNvSpPr/>
          <p:nvPr/>
        </p:nvSpPr>
        <p:spPr>
          <a:xfrm>
            <a:off x="3792613" y="1475863"/>
            <a:ext cx="696468" cy="4410456"/>
          </a:xfrm>
          <a:custGeom>
            <a:avLst/>
            <a:gdLst/>
            <a:ahLst/>
            <a:cxnLst/>
            <a:rect l="l" t="t" r="r" b="b"/>
            <a:pathLst>
              <a:path w="696468" h="4410456">
                <a:moveTo>
                  <a:pt x="0" y="0"/>
                </a:moveTo>
                <a:lnTo>
                  <a:pt x="101473" y="0"/>
                </a:lnTo>
                <a:lnTo>
                  <a:pt x="696468" y="2205228"/>
                </a:lnTo>
                <a:lnTo>
                  <a:pt x="101473" y="4410456"/>
                </a:lnTo>
                <a:lnTo>
                  <a:pt x="0" y="4410456"/>
                </a:lnTo>
                <a:lnTo>
                  <a:pt x="594995" y="2205228"/>
                </a:lnTo>
                <a:lnTo>
                  <a:pt x="0" y="0"/>
                </a:lnTo>
                <a:close/>
              </a:path>
            </a:pathLst>
          </a:custGeom>
          <a:ln w="6096">
            <a:solidFill>
              <a:srgbClr val="DC3B00"/>
            </a:solidFill>
          </a:ln>
        </p:spPr>
        <p:txBody>
          <a:bodyPr wrap="square" lIns="0" tIns="0" rIns="0" bIns="0" rtlCol="0">
            <a:spAutoFit/>
          </a:bodyPr>
          <a:lstStyle/>
          <a:p/>
        </p:txBody>
      </p:sp>
      <p:sp>
        <p:nvSpPr>
          <p:cNvPr id="12" name="object 12"/>
          <p:cNvSpPr/>
          <p:nvPr/>
        </p:nvSpPr>
        <p:spPr>
          <a:xfrm>
            <a:off x="5132071" y="2910034"/>
            <a:ext cx="1037843" cy="2912363"/>
          </a:xfrm>
          <a:prstGeom prst="rect">
            <a:avLst/>
          </a:prstGeom>
          <a:blipFill>
            <a:blip r:embed="rId5" cstate="print"/>
            <a:stretch>
              <a:fillRect/>
            </a:stretch>
          </a:blipFill>
        </p:spPr>
        <p:txBody>
          <a:bodyPr wrap="square" lIns="0" tIns="0" rIns="0" bIns="0" rtlCol="0">
            <a:spAutoFit/>
          </a:bodyPr>
          <a:lstStyle/>
          <a:p/>
        </p:txBody>
      </p:sp>
      <p:sp>
        <p:nvSpPr>
          <p:cNvPr id="13" name="object 13"/>
          <p:cNvSpPr/>
          <p:nvPr/>
        </p:nvSpPr>
        <p:spPr>
          <a:xfrm>
            <a:off x="7618477" y="3561543"/>
            <a:ext cx="1476755" cy="1584960"/>
          </a:xfrm>
          <a:custGeom>
            <a:avLst/>
            <a:gdLst/>
            <a:ahLst/>
            <a:cxnLst/>
            <a:rect l="l" t="t" r="r" b="b"/>
            <a:pathLst>
              <a:path w="1476755" h="1584960">
                <a:moveTo>
                  <a:pt x="0" y="1584960"/>
                </a:moveTo>
                <a:lnTo>
                  <a:pt x="1476755" y="1584960"/>
                </a:lnTo>
                <a:lnTo>
                  <a:pt x="1476755" y="0"/>
                </a:lnTo>
                <a:lnTo>
                  <a:pt x="0" y="0"/>
                </a:lnTo>
                <a:lnTo>
                  <a:pt x="0" y="1584960"/>
                </a:lnTo>
                <a:close/>
              </a:path>
            </a:pathLst>
          </a:custGeom>
          <a:ln w="28956">
            <a:solidFill>
              <a:srgbClr val="7E7E7E"/>
            </a:solidFill>
          </a:ln>
        </p:spPr>
        <p:txBody>
          <a:bodyPr wrap="square" lIns="0" tIns="0" rIns="0" bIns="0" rtlCol="0">
            <a:spAutoFit/>
          </a:bodyPr>
          <a:lstStyle/>
          <a:p/>
        </p:txBody>
      </p:sp>
      <p:sp>
        <p:nvSpPr>
          <p:cNvPr id="14" name="object 14"/>
          <p:cNvSpPr/>
          <p:nvPr/>
        </p:nvSpPr>
        <p:spPr>
          <a:xfrm>
            <a:off x="7846315" y="4167334"/>
            <a:ext cx="1007999" cy="0"/>
          </a:xfrm>
          <a:custGeom>
            <a:avLst/>
            <a:gdLst/>
            <a:ahLst/>
            <a:cxnLst/>
            <a:rect l="l" t="t" r="r" b="b"/>
            <a:pathLst>
              <a:path w="1007999">
                <a:moveTo>
                  <a:pt x="0" y="0"/>
                </a:moveTo>
                <a:lnTo>
                  <a:pt x="1007999" y="0"/>
                </a:lnTo>
              </a:path>
            </a:pathLst>
          </a:custGeom>
          <a:ln w="6096">
            <a:solidFill>
              <a:srgbClr val="7E7E7E"/>
            </a:solidFill>
          </a:ln>
        </p:spPr>
        <p:txBody>
          <a:bodyPr wrap="square" lIns="0" tIns="0" rIns="0" bIns="0" rtlCol="0">
            <a:spAutoFit/>
          </a:bodyPr>
          <a:lstStyle/>
          <a:p/>
        </p:txBody>
      </p:sp>
      <p:sp>
        <p:nvSpPr>
          <p:cNvPr id="15" name="object 15"/>
          <p:cNvSpPr/>
          <p:nvPr/>
        </p:nvSpPr>
        <p:spPr>
          <a:xfrm>
            <a:off x="7846315" y="4319734"/>
            <a:ext cx="1007999" cy="0"/>
          </a:xfrm>
          <a:custGeom>
            <a:avLst/>
            <a:gdLst/>
            <a:ahLst/>
            <a:cxnLst/>
            <a:rect l="l" t="t" r="r" b="b"/>
            <a:pathLst>
              <a:path w="1007999">
                <a:moveTo>
                  <a:pt x="0" y="0"/>
                </a:moveTo>
                <a:lnTo>
                  <a:pt x="1007999" y="0"/>
                </a:lnTo>
              </a:path>
            </a:pathLst>
          </a:custGeom>
          <a:ln w="6096">
            <a:solidFill>
              <a:srgbClr val="7E7E7E"/>
            </a:solidFill>
          </a:ln>
        </p:spPr>
        <p:txBody>
          <a:bodyPr wrap="square" lIns="0" tIns="0" rIns="0" bIns="0" rtlCol="0">
            <a:spAutoFit/>
          </a:bodyPr>
          <a:lstStyle/>
          <a:p/>
        </p:txBody>
      </p:sp>
      <p:sp>
        <p:nvSpPr>
          <p:cNvPr id="16" name="object 16"/>
          <p:cNvSpPr/>
          <p:nvPr/>
        </p:nvSpPr>
        <p:spPr>
          <a:xfrm>
            <a:off x="7846315" y="4472133"/>
            <a:ext cx="1007999" cy="0"/>
          </a:xfrm>
          <a:custGeom>
            <a:avLst/>
            <a:gdLst/>
            <a:ahLst/>
            <a:cxnLst/>
            <a:rect l="l" t="t" r="r" b="b"/>
            <a:pathLst>
              <a:path w="1007999">
                <a:moveTo>
                  <a:pt x="0" y="0"/>
                </a:moveTo>
                <a:lnTo>
                  <a:pt x="1007999" y="0"/>
                </a:lnTo>
              </a:path>
            </a:pathLst>
          </a:custGeom>
          <a:ln w="6096">
            <a:solidFill>
              <a:srgbClr val="7E7E7E"/>
            </a:solidFill>
          </a:ln>
        </p:spPr>
        <p:txBody>
          <a:bodyPr wrap="square" lIns="0" tIns="0" rIns="0" bIns="0" rtlCol="0">
            <a:spAutoFit/>
          </a:bodyPr>
          <a:lstStyle/>
          <a:p/>
        </p:txBody>
      </p:sp>
      <p:sp>
        <p:nvSpPr>
          <p:cNvPr id="17" name="object 17"/>
          <p:cNvSpPr/>
          <p:nvPr/>
        </p:nvSpPr>
        <p:spPr>
          <a:xfrm>
            <a:off x="7846315" y="4624533"/>
            <a:ext cx="1007999" cy="0"/>
          </a:xfrm>
          <a:custGeom>
            <a:avLst/>
            <a:gdLst/>
            <a:ahLst/>
            <a:cxnLst/>
            <a:rect l="l" t="t" r="r" b="b"/>
            <a:pathLst>
              <a:path w="1007999">
                <a:moveTo>
                  <a:pt x="0" y="0"/>
                </a:moveTo>
                <a:lnTo>
                  <a:pt x="1007999" y="0"/>
                </a:lnTo>
              </a:path>
            </a:pathLst>
          </a:custGeom>
          <a:ln w="6096">
            <a:solidFill>
              <a:srgbClr val="7E7E7E"/>
            </a:solidFill>
          </a:ln>
        </p:spPr>
        <p:txBody>
          <a:bodyPr wrap="square" lIns="0" tIns="0" rIns="0" bIns="0" rtlCol="0">
            <a:spAutoFit/>
          </a:bodyPr>
          <a:lstStyle/>
          <a:p/>
        </p:txBody>
      </p:sp>
      <p:sp>
        <p:nvSpPr>
          <p:cNvPr id="18" name="object 18"/>
          <p:cNvSpPr/>
          <p:nvPr/>
        </p:nvSpPr>
        <p:spPr>
          <a:xfrm>
            <a:off x="7846315" y="4776933"/>
            <a:ext cx="1007999" cy="0"/>
          </a:xfrm>
          <a:custGeom>
            <a:avLst/>
            <a:gdLst/>
            <a:ahLst/>
            <a:cxnLst/>
            <a:rect l="l" t="t" r="r" b="b"/>
            <a:pathLst>
              <a:path w="1007999">
                <a:moveTo>
                  <a:pt x="0" y="0"/>
                </a:moveTo>
                <a:lnTo>
                  <a:pt x="1007999" y="0"/>
                </a:lnTo>
              </a:path>
            </a:pathLst>
          </a:custGeom>
          <a:ln w="6096">
            <a:solidFill>
              <a:srgbClr val="7E7E7E"/>
            </a:solidFill>
          </a:ln>
        </p:spPr>
        <p:txBody>
          <a:bodyPr wrap="square" lIns="0" tIns="0" rIns="0" bIns="0" rtlCol="0">
            <a:spAutoFit/>
          </a:bodyPr>
          <a:lstStyle/>
          <a:p/>
        </p:txBody>
      </p:sp>
      <p:sp>
        <p:nvSpPr>
          <p:cNvPr id="19" name="object 19"/>
          <p:cNvSpPr txBox="1"/>
          <p:nvPr/>
        </p:nvSpPr>
        <p:spPr>
          <a:xfrm>
            <a:off x="7307719" y="5146418"/>
            <a:ext cx="2255520" cy="744220"/>
          </a:xfrm>
          <a:prstGeom prst="rect">
            <a:avLst/>
          </a:prstGeom>
        </p:spPr>
        <p:txBody>
          <a:bodyPr vert="horz" wrap="square" lIns="0" tIns="0" rIns="0" bIns="0" rtlCol="0">
            <a:spAutoFit/>
          </a:bodyPr>
          <a:lstStyle/>
          <a:p>
            <a:pPr marL="12700" marR="6350" indent="405130">
              <a:lnSpc>
                <a:spcPct val="150000"/>
              </a:lnSpc>
            </a:pPr>
            <a:r>
              <a:rPr sz="1600" b="1" spc="-20" dirty="0">
                <a:latin typeface="微软雅黑" panose="020B0503020204020204" charset="-122"/>
                <a:cs typeface="微软雅黑" panose="020B0503020204020204" charset="-122"/>
              </a:rPr>
              <a:t>确保操作规程的 遵守和安全措施的落实。</a:t>
            </a:r>
            <a:endParaRPr sz="1600">
              <a:latin typeface="微软雅黑" panose="020B0503020204020204" charset="-122"/>
              <a:cs typeface="微软雅黑" panose="020B0503020204020204" charset="-122"/>
            </a:endParaRPr>
          </a:p>
        </p:txBody>
      </p:sp>
      <p:sp>
        <p:nvSpPr>
          <p:cNvPr id="20" name="object 20"/>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21" name="object 21"/>
          <p:cNvSpPr txBox="1"/>
          <p:nvPr/>
        </p:nvSpPr>
        <p:spPr>
          <a:xfrm>
            <a:off x="532891" y="264667"/>
            <a:ext cx="9089390" cy="1515110"/>
          </a:xfrm>
          <a:prstGeom prst="rect">
            <a:avLst/>
          </a:prstGeom>
        </p:spPr>
        <p:txBody>
          <a:bodyPr vert="horz" wrap="square" lIns="0" tIns="0" rIns="0" bIns="0" rtlCol="0">
            <a:spAutoFit/>
          </a:bodyPr>
          <a:lstStyle/>
          <a:p>
            <a:pPr marR="6350" algn="r">
              <a:lnSpc>
                <a:spcPct val="100000"/>
              </a:lnSpc>
            </a:pPr>
            <a:r>
              <a:rPr sz="2800" spc="-20" dirty="0">
                <a:solidFill>
                  <a:srgbClr val="FFFFFF"/>
                </a:solidFill>
                <a:latin typeface="Calibri" panose="020F0502020204030204"/>
                <a:cs typeface="Calibri" panose="020F0502020204030204"/>
              </a:rPr>
              <a:t>40</a:t>
            </a:r>
            <a:endParaRPr sz="2800" dirty="0">
              <a:latin typeface="Calibri" panose="020F0502020204030204"/>
              <a:cs typeface="Calibri" panose="020F0502020204030204"/>
            </a:endParaRPr>
          </a:p>
          <a:p>
            <a:pPr>
              <a:lnSpc>
                <a:spcPts val="2700"/>
              </a:lnSpc>
              <a:spcBef>
                <a:spcPts val="10"/>
              </a:spcBef>
            </a:pPr>
            <a:endParaRPr sz="2700" dirty="0"/>
          </a:p>
          <a:p>
            <a:pPr marL="12700">
              <a:lnSpc>
                <a:spcPct val="100000"/>
              </a:lnSpc>
            </a:pPr>
            <a:r>
              <a:rPr sz="2400" b="1" dirty="0">
                <a:latin typeface="微软雅黑" panose="020B0503020204020204" charset="-122"/>
                <a:cs typeface="微软雅黑" panose="020B0503020204020204" charset="-122"/>
              </a:rPr>
              <a:t>爆</a:t>
            </a:r>
            <a:endParaRPr sz="2400" dirty="0">
              <a:latin typeface="微软雅黑" panose="020B0503020204020204" charset="-122"/>
              <a:cs typeface="微软雅黑" panose="020B0503020204020204" charset="-122"/>
            </a:endParaRPr>
          </a:p>
          <a:p>
            <a:pPr marL="12700">
              <a:lnSpc>
                <a:spcPct val="100000"/>
              </a:lnSpc>
            </a:pPr>
            <a:r>
              <a:rPr sz="2400" b="1" dirty="0">
                <a:latin typeface="微软雅黑" panose="020B0503020204020204" charset="-122"/>
                <a:cs typeface="微软雅黑" panose="020B0503020204020204" charset="-122"/>
              </a:rPr>
              <a:t>破</a:t>
            </a:r>
            <a:endParaRPr sz="2400" dirty="0">
              <a:latin typeface="微软雅黑" panose="020B0503020204020204" charset="-122"/>
              <a:cs typeface="微软雅黑" panose="020B0503020204020204" charset="-122"/>
            </a:endParaRPr>
          </a:p>
        </p:txBody>
      </p:sp>
      <p:sp>
        <p:nvSpPr>
          <p:cNvPr id="22" name="object 22"/>
          <p:cNvSpPr txBox="1"/>
          <p:nvPr/>
        </p:nvSpPr>
        <p:spPr>
          <a:xfrm>
            <a:off x="561225" y="2884675"/>
            <a:ext cx="8216900" cy="1159510"/>
          </a:xfrm>
          <a:prstGeom prst="rect">
            <a:avLst/>
          </a:prstGeom>
        </p:spPr>
        <p:txBody>
          <a:bodyPr vert="horz" wrap="square" lIns="0" tIns="0" rIns="0" bIns="0" rtlCol="0">
            <a:spAutoFit/>
          </a:bodyPr>
          <a:lstStyle/>
          <a:p>
            <a:pPr marR="6350" algn="r">
              <a:lnSpc>
                <a:spcPct val="100000"/>
              </a:lnSpc>
            </a:pPr>
            <a:r>
              <a:rPr sz="1200" b="1" dirty="0">
                <a:latin typeface="微软雅黑" panose="020B0503020204020204" charset="-122"/>
                <a:cs typeface="微软雅黑" panose="020B0503020204020204" charset="-122"/>
              </a:rPr>
              <a:t>规程和措施</a:t>
            </a:r>
            <a:endParaRPr sz="1200" dirty="0">
              <a:latin typeface="微软雅黑" panose="020B0503020204020204" charset="-122"/>
              <a:cs typeface="微软雅黑" panose="020B0503020204020204" charset="-122"/>
            </a:endParaRPr>
          </a:p>
          <a:p>
            <a:pPr>
              <a:lnSpc>
                <a:spcPts val="600"/>
              </a:lnSpc>
              <a:spcBef>
                <a:spcPts val="30"/>
              </a:spcBef>
            </a:pPr>
            <a:endParaRPr sz="600" dirty="0"/>
          </a:p>
          <a:p>
            <a:pPr>
              <a:lnSpc>
                <a:spcPts val="1200"/>
              </a:lnSpc>
            </a:pPr>
            <a:endParaRPr sz="1200" dirty="0"/>
          </a:p>
          <a:p>
            <a:pPr marL="12700" marR="7893050">
              <a:lnSpc>
                <a:spcPct val="100000"/>
              </a:lnSpc>
            </a:pPr>
            <a:r>
              <a:rPr sz="2400" b="1" dirty="0">
                <a:latin typeface="微软雅黑" panose="020B0503020204020204" charset="-122"/>
                <a:cs typeface="微软雅黑" panose="020B0503020204020204" charset="-122"/>
              </a:rPr>
              <a:t>吊 装</a:t>
            </a:r>
            <a:endParaRPr sz="2400" dirty="0">
              <a:latin typeface="微软雅黑" panose="020B0503020204020204" charset="-122"/>
              <a:cs typeface="微软雅黑" panose="020B0503020204020204" charset="-122"/>
            </a:endParaRPr>
          </a:p>
        </p:txBody>
      </p:sp>
      <p:sp>
        <p:nvSpPr>
          <p:cNvPr id="23" name="object 23"/>
          <p:cNvSpPr txBox="1"/>
          <p:nvPr/>
        </p:nvSpPr>
        <p:spPr>
          <a:xfrm>
            <a:off x="511848" y="5079108"/>
            <a:ext cx="789940" cy="622300"/>
          </a:xfrm>
          <a:prstGeom prst="rect">
            <a:avLst/>
          </a:prstGeom>
        </p:spPr>
        <p:txBody>
          <a:bodyPr vert="horz" wrap="square" lIns="0" tIns="0" rIns="0" bIns="0" rtlCol="0">
            <a:spAutoFit/>
          </a:bodyPr>
          <a:lstStyle/>
          <a:p>
            <a:pPr marL="12700" marR="6350">
              <a:lnSpc>
                <a:spcPct val="100000"/>
              </a:lnSpc>
            </a:pPr>
            <a:r>
              <a:rPr sz="2000" b="1" dirty="0">
                <a:latin typeface="微软雅黑" panose="020B0503020204020204" charset="-122"/>
                <a:cs typeface="微软雅黑" panose="020B0503020204020204" charset="-122"/>
              </a:rPr>
              <a:t>其他危 险作业</a:t>
            </a:r>
            <a:endParaRPr sz="2000">
              <a:latin typeface="微软雅黑" panose="020B0503020204020204" charset="-122"/>
              <a:cs typeface="微软雅黑" panose="020B0503020204020204" charset="-122"/>
            </a:endParaRPr>
          </a:p>
        </p:txBody>
      </p:sp>
      <p:sp>
        <p:nvSpPr>
          <p:cNvPr id="24" name="object 24"/>
          <p:cNvSpPr txBox="1"/>
          <p:nvPr/>
        </p:nvSpPr>
        <p:spPr>
          <a:xfrm>
            <a:off x="5030343" y="5945080"/>
            <a:ext cx="1242060" cy="744220"/>
          </a:xfrm>
          <a:prstGeom prst="rect">
            <a:avLst/>
          </a:prstGeom>
        </p:spPr>
        <p:txBody>
          <a:bodyPr vert="horz" wrap="square" lIns="0" tIns="0" rIns="0" bIns="0" rtlCol="0">
            <a:spAutoFit/>
          </a:bodyPr>
          <a:lstStyle/>
          <a:p>
            <a:pPr marL="12700" marR="6350">
              <a:lnSpc>
                <a:spcPct val="150000"/>
              </a:lnSpc>
            </a:pPr>
            <a:r>
              <a:rPr sz="1600" b="1" spc="-20" dirty="0">
                <a:latin typeface="微软雅黑" panose="020B0503020204020204" charset="-122"/>
                <a:cs typeface="微软雅黑" panose="020B0503020204020204" charset="-122"/>
              </a:rPr>
              <a:t>专门人员进行 现场安全管理</a:t>
            </a:r>
            <a:endParaRPr sz="1600">
              <a:latin typeface="微软雅黑" panose="020B0503020204020204" charset="-122"/>
              <a:cs typeface="微软雅黑" panose="020B0503020204020204" charset="-122"/>
            </a:endParaRPr>
          </a:p>
        </p:txBody>
      </p:sp>
      <p:sp>
        <p:nvSpPr>
          <p:cNvPr id="25" name="object 25"/>
          <p:cNvSpPr/>
          <p:nvPr/>
        </p:nvSpPr>
        <p:spPr>
          <a:xfrm>
            <a:off x="6958204" y="4365072"/>
            <a:ext cx="89153" cy="311023"/>
          </a:xfrm>
          <a:custGeom>
            <a:avLst/>
            <a:gdLst/>
            <a:ahLst/>
            <a:cxnLst/>
            <a:rect l="l" t="t" r="r" b="b"/>
            <a:pathLst>
              <a:path w="89153" h="311023">
                <a:moveTo>
                  <a:pt x="89153" y="0"/>
                </a:moveTo>
                <a:lnTo>
                  <a:pt x="0" y="0"/>
                </a:lnTo>
                <a:lnTo>
                  <a:pt x="0" y="311023"/>
                </a:lnTo>
                <a:lnTo>
                  <a:pt x="89153" y="311023"/>
                </a:lnTo>
                <a:lnTo>
                  <a:pt x="89153" y="0"/>
                </a:lnTo>
                <a:close/>
              </a:path>
            </a:pathLst>
          </a:custGeom>
          <a:solidFill>
            <a:srgbClr val="DC3B00"/>
          </a:solidFill>
        </p:spPr>
        <p:txBody>
          <a:bodyPr wrap="square" lIns="0" tIns="0" rIns="0" bIns="0" rtlCol="0">
            <a:spAutoFit/>
          </a:bodyPr>
          <a:lstStyle/>
          <a:p/>
        </p:txBody>
      </p:sp>
      <p:sp>
        <p:nvSpPr>
          <p:cNvPr id="26" name="object 26"/>
          <p:cNvSpPr/>
          <p:nvPr/>
        </p:nvSpPr>
        <p:spPr>
          <a:xfrm>
            <a:off x="6647181" y="4275918"/>
            <a:ext cx="711200" cy="89153"/>
          </a:xfrm>
          <a:custGeom>
            <a:avLst/>
            <a:gdLst/>
            <a:ahLst/>
            <a:cxnLst/>
            <a:rect l="l" t="t" r="r" b="b"/>
            <a:pathLst>
              <a:path w="711200" h="89153">
                <a:moveTo>
                  <a:pt x="711200" y="0"/>
                </a:moveTo>
                <a:lnTo>
                  <a:pt x="0" y="0"/>
                </a:lnTo>
                <a:lnTo>
                  <a:pt x="0" y="89153"/>
                </a:lnTo>
                <a:lnTo>
                  <a:pt x="711200" y="89153"/>
                </a:lnTo>
                <a:lnTo>
                  <a:pt x="711200" y="0"/>
                </a:lnTo>
                <a:close/>
              </a:path>
            </a:pathLst>
          </a:custGeom>
          <a:solidFill>
            <a:srgbClr val="DC3B00"/>
          </a:solidFill>
        </p:spPr>
        <p:txBody>
          <a:bodyPr wrap="square" lIns="0" tIns="0" rIns="0" bIns="0" rtlCol="0">
            <a:spAutoFit/>
          </a:bodyPr>
          <a:lstStyle/>
          <a:p/>
        </p:txBody>
      </p:sp>
      <p:sp>
        <p:nvSpPr>
          <p:cNvPr id="27" name="object 27"/>
          <p:cNvSpPr/>
          <p:nvPr/>
        </p:nvSpPr>
        <p:spPr>
          <a:xfrm>
            <a:off x="6958204" y="3964896"/>
            <a:ext cx="89153" cy="311023"/>
          </a:xfrm>
          <a:custGeom>
            <a:avLst/>
            <a:gdLst/>
            <a:ahLst/>
            <a:cxnLst/>
            <a:rect l="l" t="t" r="r" b="b"/>
            <a:pathLst>
              <a:path w="89153" h="311023">
                <a:moveTo>
                  <a:pt x="89153" y="0"/>
                </a:moveTo>
                <a:lnTo>
                  <a:pt x="0" y="0"/>
                </a:lnTo>
                <a:lnTo>
                  <a:pt x="0" y="311023"/>
                </a:lnTo>
                <a:lnTo>
                  <a:pt x="89153" y="311023"/>
                </a:lnTo>
                <a:lnTo>
                  <a:pt x="89153" y="0"/>
                </a:lnTo>
                <a:close/>
              </a:path>
            </a:pathLst>
          </a:custGeom>
          <a:solidFill>
            <a:srgbClr val="DC3B00"/>
          </a:solidFill>
        </p:spPr>
        <p:txBody>
          <a:bodyPr wrap="square" lIns="0" tIns="0" rIns="0" bIns="0" rtlCol="0">
            <a:spAutoFit/>
          </a:bodyPr>
          <a:lstStyle/>
          <a:p/>
        </p:txBody>
      </p:sp>
      <p:sp>
        <p:nvSpPr>
          <p:cNvPr id="28" name="矩形 27"/>
          <p:cNvSpPr/>
          <p:nvPr/>
        </p:nvSpPr>
        <p:spPr>
          <a:xfrm>
            <a:off x="4343400" y="116253"/>
            <a:ext cx="4289044" cy="26776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第四十条</a:t>
            </a:r>
            <a:r>
              <a:rPr lang="en-US" altLang="zh-CN" sz="2400" dirty="0">
                <a:solidFill>
                  <a:srgbClr val="FF0000"/>
                </a:solidFill>
              </a:rPr>
              <a:t> </a:t>
            </a:r>
            <a:r>
              <a:rPr lang="zh-CN" altLang="zh-CN" sz="2400" dirty="0">
                <a:solidFill>
                  <a:srgbClr val="FF0000"/>
                </a:solidFill>
              </a:rPr>
              <a:t>生产经营单位进行爆破、吊装以及国务院安全生产监督管理部门会同国务院有关部门规定的其他危险作业，应当安排专门人员进行现场安全管理，确保操作规程的遵守和安全措施的落实。</a:t>
            </a:r>
            <a:endParaRPr lang="zh-CN" altLang="zh-CN" sz="24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55140" y="4409187"/>
            <a:ext cx="2769235" cy="1511935"/>
          </a:xfrm>
          <a:prstGeom prst="rect">
            <a:avLst/>
          </a:prstGeom>
        </p:spPr>
        <p:txBody>
          <a:bodyPr vert="horz" wrap="square" lIns="0" tIns="0" rIns="0" bIns="0" rtlCol="0">
            <a:spAutoFit/>
          </a:bodyPr>
          <a:lstStyle/>
          <a:p>
            <a:pPr marL="12700">
              <a:lnSpc>
                <a:spcPct val="100000"/>
              </a:lnSpc>
            </a:pPr>
            <a:r>
              <a:rPr sz="1800" b="1" dirty="0">
                <a:solidFill>
                  <a:srgbClr val="C00000"/>
                </a:solidFill>
                <a:latin typeface="微软雅黑" panose="020B0503020204020204" charset="-122"/>
                <a:cs typeface="微软雅黑" panose="020B0503020204020204" charset="-122"/>
              </a:rPr>
              <a:t>作业场所</a:t>
            </a:r>
            <a:r>
              <a:rPr sz="1800" b="1" dirty="0">
                <a:solidFill>
                  <a:srgbClr val="585858"/>
                </a:solidFill>
                <a:latin typeface="微软雅黑" panose="020B0503020204020204" charset="-122"/>
                <a:cs typeface="微软雅黑" panose="020B0503020204020204" charset="-122"/>
              </a:rPr>
              <a:t>和</a:t>
            </a:r>
            <a:r>
              <a:rPr sz="1800" b="1" dirty="0">
                <a:solidFill>
                  <a:srgbClr val="C00000"/>
                </a:solidFill>
                <a:latin typeface="微软雅黑" panose="020B0503020204020204" charset="-122"/>
                <a:cs typeface="微软雅黑" panose="020B0503020204020204" charset="-122"/>
              </a:rPr>
              <a:t>工作岗位</a:t>
            </a:r>
            <a:r>
              <a:rPr sz="1800" b="1" dirty="0">
                <a:solidFill>
                  <a:srgbClr val="585858"/>
                </a:solidFill>
                <a:latin typeface="微软雅黑" panose="020B0503020204020204" charset="-122"/>
                <a:cs typeface="微软雅黑" panose="020B0503020204020204" charset="-122"/>
              </a:rPr>
              <a:t>存在的</a:t>
            </a:r>
            <a:endParaRPr sz="1800">
              <a:latin typeface="微软雅黑" panose="020B0503020204020204" charset="-122"/>
              <a:cs typeface="微软雅黑" panose="020B0503020204020204" charset="-122"/>
            </a:endParaRPr>
          </a:p>
          <a:p>
            <a:pPr marL="43180">
              <a:lnSpc>
                <a:spcPct val="100000"/>
              </a:lnSpc>
              <a:spcBef>
                <a:spcPts val="1475"/>
              </a:spcBef>
              <a:tabLst>
                <a:tab pos="400685"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危险因素</a:t>
            </a:r>
            <a:endParaRPr sz="2400" baseline="2000">
              <a:latin typeface="微软雅黑" panose="020B0503020204020204" charset="-122"/>
              <a:cs typeface="微软雅黑" panose="020B0503020204020204" charset="-122"/>
            </a:endParaRPr>
          </a:p>
          <a:p>
            <a:pPr marL="43180">
              <a:lnSpc>
                <a:spcPct val="100000"/>
              </a:lnSpc>
              <a:spcBef>
                <a:spcPts val="1205"/>
              </a:spcBef>
              <a:tabLst>
                <a:tab pos="400685"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防范措施</a:t>
            </a:r>
            <a:endParaRPr sz="2400" baseline="2000">
              <a:latin typeface="微软雅黑" panose="020B0503020204020204" charset="-122"/>
              <a:cs typeface="微软雅黑" panose="020B0503020204020204" charset="-122"/>
            </a:endParaRPr>
          </a:p>
          <a:p>
            <a:pPr marL="43180">
              <a:lnSpc>
                <a:spcPct val="100000"/>
              </a:lnSpc>
              <a:spcBef>
                <a:spcPts val="1205"/>
              </a:spcBef>
              <a:tabLst>
                <a:tab pos="400685"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事故应急措施</a:t>
            </a:r>
            <a:endParaRPr sz="2400" baseline="2000">
              <a:latin typeface="微软雅黑" panose="020B0503020204020204" charset="-122"/>
              <a:cs typeface="微软雅黑" panose="020B0503020204020204" charset="-122"/>
            </a:endParaRPr>
          </a:p>
        </p:txBody>
      </p:sp>
      <p:sp>
        <p:nvSpPr>
          <p:cNvPr id="3" name="object 3"/>
          <p:cNvSpPr/>
          <p:nvPr/>
        </p:nvSpPr>
        <p:spPr>
          <a:xfrm>
            <a:off x="164592" y="2752344"/>
            <a:ext cx="1799844" cy="1799844"/>
          </a:xfrm>
          <a:custGeom>
            <a:avLst/>
            <a:gdLst/>
            <a:ahLst/>
            <a:cxnLst/>
            <a:rect l="l" t="t" r="r" b="b"/>
            <a:pathLst>
              <a:path w="1799844" h="1799844">
                <a:moveTo>
                  <a:pt x="899922" y="0"/>
                </a:moveTo>
                <a:lnTo>
                  <a:pt x="826114" y="2983"/>
                </a:lnTo>
                <a:lnTo>
                  <a:pt x="753949" y="11780"/>
                </a:lnTo>
                <a:lnTo>
                  <a:pt x="683659" y="26157"/>
                </a:lnTo>
                <a:lnTo>
                  <a:pt x="615476" y="45884"/>
                </a:lnTo>
                <a:lnTo>
                  <a:pt x="549631" y="70729"/>
                </a:lnTo>
                <a:lnTo>
                  <a:pt x="486355" y="100459"/>
                </a:lnTo>
                <a:lnTo>
                  <a:pt x="425880" y="134843"/>
                </a:lnTo>
                <a:lnTo>
                  <a:pt x="368439" y="173650"/>
                </a:lnTo>
                <a:lnTo>
                  <a:pt x="314261" y="216648"/>
                </a:lnTo>
                <a:lnTo>
                  <a:pt x="263580" y="263604"/>
                </a:lnTo>
                <a:lnTo>
                  <a:pt x="216626" y="314287"/>
                </a:lnTo>
                <a:lnTo>
                  <a:pt x="173632" y="368466"/>
                </a:lnTo>
                <a:lnTo>
                  <a:pt x="134828" y="425909"/>
                </a:lnTo>
                <a:lnTo>
                  <a:pt x="100447" y="486383"/>
                </a:lnTo>
                <a:lnTo>
                  <a:pt x="70720" y="549657"/>
                </a:lnTo>
                <a:lnTo>
                  <a:pt x="45878" y="615500"/>
                </a:lnTo>
                <a:lnTo>
                  <a:pt x="26154" y="683680"/>
                </a:lnTo>
                <a:lnTo>
                  <a:pt x="11778" y="753965"/>
                </a:lnTo>
                <a:lnTo>
                  <a:pt x="2983" y="826122"/>
                </a:lnTo>
                <a:lnTo>
                  <a:pt x="0" y="899922"/>
                </a:lnTo>
                <a:lnTo>
                  <a:pt x="2983" y="973721"/>
                </a:lnTo>
                <a:lnTo>
                  <a:pt x="11778" y="1045878"/>
                </a:lnTo>
                <a:lnTo>
                  <a:pt x="26154" y="1116163"/>
                </a:lnTo>
                <a:lnTo>
                  <a:pt x="45878" y="1184343"/>
                </a:lnTo>
                <a:lnTo>
                  <a:pt x="70720" y="1250186"/>
                </a:lnTo>
                <a:lnTo>
                  <a:pt x="100447" y="1313460"/>
                </a:lnTo>
                <a:lnTo>
                  <a:pt x="134828" y="1373934"/>
                </a:lnTo>
                <a:lnTo>
                  <a:pt x="173632" y="1431377"/>
                </a:lnTo>
                <a:lnTo>
                  <a:pt x="216626" y="1485556"/>
                </a:lnTo>
                <a:lnTo>
                  <a:pt x="263580" y="1536239"/>
                </a:lnTo>
                <a:lnTo>
                  <a:pt x="314261" y="1583195"/>
                </a:lnTo>
                <a:lnTo>
                  <a:pt x="368439" y="1626193"/>
                </a:lnTo>
                <a:lnTo>
                  <a:pt x="425880" y="1665000"/>
                </a:lnTo>
                <a:lnTo>
                  <a:pt x="486355" y="1699384"/>
                </a:lnTo>
                <a:lnTo>
                  <a:pt x="549631" y="1729114"/>
                </a:lnTo>
                <a:lnTo>
                  <a:pt x="615476" y="1753959"/>
                </a:lnTo>
                <a:lnTo>
                  <a:pt x="683659" y="1773686"/>
                </a:lnTo>
                <a:lnTo>
                  <a:pt x="753949" y="1788063"/>
                </a:lnTo>
                <a:lnTo>
                  <a:pt x="826114" y="1796860"/>
                </a:lnTo>
                <a:lnTo>
                  <a:pt x="899922" y="1799844"/>
                </a:lnTo>
                <a:lnTo>
                  <a:pt x="973721" y="1796860"/>
                </a:lnTo>
                <a:lnTo>
                  <a:pt x="1045878" y="1788063"/>
                </a:lnTo>
                <a:lnTo>
                  <a:pt x="1116163" y="1773686"/>
                </a:lnTo>
                <a:lnTo>
                  <a:pt x="1184343" y="1753959"/>
                </a:lnTo>
                <a:lnTo>
                  <a:pt x="1250186" y="1729114"/>
                </a:lnTo>
                <a:lnTo>
                  <a:pt x="1313460" y="1699384"/>
                </a:lnTo>
                <a:lnTo>
                  <a:pt x="1373934" y="1665000"/>
                </a:lnTo>
                <a:lnTo>
                  <a:pt x="1431377" y="1626193"/>
                </a:lnTo>
                <a:lnTo>
                  <a:pt x="1485556" y="1583195"/>
                </a:lnTo>
                <a:lnTo>
                  <a:pt x="1536239" y="1536239"/>
                </a:lnTo>
                <a:lnTo>
                  <a:pt x="1583195" y="1485556"/>
                </a:lnTo>
                <a:lnTo>
                  <a:pt x="1626193" y="1431377"/>
                </a:lnTo>
                <a:lnTo>
                  <a:pt x="1665000" y="1373934"/>
                </a:lnTo>
                <a:lnTo>
                  <a:pt x="1699384" y="1313460"/>
                </a:lnTo>
                <a:lnTo>
                  <a:pt x="1729114" y="1250186"/>
                </a:lnTo>
                <a:lnTo>
                  <a:pt x="1753959" y="1184343"/>
                </a:lnTo>
                <a:lnTo>
                  <a:pt x="1773686" y="1116163"/>
                </a:lnTo>
                <a:lnTo>
                  <a:pt x="1788063" y="1045878"/>
                </a:lnTo>
                <a:lnTo>
                  <a:pt x="1796860" y="973721"/>
                </a:lnTo>
                <a:lnTo>
                  <a:pt x="1799844" y="899922"/>
                </a:lnTo>
                <a:lnTo>
                  <a:pt x="1796860" y="826122"/>
                </a:lnTo>
                <a:lnTo>
                  <a:pt x="1788063" y="753965"/>
                </a:lnTo>
                <a:lnTo>
                  <a:pt x="1773686" y="683680"/>
                </a:lnTo>
                <a:lnTo>
                  <a:pt x="1753959" y="615500"/>
                </a:lnTo>
                <a:lnTo>
                  <a:pt x="1729114" y="549657"/>
                </a:lnTo>
                <a:lnTo>
                  <a:pt x="1699384" y="486383"/>
                </a:lnTo>
                <a:lnTo>
                  <a:pt x="1665000" y="425909"/>
                </a:lnTo>
                <a:lnTo>
                  <a:pt x="1626193" y="368466"/>
                </a:lnTo>
                <a:lnTo>
                  <a:pt x="1583195" y="314287"/>
                </a:lnTo>
                <a:lnTo>
                  <a:pt x="1536239" y="263604"/>
                </a:lnTo>
                <a:lnTo>
                  <a:pt x="1485556" y="216648"/>
                </a:lnTo>
                <a:lnTo>
                  <a:pt x="1431377" y="173650"/>
                </a:lnTo>
                <a:lnTo>
                  <a:pt x="1373934" y="134843"/>
                </a:lnTo>
                <a:lnTo>
                  <a:pt x="1313460" y="100459"/>
                </a:lnTo>
                <a:lnTo>
                  <a:pt x="1250186" y="70729"/>
                </a:lnTo>
                <a:lnTo>
                  <a:pt x="1184343" y="45884"/>
                </a:lnTo>
                <a:lnTo>
                  <a:pt x="1116163" y="26157"/>
                </a:lnTo>
                <a:lnTo>
                  <a:pt x="1045878" y="11780"/>
                </a:lnTo>
                <a:lnTo>
                  <a:pt x="973721" y="2983"/>
                </a:lnTo>
                <a:lnTo>
                  <a:pt x="899922" y="0"/>
                </a:lnTo>
                <a:close/>
              </a:path>
            </a:pathLst>
          </a:custGeom>
          <a:solidFill>
            <a:srgbClr val="3092BC"/>
          </a:solidFill>
        </p:spPr>
        <p:txBody>
          <a:bodyPr wrap="square" lIns="0" tIns="0" rIns="0" bIns="0" rtlCol="0">
            <a:spAutoFit/>
          </a:bodyPr>
          <a:lstStyle/>
          <a:p/>
        </p:txBody>
      </p:sp>
      <p:sp>
        <p:nvSpPr>
          <p:cNvPr id="4" name="object 4"/>
          <p:cNvSpPr txBox="1"/>
          <p:nvPr/>
        </p:nvSpPr>
        <p:spPr>
          <a:xfrm>
            <a:off x="542035" y="3284475"/>
            <a:ext cx="1043940" cy="774700"/>
          </a:xfrm>
          <a:prstGeom prst="rect">
            <a:avLst/>
          </a:prstGeom>
        </p:spPr>
        <p:txBody>
          <a:bodyPr vert="horz" wrap="square" lIns="0" tIns="0" rIns="0" bIns="0" rtlCol="0">
            <a:spAutoFit/>
          </a:bodyPr>
          <a:lstStyle/>
          <a:p>
            <a:pPr algn="ctr">
              <a:lnSpc>
                <a:spcPct val="100000"/>
              </a:lnSpc>
            </a:pPr>
            <a:r>
              <a:rPr sz="2000" b="1" dirty="0">
                <a:solidFill>
                  <a:srgbClr val="FFFFFF"/>
                </a:solidFill>
                <a:latin typeface="微软雅黑" panose="020B0503020204020204" charset="-122"/>
                <a:cs typeface="微软雅黑" panose="020B0503020204020204" charset="-122"/>
              </a:rPr>
              <a:t>生产经营</a:t>
            </a:r>
            <a:endParaRPr sz="2000">
              <a:latin typeface="微软雅黑" panose="020B0503020204020204" charset="-122"/>
              <a:cs typeface="微软雅黑" panose="020B0503020204020204" charset="-122"/>
            </a:endParaRPr>
          </a:p>
          <a:p>
            <a:pPr algn="ctr">
              <a:lnSpc>
                <a:spcPct val="100000"/>
              </a:lnSpc>
              <a:spcBef>
                <a:spcPts val="1200"/>
              </a:spcBef>
            </a:pPr>
            <a:r>
              <a:rPr sz="2000" b="1" spc="-5" dirty="0">
                <a:solidFill>
                  <a:srgbClr val="FFFFFF"/>
                </a:solidFill>
                <a:latin typeface="微软雅黑" panose="020B0503020204020204" charset="-122"/>
                <a:cs typeface="微软雅黑" panose="020B0503020204020204" charset="-122"/>
              </a:rPr>
              <a:t>单位</a:t>
            </a:r>
            <a:endParaRPr sz="2000">
              <a:latin typeface="微软雅黑" panose="020B0503020204020204" charset="-122"/>
              <a:cs typeface="微软雅黑" panose="020B0503020204020204" charset="-122"/>
            </a:endParaRPr>
          </a:p>
        </p:txBody>
      </p:sp>
      <p:sp>
        <p:nvSpPr>
          <p:cNvPr id="5" name="object 5"/>
          <p:cNvSpPr/>
          <p:nvPr/>
        </p:nvSpPr>
        <p:spPr>
          <a:xfrm>
            <a:off x="4296156" y="2819400"/>
            <a:ext cx="1799844" cy="1799843"/>
          </a:xfrm>
          <a:custGeom>
            <a:avLst/>
            <a:gdLst/>
            <a:ahLst/>
            <a:cxnLst/>
            <a:rect l="l" t="t" r="r" b="b"/>
            <a:pathLst>
              <a:path w="1799844" h="1799843">
                <a:moveTo>
                  <a:pt x="899922" y="0"/>
                </a:moveTo>
                <a:lnTo>
                  <a:pt x="826122" y="2983"/>
                </a:lnTo>
                <a:lnTo>
                  <a:pt x="753965" y="11780"/>
                </a:lnTo>
                <a:lnTo>
                  <a:pt x="683680" y="26157"/>
                </a:lnTo>
                <a:lnTo>
                  <a:pt x="615500" y="45884"/>
                </a:lnTo>
                <a:lnTo>
                  <a:pt x="549657" y="70729"/>
                </a:lnTo>
                <a:lnTo>
                  <a:pt x="486383" y="100459"/>
                </a:lnTo>
                <a:lnTo>
                  <a:pt x="425909" y="134843"/>
                </a:lnTo>
                <a:lnTo>
                  <a:pt x="368466" y="173650"/>
                </a:lnTo>
                <a:lnTo>
                  <a:pt x="314287" y="216648"/>
                </a:lnTo>
                <a:lnTo>
                  <a:pt x="263604" y="263604"/>
                </a:lnTo>
                <a:lnTo>
                  <a:pt x="216648" y="314287"/>
                </a:lnTo>
                <a:lnTo>
                  <a:pt x="173650" y="368466"/>
                </a:lnTo>
                <a:lnTo>
                  <a:pt x="134843" y="425909"/>
                </a:lnTo>
                <a:lnTo>
                  <a:pt x="100459" y="486383"/>
                </a:lnTo>
                <a:lnTo>
                  <a:pt x="70729" y="549657"/>
                </a:lnTo>
                <a:lnTo>
                  <a:pt x="45884" y="615500"/>
                </a:lnTo>
                <a:lnTo>
                  <a:pt x="26157" y="683680"/>
                </a:lnTo>
                <a:lnTo>
                  <a:pt x="11780" y="753965"/>
                </a:lnTo>
                <a:lnTo>
                  <a:pt x="2983" y="826122"/>
                </a:lnTo>
                <a:lnTo>
                  <a:pt x="0" y="899921"/>
                </a:lnTo>
                <a:lnTo>
                  <a:pt x="2983" y="973721"/>
                </a:lnTo>
                <a:lnTo>
                  <a:pt x="11780" y="1045878"/>
                </a:lnTo>
                <a:lnTo>
                  <a:pt x="26157" y="1116163"/>
                </a:lnTo>
                <a:lnTo>
                  <a:pt x="45884" y="1184343"/>
                </a:lnTo>
                <a:lnTo>
                  <a:pt x="70729" y="1250186"/>
                </a:lnTo>
                <a:lnTo>
                  <a:pt x="100459" y="1313460"/>
                </a:lnTo>
                <a:lnTo>
                  <a:pt x="134843" y="1373934"/>
                </a:lnTo>
                <a:lnTo>
                  <a:pt x="173650" y="1431377"/>
                </a:lnTo>
                <a:lnTo>
                  <a:pt x="216648" y="1485556"/>
                </a:lnTo>
                <a:lnTo>
                  <a:pt x="263604" y="1536239"/>
                </a:lnTo>
                <a:lnTo>
                  <a:pt x="314287" y="1583195"/>
                </a:lnTo>
                <a:lnTo>
                  <a:pt x="368466" y="1626193"/>
                </a:lnTo>
                <a:lnTo>
                  <a:pt x="425909" y="1665000"/>
                </a:lnTo>
                <a:lnTo>
                  <a:pt x="486383" y="1699384"/>
                </a:lnTo>
                <a:lnTo>
                  <a:pt x="549657" y="1729114"/>
                </a:lnTo>
                <a:lnTo>
                  <a:pt x="615500" y="1753959"/>
                </a:lnTo>
                <a:lnTo>
                  <a:pt x="683680" y="1773686"/>
                </a:lnTo>
                <a:lnTo>
                  <a:pt x="753965" y="1788063"/>
                </a:lnTo>
                <a:lnTo>
                  <a:pt x="826122" y="1796860"/>
                </a:lnTo>
                <a:lnTo>
                  <a:pt x="899922" y="1799843"/>
                </a:lnTo>
                <a:lnTo>
                  <a:pt x="973721" y="1796860"/>
                </a:lnTo>
                <a:lnTo>
                  <a:pt x="1045878" y="1788063"/>
                </a:lnTo>
                <a:lnTo>
                  <a:pt x="1116163" y="1773686"/>
                </a:lnTo>
                <a:lnTo>
                  <a:pt x="1184343" y="1753959"/>
                </a:lnTo>
                <a:lnTo>
                  <a:pt x="1250186" y="1729114"/>
                </a:lnTo>
                <a:lnTo>
                  <a:pt x="1313460" y="1699384"/>
                </a:lnTo>
                <a:lnTo>
                  <a:pt x="1373934" y="1665000"/>
                </a:lnTo>
                <a:lnTo>
                  <a:pt x="1431377" y="1626193"/>
                </a:lnTo>
                <a:lnTo>
                  <a:pt x="1485556" y="1583195"/>
                </a:lnTo>
                <a:lnTo>
                  <a:pt x="1536239" y="1536239"/>
                </a:lnTo>
                <a:lnTo>
                  <a:pt x="1583195" y="1485556"/>
                </a:lnTo>
                <a:lnTo>
                  <a:pt x="1626193" y="1431377"/>
                </a:lnTo>
                <a:lnTo>
                  <a:pt x="1665000" y="1373934"/>
                </a:lnTo>
                <a:lnTo>
                  <a:pt x="1699384" y="1313460"/>
                </a:lnTo>
                <a:lnTo>
                  <a:pt x="1729114" y="1250186"/>
                </a:lnTo>
                <a:lnTo>
                  <a:pt x="1753959" y="1184343"/>
                </a:lnTo>
                <a:lnTo>
                  <a:pt x="1773686" y="1116163"/>
                </a:lnTo>
                <a:lnTo>
                  <a:pt x="1788063" y="1045878"/>
                </a:lnTo>
                <a:lnTo>
                  <a:pt x="1796860" y="973721"/>
                </a:lnTo>
                <a:lnTo>
                  <a:pt x="1799844" y="899921"/>
                </a:lnTo>
                <a:lnTo>
                  <a:pt x="1796860" y="826122"/>
                </a:lnTo>
                <a:lnTo>
                  <a:pt x="1788063" y="753965"/>
                </a:lnTo>
                <a:lnTo>
                  <a:pt x="1773686" y="683680"/>
                </a:lnTo>
                <a:lnTo>
                  <a:pt x="1753959" y="615500"/>
                </a:lnTo>
                <a:lnTo>
                  <a:pt x="1729114" y="549657"/>
                </a:lnTo>
                <a:lnTo>
                  <a:pt x="1699384" y="486383"/>
                </a:lnTo>
                <a:lnTo>
                  <a:pt x="1665000" y="425909"/>
                </a:lnTo>
                <a:lnTo>
                  <a:pt x="1626193" y="368466"/>
                </a:lnTo>
                <a:lnTo>
                  <a:pt x="1583195" y="314287"/>
                </a:lnTo>
                <a:lnTo>
                  <a:pt x="1536239" y="263604"/>
                </a:lnTo>
                <a:lnTo>
                  <a:pt x="1485556" y="216648"/>
                </a:lnTo>
                <a:lnTo>
                  <a:pt x="1431377" y="173650"/>
                </a:lnTo>
                <a:lnTo>
                  <a:pt x="1373934" y="134843"/>
                </a:lnTo>
                <a:lnTo>
                  <a:pt x="1313460" y="100459"/>
                </a:lnTo>
                <a:lnTo>
                  <a:pt x="1250186" y="70729"/>
                </a:lnTo>
                <a:lnTo>
                  <a:pt x="1184343" y="45884"/>
                </a:lnTo>
                <a:lnTo>
                  <a:pt x="1116163" y="26157"/>
                </a:lnTo>
                <a:lnTo>
                  <a:pt x="1045878" y="11780"/>
                </a:lnTo>
                <a:lnTo>
                  <a:pt x="973721" y="2983"/>
                </a:lnTo>
                <a:lnTo>
                  <a:pt x="899922" y="0"/>
                </a:lnTo>
                <a:close/>
              </a:path>
            </a:pathLst>
          </a:custGeom>
          <a:solidFill>
            <a:srgbClr val="00AF50"/>
          </a:solidFill>
        </p:spPr>
        <p:txBody>
          <a:bodyPr wrap="square" lIns="0" tIns="0" rIns="0" bIns="0" rtlCol="0">
            <a:spAutoFit/>
          </a:bodyPr>
          <a:lstStyle/>
          <a:p/>
        </p:txBody>
      </p:sp>
      <p:sp>
        <p:nvSpPr>
          <p:cNvPr id="6" name="object 6"/>
          <p:cNvSpPr txBox="1"/>
          <p:nvPr/>
        </p:nvSpPr>
        <p:spPr>
          <a:xfrm>
            <a:off x="2590927" y="3146426"/>
            <a:ext cx="940435"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如实</a:t>
            </a:r>
            <a:r>
              <a:rPr sz="1800" b="1" dirty="0">
                <a:solidFill>
                  <a:srgbClr val="C00000"/>
                </a:solidFill>
                <a:latin typeface="微软雅黑" panose="020B0503020204020204" charset="-122"/>
                <a:cs typeface="微软雅黑" panose="020B0503020204020204" charset="-122"/>
              </a:rPr>
              <a:t>告知</a:t>
            </a:r>
            <a:endParaRPr sz="1800">
              <a:latin typeface="微软雅黑" panose="020B0503020204020204" charset="-122"/>
              <a:cs typeface="微软雅黑" panose="020B0503020204020204" charset="-122"/>
            </a:endParaRPr>
          </a:p>
        </p:txBody>
      </p:sp>
      <p:sp>
        <p:nvSpPr>
          <p:cNvPr id="7" name="object 7"/>
          <p:cNvSpPr/>
          <p:nvPr/>
        </p:nvSpPr>
        <p:spPr>
          <a:xfrm>
            <a:off x="2156459" y="3378709"/>
            <a:ext cx="1895856" cy="679704"/>
          </a:xfrm>
          <a:custGeom>
            <a:avLst/>
            <a:gdLst/>
            <a:ahLst/>
            <a:cxnLst/>
            <a:rect l="l" t="t" r="r" b="b"/>
            <a:pathLst>
              <a:path w="1895855" h="679704">
                <a:moveTo>
                  <a:pt x="1556004" y="0"/>
                </a:moveTo>
                <a:lnTo>
                  <a:pt x="1556004" y="169925"/>
                </a:lnTo>
                <a:lnTo>
                  <a:pt x="0" y="169925"/>
                </a:lnTo>
                <a:lnTo>
                  <a:pt x="0" y="509778"/>
                </a:lnTo>
                <a:lnTo>
                  <a:pt x="1556004" y="509778"/>
                </a:lnTo>
                <a:lnTo>
                  <a:pt x="1556004" y="679704"/>
                </a:lnTo>
                <a:lnTo>
                  <a:pt x="1895856" y="339852"/>
                </a:lnTo>
                <a:lnTo>
                  <a:pt x="1556004" y="0"/>
                </a:lnTo>
                <a:close/>
              </a:path>
            </a:pathLst>
          </a:custGeom>
          <a:solidFill>
            <a:srgbClr val="007133"/>
          </a:solidFill>
        </p:spPr>
        <p:txBody>
          <a:bodyPr wrap="square" lIns="0" tIns="0" rIns="0" bIns="0" rtlCol="0">
            <a:spAutoFit/>
          </a:bodyPr>
          <a:lstStyle/>
          <a:p/>
        </p:txBody>
      </p:sp>
      <p:sp>
        <p:nvSpPr>
          <p:cNvPr id="8" name="object 8"/>
          <p:cNvSpPr txBox="1"/>
          <p:nvPr/>
        </p:nvSpPr>
        <p:spPr>
          <a:xfrm>
            <a:off x="4574539" y="3137256"/>
            <a:ext cx="1244600" cy="1160145"/>
          </a:xfrm>
          <a:prstGeom prst="rect">
            <a:avLst/>
          </a:prstGeom>
        </p:spPr>
        <p:txBody>
          <a:bodyPr vert="horz" wrap="square" lIns="0" tIns="0" rIns="0" bIns="0" rtlCol="0">
            <a:spAutoFit/>
          </a:bodyPr>
          <a:lstStyle/>
          <a:p>
            <a:pPr marL="13335" marR="6350" indent="-1270" algn="just">
              <a:lnSpc>
                <a:spcPct val="129000"/>
              </a:lnSpc>
            </a:pPr>
            <a:r>
              <a:rPr sz="2400" b="1" dirty="0">
                <a:solidFill>
                  <a:srgbClr val="FFFFFF"/>
                </a:solidFill>
                <a:latin typeface="微软雅黑" panose="020B0503020204020204" charset="-122"/>
                <a:cs typeface="微软雅黑" panose="020B0503020204020204" charset="-122"/>
              </a:rPr>
              <a:t>从业人员 </a:t>
            </a:r>
            <a:r>
              <a:rPr sz="1600" b="1" spc="-20" dirty="0">
                <a:solidFill>
                  <a:srgbClr val="FFFFFF"/>
                </a:solidFill>
                <a:latin typeface="微软雅黑" panose="020B0503020204020204" charset="-122"/>
                <a:cs typeface="微软雅黑" panose="020B0503020204020204" charset="-122"/>
              </a:rPr>
              <a:t>遵守安全制度</a:t>
            </a:r>
            <a:r>
              <a:rPr sz="1600" b="1" spc="-15" dirty="0">
                <a:solidFill>
                  <a:srgbClr val="FFFFFF"/>
                </a:solidFill>
                <a:latin typeface="微软雅黑" panose="020B0503020204020204" charset="-122"/>
                <a:cs typeface="微软雅黑" panose="020B0503020204020204" charset="-122"/>
              </a:rPr>
              <a:t> 安全操作规程</a:t>
            </a:r>
            <a:endParaRPr sz="1600">
              <a:latin typeface="微软雅黑" panose="020B0503020204020204" charset="-122"/>
              <a:cs typeface="微软雅黑" panose="020B0503020204020204" charset="-122"/>
            </a:endParaRPr>
          </a:p>
        </p:txBody>
      </p:sp>
      <p:sp>
        <p:nvSpPr>
          <p:cNvPr id="9" name="object 9"/>
          <p:cNvSpPr/>
          <p:nvPr/>
        </p:nvSpPr>
        <p:spPr>
          <a:xfrm>
            <a:off x="6096000" y="3421733"/>
            <a:ext cx="3669791" cy="3313176"/>
          </a:xfrm>
          <a:prstGeom prst="rect">
            <a:avLst/>
          </a:prstGeom>
          <a:blipFill>
            <a:blip r:embed="rId1" cstate="print"/>
            <a:stretch>
              <a:fillRect/>
            </a:stretch>
          </a:blipFill>
        </p:spPr>
        <p:txBody>
          <a:bodyPr wrap="square" lIns="0" tIns="0" rIns="0" bIns="0" rtlCol="0">
            <a:spAutoFit/>
          </a:bodyPr>
          <a:lstStyle/>
          <a:p/>
        </p:txBody>
      </p:sp>
      <p:sp>
        <p:nvSpPr>
          <p:cNvPr id="10" name="object 10"/>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1" name="object 11"/>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41</a:t>
            </a:r>
            <a:endParaRPr sz="2800">
              <a:latin typeface="Calibri" panose="020F0502020204030204"/>
              <a:cs typeface="Calibri" panose="020F0502020204030204"/>
            </a:endParaRPr>
          </a:p>
        </p:txBody>
      </p:sp>
      <p:sp>
        <p:nvSpPr>
          <p:cNvPr id="12" name="矩形 11"/>
          <p:cNvSpPr/>
          <p:nvPr/>
        </p:nvSpPr>
        <p:spPr>
          <a:xfrm>
            <a:off x="765132" y="721867"/>
            <a:ext cx="7696199"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第四十一条</a:t>
            </a:r>
            <a:r>
              <a:rPr lang="en-US" altLang="zh-CN" sz="2400" dirty="0">
                <a:solidFill>
                  <a:srgbClr val="FF0000"/>
                </a:solidFill>
              </a:rPr>
              <a:t> </a:t>
            </a:r>
            <a:r>
              <a:rPr lang="zh-CN" altLang="zh-CN" sz="2400" dirty="0">
                <a:solidFill>
                  <a:srgbClr val="FF0000"/>
                </a:solidFill>
              </a:rPr>
              <a:t>生产经营单位应当教育和督促从业人员严格执行本单位的安全生产规章制度和安全操作规程</a:t>
            </a:r>
            <a:r>
              <a:rPr lang="en-US" altLang="zh-CN" sz="2400" dirty="0">
                <a:solidFill>
                  <a:srgbClr val="FF0000"/>
                </a:solidFill>
              </a:rPr>
              <a:t>;</a:t>
            </a:r>
            <a:r>
              <a:rPr lang="zh-CN" altLang="zh-CN" sz="2400" dirty="0">
                <a:solidFill>
                  <a:srgbClr val="FF0000"/>
                </a:solidFill>
              </a:rPr>
              <a:t>并向从业人员如实告知作业场所和工作岗位存在的危险因素、防范措施以及事故应急措施。</a:t>
            </a:r>
            <a:endParaRPr lang="zh-CN" altLang="zh-CN" sz="2400"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2782696"/>
            <a:ext cx="1799844" cy="1799844"/>
          </a:xfrm>
          <a:custGeom>
            <a:avLst/>
            <a:gdLst/>
            <a:ahLst/>
            <a:cxnLst/>
            <a:rect l="l" t="t" r="r" b="b"/>
            <a:pathLst>
              <a:path w="1799844" h="1799844">
                <a:moveTo>
                  <a:pt x="899922" y="0"/>
                </a:moveTo>
                <a:lnTo>
                  <a:pt x="826114" y="2983"/>
                </a:lnTo>
                <a:lnTo>
                  <a:pt x="753949" y="11780"/>
                </a:lnTo>
                <a:lnTo>
                  <a:pt x="683659" y="26157"/>
                </a:lnTo>
                <a:lnTo>
                  <a:pt x="615476" y="45884"/>
                </a:lnTo>
                <a:lnTo>
                  <a:pt x="549631" y="70729"/>
                </a:lnTo>
                <a:lnTo>
                  <a:pt x="486355" y="100459"/>
                </a:lnTo>
                <a:lnTo>
                  <a:pt x="425880" y="134843"/>
                </a:lnTo>
                <a:lnTo>
                  <a:pt x="368439" y="173650"/>
                </a:lnTo>
                <a:lnTo>
                  <a:pt x="314261" y="216648"/>
                </a:lnTo>
                <a:lnTo>
                  <a:pt x="263580" y="263604"/>
                </a:lnTo>
                <a:lnTo>
                  <a:pt x="216626" y="314287"/>
                </a:lnTo>
                <a:lnTo>
                  <a:pt x="173632" y="368466"/>
                </a:lnTo>
                <a:lnTo>
                  <a:pt x="134828" y="425909"/>
                </a:lnTo>
                <a:lnTo>
                  <a:pt x="100447" y="486383"/>
                </a:lnTo>
                <a:lnTo>
                  <a:pt x="70720" y="549657"/>
                </a:lnTo>
                <a:lnTo>
                  <a:pt x="45878" y="615500"/>
                </a:lnTo>
                <a:lnTo>
                  <a:pt x="26154" y="683680"/>
                </a:lnTo>
                <a:lnTo>
                  <a:pt x="11778" y="753965"/>
                </a:lnTo>
                <a:lnTo>
                  <a:pt x="2983" y="826122"/>
                </a:lnTo>
                <a:lnTo>
                  <a:pt x="0" y="899922"/>
                </a:lnTo>
                <a:lnTo>
                  <a:pt x="2983" y="973721"/>
                </a:lnTo>
                <a:lnTo>
                  <a:pt x="11778" y="1045878"/>
                </a:lnTo>
                <a:lnTo>
                  <a:pt x="26154" y="1116163"/>
                </a:lnTo>
                <a:lnTo>
                  <a:pt x="45878" y="1184343"/>
                </a:lnTo>
                <a:lnTo>
                  <a:pt x="70720" y="1250186"/>
                </a:lnTo>
                <a:lnTo>
                  <a:pt x="100447" y="1313460"/>
                </a:lnTo>
                <a:lnTo>
                  <a:pt x="134828" y="1373934"/>
                </a:lnTo>
                <a:lnTo>
                  <a:pt x="173632" y="1431377"/>
                </a:lnTo>
                <a:lnTo>
                  <a:pt x="216626" y="1485556"/>
                </a:lnTo>
                <a:lnTo>
                  <a:pt x="263580" y="1536239"/>
                </a:lnTo>
                <a:lnTo>
                  <a:pt x="314261" y="1583195"/>
                </a:lnTo>
                <a:lnTo>
                  <a:pt x="368439" y="1626193"/>
                </a:lnTo>
                <a:lnTo>
                  <a:pt x="425880" y="1665000"/>
                </a:lnTo>
                <a:lnTo>
                  <a:pt x="486355" y="1699384"/>
                </a:lnTo>
                <a:lnTo>
                  <a:pt x="549631" y="1729114"/>
                </a:lnTo>
                <a:lnTo>
                  <a:pt x="615476" y="1753959"/>
                </a:lnTo>
                <a:lnTo>
                  <a:pt x="683659" y="1773686"/>
                </a:lnTo>
                <a:lnTo>
                  <a:pt x="753949" y="1788063"/>
                </a:lnTo>
                <a:lnTo>
                  <a:pt x="826114" y="1796860"/>
                </a:lnTo>
                <a:lnTo>
                  <a:pt x="899922" y="1799844"/>
                </a:lnTo>
                <a:lnTo>
                  <a:pt x="973721" y="1796860"/>
                </a:lnTo>
                <a:lnTo>
                  <a:pt x="1045878" y="1788063"/>
                </a:lnTo>
                <a:lnTo>
                  <a:pt x="1116163" y="1773686"/>
                </a:lnTo>
                <a:lnTo>
                  <a:pt x="1184343" y="1753959"/>
                </a:lnTo>
                <a:lnTo>
                  <a:pt x="1250186" y="1729114"/>
                </a:lnTo>
                <a:lnTo>
                  <a:pt x="1313460" y="1699384"/>
                </a:lnTo>
                <a:lnTo>
                  <a:pt x="1373934" y="1665000"/>
                </a:lnTo>
                <a:lnTo>
                  <a:pt x="1431377" y="1626193"/>
                </a:lnTo>
                <a:lnTo>
                  <a:pt x="1485556" y="1583195"/>
                </a:lnTo>
                <a:lnTo>
                  <a:pt x="1536239" y="1536239"/>
                </a:lnTo>
                <a:lnTo>
                  <a:pt x="1583195" y="1485556"/>
                </a:lnTo>
                <a:lnTo>
                  <a:pt x="1626193" y="1431377"/>
                </a:lnTo>
                <a:lnTo>
                  <a:pt x="1665000" y="1373934"/>
                </a:lnTo>
                <a:lnTo>
                  <a:pt x="1699384" y="1313460"/>
                </a:lnTo>
                <a:lnTo>
                  <a:pt x="1729114" y="1250186"/>
                </a:lnTo>
                <a:lnTo>
                  <a:pt x="1753959" y="1184343"/>
                </a:lnTo>
                <a:lnTo>
                  <a:pt x="1773686" y="1116163"/>
                </a:lnTo>
                <a:lnTo>
                  <a:pt x="1788063" y="1045878"/>
                </a:lnTo>
                <a:lnTo>
                  <a:pt x="1796860" y="973721"/>
                </a:lnTo>
                <a:lnTo>
                  <a:pt x="1799844" y="899922"/>
                </a:lnTo>
                <a:lnTo>
                  <a:pt x="1796860" y="826122"/>
                </a:lnTo>
                <a:lnTo>
                  <a:pt x="1788063" y="753965"/>
                </a:lnTo>
                <a:lnTo>
                  <a:pt x="1773686" y="683680"/>
                </a:lnTo>
                <a:lnTo>
                  <a:pt x="1753959" y="615500"/>
                </a:lnTo>
                <a:lnTo>
                  <a:pt x="1729114" y="549657"/>
                </a:lnTo>
                <a:lnTo>
                  <a:pt x="1699384" y="486383"/>
                </a:lnTo>
                <a:lnTo>
                  <a:pt x="1665000" y="425909"/>
                </a:lnTo>
                <a:lnTo>
                  <a:pt x="1626193" y="368466"/>
                </a:lnTo>
                <a:lnTo>
                  <a:pt x="1583195" y="314287"/>
                </a:lnTo>
                <a:lnTo>
                  <a:pt x="1536239" y="263604"/>
                </a:lnTo>
                <a:lnTo>
                  <a:pt x="1485556" y="216648"/>
                </a:lnTo>
                <a:lnTo>
                  <a:pt x="1431377" y="173650"/>
                </a:lnTo>
                <a:lnTo>
                  <a:pt x="1373934" y="134843"/>
                </a:lnTo>
                <a:lnTo>
                  <a:pt x="1313460" y="100459"/>
                </a:lnTo>
                <a:lnTo>
                  <a:pt x="1250186" y="70729"/>
                </a:lnTo>
                <a:lnTo>
                  <a:pt x="1184343" y="45884"/>
                </a:lnTo>
                <a:lnTo>
                  <a:pt x="1116163" y="26157"/>
                </a:lnTo>
                <a:lnTo>
                  <a:pt x="1045878" y="11780"/>
                </a:lnTo>
                <a:lnTo>
                  <a:pt x="973721" y="2983"/>
                </a:lnTo>
                <a:lnTo>
                  <a:pt x="899922" y="0"/>
                </a:lnTo>
                <a:close/>
              </a:path>
            </a:pathLst>
          </a:custGeom>
          <a:solidFill>
            <a:srgbClr val="3092BC"/>
          </a:solidFill>
        </p:spPr>
        <p:txBody>
          <a:bodyPr wrap="square" lIns="0" tIns="0" rIns="0" bIns="0" rtlCol="0">
            <a:spAutoFit/>
          </a:bodyPr>
          <a:lstStyle/>
          <a:p/>
        </p:txBody>
      </p:sp>
      <p:sp>
        <p:nvSpPr>
          <p:cNvPr id="3" name="object 3"/>
          <p:cNvSpPr txBox="1"/>
          <p:nvPr/>
        </p:nvSpPr>
        <p:spPr>
          <a:xfrm>
            <a:off x="2623185" y="3771519"/>
            <a:ext cx="1854200" cy="66421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按规则佩戴、使用</a:t>
            </a:r>
            <a:endParaRPr sz="1800">
              <a:latin typeface="微软雅黑" panose="020B0503020204020204" charset="-122"/>
              <a:cs typeface="微软雅黑" panose="020B0503020204020204" charset="-122"/>
            </a:endParaRPr>
          </a:p>
          <a:p>
            <a:pPr marL="12700">
              <a:lnSpc>
                <a:spcPct val="100000"/>
              </a:lnSpc>
              <a:spcBef>
                <a:spcPts val="810"/>
              </a:spcBef>
            </a:pPr>
            <a:r>
              <a:rPr sz="1800" b="1" dirty="0">
                <a:solidFill>
                  <a:srgbClr val="C00000"/>
                </a:solidFill>
                <a:latin typeface="微软雅黑" panose="020B0503020204020204" charset="-122"/>
                <a:cs typeface="微软雅黑" panose="020B0503020204020204" charset="-122"/>
              </a:rPr>
              <a:t>劳动防护用品</a:t>
            </a:r>
            <a:endParaRPr sz="1800">
              <a:latin typeface="微软雅黑" panose="020B0503020204020204" charset="-122"/>
              <a:cs typeface="微软雅黑" panose="020B0503020204020204" charset="-122"/>
            </a:endParaRPr>
          </a:p>
        </p:txBody>
      </p:sp>
      <p:sp>
        <p:nvSpPr>
          <p:cNvPr id="4" name="object 4"/>
          <p:cNvSpPr txBox="1"/>
          <p:nvPr/>
        </p:nvSpPr>
        <p:spPr>
          <a:xfrm>
            <a:off x="2572639" y="4610735"/>
            <a:ext cx="1922780" cy="653415"/>
          </a:xfrm>
          <a:prstGeom prst="rect">
            <a:avLst/>
          </a:prstGeom>
        </p:spPr>
        <p:txBody>
          <a:bodyPr vert="horz" wrap="square" lIns="0" tIns="0" rIns="0" bIns="0" rtlCol="0">
            <a:spAutoFit/>
          </a:bodyPr>
          <a:lstStyle/>
          <a:p>
            <a:pPr marL="12700">
              <a:lnSpc>
                <a:spcPct val="100000"/>
              </a:lnSpc>
              <a:tabLst>
                <a:tab pos="287655" algn="l"/>
              </a:tabLst>
            </a:pPr>
            <a:r>
              <a:rPr sz="1600" spc="-15" dirty="0">
                <a:solidFill>
                  <a:srgbClr val="C00000"/>
                </a:solidFill>
                <a:latin typeface="微软雅黑" panose="020B0503020204020204" charset="-122"/>
                <a:cs typeface="微软雅黑" panose="020B0503020204020204" charset="-122"/>
              </a:rPr>
              <a:t>√	</a:t>
            </a:r>
            <a:r>
              <a:rPr sz="2400" spc="-37" baseline="2000" dirty="0">
                <a:solidFill>
                  <a:srgbClr val="404040"/>
                </a:solidFill>
                <a:latin typeface="微软雅黑" panose="020B0503020204020204" charset="-122"/>
                <a:cs typeface="微软雅黑" panose="020B0503020204020204" charset="-122"/>
              </a:rPr>
              <a:t>符合国家标准</a:t>
            </a:r>
            <a:endParaRPr sz="2400" baseline="2000">
              <a:latin typeface="微软雅黑" panose="020B0503020204020204" charset="-122"/>
              <a:cs typeface="微软雅黑" panose="020B0503020204020204" charset="-122"/>
            </a:endParaRPr>
          </a:p>
          <a:p>
            <a:pPr marL="12700">
              <a:lnSpc>
                <a:spcPct val="100000"/>
              </a:lnSpc>
              <a:spcBef>
                <a:spcPts val="1205"/>
              </a:spcBef>
              <a:tabLst>
                <a:tab pos="287655"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符合或者行业标准</a:t>
            </a:r>
            <a:endParaRPr sz="2400" baseline="2000">
              <a:latin typeface="微软雅黑" panose="020B0503020204020204" charset="-122"/>
              <a:cs typeface="微软雅黑" panose="020B0503020204020204" charset="-122"/>
            </a:endParaRPr>
          </a:p>
        </p:txBody>
      </p:sp>
      <p:sp>
        <p:nvSpPr>
          <p:cNvPr id="5" name="object 5"/>
          <p:cNvSpPr txBox="1"/>
          <p:nvPr/>
        </p:nvSpPr>
        <p:spPr>
          <a:xfrm>
            <a:off x="987043" y="3314827"/>
            <a:ext cx="1043940" cy="774700"/>
          </a:xfrm>
          <a:prstGeom prst="rect">
            <a:avLst/>
          </a:prstGeom>
        </p:spPr>
        <p:txBody>
          <a:bodyPr vert="horz" wrap="square" lIns="0" tIns="0" rIns="0" bIns="0" rtlCol="0">
            <a:spAutoFit/>
          </a:bodyPr>
          <a:lstStyle/>
          <a:p>
            <a:pPr algn="ctr">
              <a:lnSpc>
                <a:spcPct val="100000"/>
              </a:lnSpc>
            </a:pPr>
            <a:r>
              <a:rPr sz="2000" b="1" dirty="0">
                <a:solidFill>
                  <a:srgbClr val="FFFFFF"/>
                </a:solidFill>
                <a:latin typeface="微软雅黑" panose="020B0503020204020204" charset="-122"/>
                <a:cs typeface="微软雅黑" panose="020B0503020204020204" charset="-122"/>
              </a:rPr>
              <a:t>生产经营</a:t>
            </a:r>
            <a:endParaRPr sz="2000">
              <a:latin typeface="微软雅黑" panose="020B0503020204020204" charset="-122"/>
              <a:cs typeface="微软雅黑" panose="020B0503020204020204" charset="-122"/>
            </a:endParaRPr>
          </a:p>
          <a:p>
            <a:pPr algn="ctr">
              <a:lnSpc>
                <a:spcPct val="100000"/>
              </a:lnSpc>
              <a:spcBef>
                <a:spcPts val="1200"/>
              </a:spcBef>
            </a:pPr>
            <a:r>
              <a:rPr sz="2000" b="1" spc="-5" dirty="0">
                <a:solidFill>
                  <a:srgbClr val="FFFFFF"/>
                </a:solidFill>
                <a:latin typeface="微软雅黑" panose="020B0503020204020204" charset="-122"/>
                <a:cs typeface="微软雅黑" panose="020B0503020204020204" charset="-122"/>
              </a:rPr>
              <a:t>单位</a:t>
            </a:r>
            <a:endParaRPr sz="2000">
              <a:latin typeface="微软雅黑" panose="020B0503020204020204" charset="-122"/>
              <a:cs typeface="微软雅黑" panose="020B0503020204020204" charset="-122"/>
            </a:endParaRPr>
          </a:p>
        </p:txBody>
      </p:sp>
      <p:sp>
        <p:nvSpPr>
          <p:cNvPr id="6" name="object 6"/>
          <p:cNvSpPr/>
          <p:nvPr/>
        </p:nvSpPr>
        <p:spPr>
          <a:xfrm>
            <a:off x="4741164" y="2849752"/>
            <a:ext cx="1799844" cy="1799843"/>
          </a:xfrm>
          <a:custGeom>
            <a:avLst/>
            <a:gdLst/>
            <a:ahLst/>
            <a:cxnLst/>
            <a:rect l="l" t="t" r="r" b="b"/>
            <a:pathLst>
              <a:path w="1799844" h="1799843">
                <a:moveTo>
                  <a:pt x="899922" y="0"/>
                </a:moveTo>
                <a:lnTo>
                  <a:pt x="826122" y="2983"/>
                </a:lnTo>
                <a:lnTo>
                  <a:pt x="753965" y="11780"/>
                </a:lnTo>
                <a:lnTo>
                  <a:pt x="683680" y="26157"/>
                </a:lnTo>
                <a:lnTo>
                  <a:pt x="615500" y="45884"/>
                </a:lnTo>
                <a:lnTo>
                  <a:pt x="549657" y="70729"/>
                </a:lnTo>
                <a:lnTo>
                  <a:pt x="486383" y="100459"/>
                </a:lnTo>
                <a:lnTo>
                  <a:pt x="425909" y="134843"/>
                </a:lnTo>
                <a:lnTo>
                  <a:pt x="368466" y="173650"/>
                </a:lnTo>
                <a:lnTo>
                  <a:pt x="314287" y="216648"/>
                </a:lnTo>
                <a:lnTo>
                  <a:pt x="263604" y="263604"/>
                </a:lnTo>
                <a:lnTo>
                  <a:pt x="216648" y="314287"/>
                </a:lnTo>
                <a:lnTo>
                  <a:pt x="173650" y="368466"/>
                </a:lnTo>
                <a:lnTo>
                  <a:pt x="134843" y="425909"/>
                </a:lnTo>
                <a:lnTo>
                  <a:pt x="100459" y="486383"/>
                </a:lnTo>
                <a:lnTo>
                  <a:pt x="70729" y="549657"/>
                </a:lnTo>
                <a:lnTo>
                  <a:pt x="45884" y="615500"/>
                </a:lnTo>
                <a:lnTo>
                  <a:pt x="26157" y="683680"/>
                </a:lnTo>
                <a:lnTo>
                  <a:pt x="11780" y="753965"/>
                </a:lnTo>
                <a:lnTo>
                  <a:pt x="2983" y="826122"/>
                </a:lnTo>
                <a:lnTo>
                  <a:pt x="0" y="899921"/>
                </a:lnTo>
                <a:lnTo>
                  <a:pt x="2983" y="973721"/>
                </a:lnTo>
                <a:lnTo>
                  <a:pt x="11780" y="1045878"/>
                </a:lnTo>
                <a:lnTo>
                  <a:pt x="26157" y="1116163"/>
                </a:lnTo>
                <a:lnTo>
                  <a:pt x="45884" y="1184343"/>
                </a:lnTo>
                <a:lnTo>
                  <a:pt x="70729" y="1250186"/>
                </a:lnTo>
                <a:lnTo>
                  <a:pt x="100459" y="1313460"/>
                </a:lnTo>
                <a:lnTo>
                  <a:pt x="134843" y="1373934"/>
                </a:lnTo>
                <a:lnTo>
                  <a:pt x="173650" y="1431377"/>
                </a:lnTo>
                <a:lnTo>
                  <a:pt x="216648" y="1485556"/>
                </a:lnTo>
                <a:lnTo>
                  <a:pt x="263604" y="1536239"/>
                </a:lnTo>
                <a:lnTo>
                  <a:pt x="314287" y="1583195"/>
                </a:lnTo>
                <a:lnTo>
                  <a:pt x="368466" y="1626193"/>
                </a:lnTo>
                <a:lnTo>
                  <a:pt x="425909" y="1665000"/>
                </a:lnTo>
                <a:lnTo>
                  <a:pt x="486383" y="1699384"/>
                </a:lnTo>
                <a:lnTo>
                  <a:pt x="549657" y="1729114"/>
                </a:lnTo>
                <a:lnTo>
                  <a:pt x="615500" y="1753959"/>
                </a:lnTo>
                <a:lnTo>
                  <a:pt x="683680" y="1773686"/>
                </a:lnTo>
                <a:lnTo>
                  <a:pt x="753965" y="1788063"/>
                </a:lnTo>
                <a:lnTo>
                  <a:pt x="826122" y="1796860"/>
                </a:lnTo>
                <a:lnTo>
                  <a:pt x="899922" y="1799843"/>
                </a:lnTo>
                <a:lnTo>
                  <a:pt x="973721" y="1796860"/>
                </a:lnTo>
                <a:lnTo>
                  <a:pt x="1045878" y="1788063"/>
                </a:lnTo>
                <a:lnTo>
                  <a:pt x="1116163" y="1773686"/>
                </a:lnTo>
                <a:lnTo>
                  <a:pt x="1184343" y="1753959"/>
                </a:lnTo>
                <a:lnTo>
                  <a:pt x="1250186" y="1729114"/>
                </a:lnTo>
                <a:lnTo>
                  <a:pt x="1313460" y="1699384"/>
                </a:lnTo>
                <a:lnTo>
                  <a:pt x="1373934" y="1665000"/>
                </a:lnTo>
                <a:lnTo>
                  <a:pt x="1431377" y="1626193"/>
                </a:lnTo>
                <a:lnTo>
                  <a:pt x="1485556" y="1583195"/>
                </a:lnTo>
                <a:lnTo>
                  <a:pt x="1536239" y="1536239"/>
                </a:lnTo>
                <a:lnTo>
                  <a:pt x="1583195" y="1485556"/>
                </a:lnTo>
                <a:lnTo>
                  <a:pt x="1626193" y="1431377"/>
                </a:lnTo>
                <a:lnTo>
                  <a:pt x="1665000" y="1373934"/>
                </a:lnTo>
                <a:lnTo>
                  <a:pt x="1699384" y="1313460"/>
                </a:lnTo>
                <a:lnTo>
                  <a:pt x="1729114" y="1250186"/>
                </a:lnTo>
                <a:lnTo>
                  <a:pt x="1753959" y="1184343"/>
                </a:lnTo>
                <a:lnTo>
                  <a:pt x="1773686" y="1116163"/>
                </a:lnTo>
                <a:lnTo>
                  <a:pt x="1788063" y="1045878"/>
                </a:lnTo>
                <a:lnTo>
                  <a:pt x="1796860" y="973721"/>
                </a:lnTo>
                <a:lnTo>
                  <a:pt x="1799844" y="899921"/>
                </a:lnTo>
                <a:lnTo>
                  <a:pt x="1796860" y="826122"/>
                </a:lnTo>
                <a:lnTo>
                  <a:pt x="1788063" y="753965"/>
                </a:lnTo>
                <a:lnTo>
                  <a:pt x="1773686" y="683680"/>
                </a:lnTo>
                <a:lnTo>
                  <a:pt x="1753959" y="615500"/>
                </a:lnTo>
                <a:lnTo>
                  <a:pt x="1729114" y="549657"/>
                </a:lnTo>
                <a:lnTo>
                  <a:pt x="1699384" y="486383"/>
                </a:lnTo>
                <a:lnTo>
                  <a:pt x="1665000" y="425909"/>
                </a:lnTo>
                <a:lnTo>
                  <a:pt x="1626193" y="368466"/>
                </a:lnTo>
                <a:lnTo>
                  <a:pt x="1583195" y="314287"/>
                </a:lnTo>
                <a:lnTo>
                  <a:pt x="1536239" y="263604"/>
                </a:lnTo>
                <a:lnTo>
                  <a:pt x="1485556" y="216648"/>
                </a:lnTo>
                <a:lnTo>
                  <a:pt x="1431377" y="173650"/>
                </a:lnTo>
                <a:lnTo>
                  <a:pt x="1373934" y="134843"/>
                </a:lnTo>
                <a:lnTo>
                  <a:pt x="1313460" y="100459"/>
                </a:lnTo>
                <a:lnTo>
                  <a:pt x="1250186" y="70729"/>
                </a:lnTo>
                <a:lnTo>
                  <a:pt x="1184343" y="45884"/>
                </a:lnTo>
                <a:lnTo>
                  <a:pt x="1116163" y="26157"/>
                </a:lnTo>
                <a:lnTo>
                  <a:pt x="1045878" y="11780"/>
                </a:lnTo>
                <a:lnTo>
                  <a:pt x="973721" y="2983"/>
                </a:lnTo>
                <a:lnTo>
                  <a:pt x="899922" y="0"/>
                </a:lnTo>
                <a:close/>
              </a:path>
            </a:pathLst>
          </a:custGeom>
          <a:solidFill>
            <a:srgbClr val="00AF50"/>
          </a:solidFill>
        </p:spPr>
        <p:txBody>
          <a:bodyPr wrap="square" lIns="0" tIns="0" rIns="0" bIns="0" rtlCol="0">
            <a:spAutoFit/>
          </a:bodyPr>
          <a:lstStyle/>
          <a:p/>
        </p:txBody>
      </p:sp>
      <p:sp>
        <p:nvSpPr>
          <p:cNvPr id="7" name="object 7"/>
          <p:cNvSpPr txBox="1"/>
          <p:nvPr/>
        </p:nvSpPr>
        <p:spPr>
          <a:xfrm>
            <a:off x="2623185" y="3222878"/>
            <a:ext cx="11684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监督、教育</a:t>
            </a:r>
            <a:endParaRPr sz="1800">
              <a:latin typeface="微软雅黑" panose="020B0503020204020204" charset="-122"/>
              <a:cs typeface="微软雅黑" panose="020B0503020204020204" charset="-122"/>
            </a:endParaRPr>
          </a:p>
        </p:txBody>
      </p:sp>
      <p:sp>
        <p:nvSpPr>
          <p:cNvPr id="8" name="object 8"/>
          <p:cNvSpPr txBox="1"/>
          <p:nvPr/>
        </p:nvSpPr>
        <p:spPr>
          <a:xfrm>
            <a:off x="5019547" y="3553205"/>
            <a:ext cx="1244600" cy="37846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微软雅黑" panose="020B0503020204020204" charset="-122"/>
                <a:cs typeface="微软雅黑" panose="020B0503020204020204" charset="-122"/>
              </a:rPr>
              <a:t>从业人员</a:t>
            </a:r>
            <a:endParaRPr sz="2400">
              <a:latin typeface="微软雅黑" panose="020B0503020204020204" charset="-122"/>
              <a:cs typeface="微软雅黑" panose="020B0503020204020204" charset="-122"/>
            </a:endParaRPr>
          </a:p>
        </p:txBody>
      </p:sp>
      <p:sp>
        <p:nvSpPr>
          <p:cNvPr id="9" name="object 9"/>
          <p:cNvSpPr/>
          <p:nvPr/>
        </p:nvSpPr>
        <p:spPr>
          <a:xfrm>
            <a:off x="2696717" y="3607180"/>
            <a:ext cx="1790699" cy="144779"/>
          </a:xfrm>
          <a:custGeom>
            <a:avLst/>
            <a:gdLst/>
            <a:ahLst/>
            <a:cxnLst/>
            <a:rect l="l" t="t" r="r" b="b"/>
            <a:pathLst>
              <a:path w="1790700" h="144779">
                <a:moveTo>
                  <a:pt x="1645920" y="0"/>
                </a:moveTo>
                <a:lnTo>
                  <a:pt x="1645920" y="144779"/>
                </a:lnTo>
                <a:lnTo>
                  <a:pt x="1761744" y="86867"/>
                </a:lnTo>
                <a:lnTo>
                  <a:pt x="1660397" y="86867"/>
                </a:lnTo>
                <a:lnTo>
                  <a:pt x="1660397" y="57912"/>
                </a:lnTo>
                <a:lnTo>
                  <a:pt x="1761744" y="57912"/>
                </a:lnTo>
                <a:lnTo>
                  <a:pt x="1645920" y="0"/>
                </a:lnTo>
                <a:close/>
              </a:path>
              <a:path w="1790700" h="144779">
                <a:moveTo>
                  <a:pt x="1645920" y="57912"/>
                </a:moveTo>
                <a:lnTo>
                  <a:pt x="0" y="57912"/>
                </a:lnTo>
                <a:lnTo>
                  <a:pt x="0" y="86867"/>
                </a:lnTo>
                <a:lnTo>
                  <a:pt x="1645920" y="86867"/>
                </a:lnTo>
                <a:lnTo>
                  <a:pt x="1645920" y="57912"/>
                </a:lnTo>
                <a:close/>
              </a:path>
              <a:path w="1790700" h="144779">
                <a:moveTo>
                  <a:pt x="1761744" y="57912"/>
                </a:moveTo>
                <a:lnTo>
                  <a:pt x="1660397" y="57912"/>
                </a:lnTo>
                <a:lnTo>
                  <a:pt x="1660397" y="86867"/>
                </a:lnTo>
                <a:lnTo>
                  <a:pt x="1761744" y="86867"/>
                </a:lnTo>
                <a:lnTo>
                  <a:pt x="1790699" y="72389"/>
                </a:lnTo>
                <a:lnTo>
                  <a:pt x="1761744" y="57912"/>
                </a:lnTo>
                <a:close/>
              </a:path>
            </a:pathLst>
          </a:custGeom>
          <a:solidFill>
            <a:srgbClr val="83AC68"/>
          </a:solidFill>
        </p:spPr>
        <p:txBody>
          <a:bodyPr wrap="square" lIns="0" tIns="0" rIns="0" bIns="0" rtlCol="0">
            <a:spAutoFit/>
          </a:bodyPr>
          <a:lstStyle/>
          <a:p/>
        </p:txBody>
      </p:sp>
      <p:sp>
        <p:nvSpPr>
          <p:cNvPr id="10" name="object 10"/>
          <p:cNvSpPr/>
          <p:nvPr/>
        </p:nvSpPr>
        <p:spPr>
          <a:xfrm>
            <a:off x="7400543" y="2831592"/>
            <a:ext cx="1816607" cy="3817620"/>
          </a:xfrm>
          <a:prstGeom prst="rect">
            <a:avLst/>
          </a:prstGeom>
          <a:blipFill>
            <a:blip r:embed="rId1" cstate="print"/>
            <a:stretch>
              <a:fillRect/>
            </a:stretch>
          </a:blipFill>
        </p:spPr>
        <p:txBody>
          <a:bodyPr wrap="square" lIns="0" tIns="0" rIns="0" bIns="0" rtlCol="0">
            <a:spAutoFit/>
          </a:bodyPr>
          <a:lstStyle/>
          <a:p/>
        </p:txBody>
      </p:sp>
      <p:sp>
        <p:nvSpPr>
          <p:cNvPr id="11" name="object 11"/>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2" name="object 12"/>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42</a:t>
            </a:r>
            <a:endParaRPr sz="2800">
              <a:latin typeface="Calibri" panose="020F0502020204030204"/>
              <a:cs typeface="Calibri" panose="020F0502020204030204"/>
            </a:endParaRPr>
          </a:p>
        </p:txBody>
      </p:sp>
      <p:sp>
        <p:nvSpPr>
          <p:cNvPr id="13" name="矩形 12"/>
          <p:cNvSpPr/>
          <p:nvPr/>
        </p:nvSpPr>
        <p:spPr>
          <a:xfrm>
            <a:off x="762000" y="1066800"/>
            <a:ext cx="7924800"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第四十二条</a:t>
            </a:r>
            <a:r>
              <a:rPr lang="en-US" altLang="zh-CN" sz="2800" dirty="0">
                <a:solidFill>
                  <a:srgbClr val="FF0000"/>
                </a:solidFill>
              </a:rPr>
              <a:t> </a:t>
            </a:r>
            <a:r>
              <a:rPr lang="zh-CN" altLang="zh-CN" sz="2800" dirty="0">
                <a:solidFill>
                  <a:srgbClr val="FF0000"/>
                </a:solidFill>
              </a:rPr>
              <a:t>生产经营单位必须为从业人员提供符合国家标准或者行业标准的劳动防护用品，并监督、教育从业人员按照使用规则佩戴、使用。</a:t>
            </a:r>
            <a:endParaRPr lang="zh-CN" altLang="zh-CN" sz="28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80074" y="491472"/>
            <a:ext cx="1636776" cy="1636776"/>
          </a:xfrm>
          <a:custGeom>
            <a:avLst/>
            <a:gdLst/>
            <a:ahLst/>
            <a:cxnLst/>
            <a:rect l="l" t="t" r="r" b="b"/>
            <a:pathLst>
              <a:path w="1636776" h="1636776">
                <a:moveTo>
                  <a:pt x="818388" y="0"/>
                </a:moveTo>
                <a:lnTo>
                  <a:pt x="751266" y="2712"/>
                </a:lnTo>
                <a:lnTo>
                  <a:pt x="685638" y="10711"/>
                </a:lnTo>
                <a:lnTo>
                  <a:pt x="621716" y="23783"/>
                </a:lnTo>
                <a:lnTo>
                  <a:pt x="559710" y="41721"/>
                </a:lnTo>
                <a:lnTo>
                  <a:pt x="499830" y="64311"/>
                </a:lnTo>
                <a:lnTo>
                  <a:pt x="442287" y="91345"/>
                </a:lnTo>
                <a:lnTo>
                  <a:pt x="387291" y="122610"/>
                </a:lnTo>
                <a:lnTo>
                  <a:pt x="335054" y="157898"/>
                </a:lnTo>
                <a:lnTo>
                  <a:pt x="285785" y="196997"/>
                </a:lnTo>
                <a:lnTo>
                  <a:pt x="239696" y="239696"/>
                </a:lnTo>
                <a:lnTo>
                  <a:pt x="196997" y="285785"/>
                </a:lnTo>
                <a:lnTo>
                  <a:pt x="157898" y="335054"/>
                </a:lnTo>
                <a:lnTo>
                  <a:pt x="122610" y="387291"/>
                </a:lnTo>
                <a:lnTo>
                  <a:pt x="91345" y="442287"/>
                </a:lnTo>
                <a:lnTo>
                  <a:pt x="64311" y="499830"/>
                </a:lnTo>
                <a:lnTo>
                  <a:pt x="41721" y="559710"/>
                </a:lnTo>
                <a:lnTo>
                  <a:pt x="23783" y="621716"/>
                </a:lnTo>
                <a:lnTo>
                  <a:pt x="10711" y="685638"/>
                </a:lnTo>
                <a:lnTo>
                  <a:pt x="2712" y="751266"/>
                </a:lnTo>
                <a:lnTo>
                  <a:pt x="0" y="818388"/>
                </a:lnTo>
                <a:lnTo>
                  <a:pt x="2712" y="885509"/>
                </a:lnTo>
                <a:lnTo>
                  <a:pt x="10711" y="951137"/>
                </a:lnTo>
                <a:lnTo>
                  <a:pt x="23783" y="1015059"/>
                </a:lnTo>
                <a:lnTo>
                  <a:pt x="41721" y="1077065"/>
                </a:lnTo>
                <a:lnTo>
                  <a:pt x="64311" y="1136945"/>
                </a:lnTo>
                <a:lnTo>
                  <a:pt x="91345" y="1194488"/>
                </a:lnTo>
                <a:lnTo>
                  <a:pt x="122610" y="1249484"/>
                </a:lnTo>
                <a:lnTo>
                  <a:pt x="157898" y="1301721"/>
                </a:lnTo>
                <a:lnTo>
                  <a:pt x="196997" y="1350990"/>
                </a:lnTo>
                <a:lnTo>
                  <a:pt x="239696" y="1397079"/>
                </a:lnTo>
                <a:lnTo>
                  <a:pt x="285785" y="1439778"/>
                </a:lnTo>
                <a:lnTo>
                  <a:pt x="335054" y="1478877"/>
                </a:lnTo>
                <a:lnTo>
                  <a:pt x="387291" y="1514165"/>
                </a:lnTo>
                <a:lnTo>
                  <a:pt x="442287" y="1545430"/>
                </a:lnTo>
                <a:lnTo>
                  <a:pt x="499830" y="1572464"/>
                </a:lnTo>
                <a:lnTo>
                  <a:pt x="559710" y="1595054"/>
                </a:lnTo>
                <a:lnTo>
                  <a:pt x="621716" y="1612992"/>
                </a:lnTo>
                <a:lnTo>
                  <a:pt x="685638" y="1626064"/>
                </a:lnTo>
                <a:lnTo>
                  <a:pt x="751266" y="1634063"/>
                </a:lnTo>
                <a:lnTo>
                  <a:pt x="818388" y="1636776"/>
                </a:lnTo>
                <a:lnTo>
                  <a:pt x="885509" y="1634063"/>
                </a:lnTo>
                <a:lnTo>
                  <a:pt x="951137" y="1626064"/>
                </a:lnTo>
                <a:lnTo>
                  <a:pt x="1015059" y="1612992"/>
                </a:lnTo>
                <a:lnTo>
                  <a:pt x="1077065" y="1595054"/>
                </a:lnTo>
                <a:lnTo>
                  <a:pt x="1136945" y="1572464"/>
                </a:lnTo>
                <a:lnTo>
                  <a:pt x="1194488" y="1545430"/>
                </a:lnTo>
                <a:lnTo>
                  <a:pt x="1249484" y="1514165"/>
                </a:lnTo>
                <a:lnTo>
                  <a:pt x="1301721" y="1478877"/>
                </a:lnTo>
                <a:lnTo>
                  <a:pt x="1350990" y="1439778"/>
                </a:lnTo>
                <a:lnTo>
                  <a:pt x="1397079" y="1397079"/>
                </a:lnTo>
                <a:lnTo>
                  <a:pt x="1439778" y="1350990"/>
                </a:lnTo>
                <a:lnTo>
                  <a:pt x="1478877" y="1301721"/>
                </a:lnTo>
                <a:lnTo>
                  <a:pt x="1514165" y="1249484"/>
                </a:lnTo>
                <a:lnTo>
                  <a:pt x="1545430" y="1194488"/>
                </a:lnTo>
                <a:lnTo>
                  <a:pt x="1572464" y="1136945"/>
                </a:lnTo>
                <a:lnTo>
                  <a:pt x="1595054" y="1077065"/>
                </a:lnTo>
                <a:lnTo>
                  <a:pt x="1612992" y="1015059"/>
                </a:lnTo>
                <a:lnTo>
                  <a:pt x="1626064" y="951137"/>
                </a:lnTo>
                <a:lnTo>
                  <a:pt x="1634063" y="885509"/>
                </a:lnTo>
                <a:lnTo>
                  <a:pt x="1636776" y="818388"/>
                </a:lnTo>
                <a:lnTo>
                  <a:pt x="1634063" y="751266"/>
                </a:lnTo>
                <a:lnTo>
                  <a:pt x="1626064" y="685638"/>
                </a:lnTo>
                <a:lnTo>
                  <a:pt x="1612992" y="621716"/>
                </a:lnTo>
                <a:lnTo>
                  <a:pt x="1595054" y="559710"/>
                </a:lnTo>
                <a:lnTo>
                  <a:pt x="1572464" y="499830"/>
                </a:lnTo>
                <a:lnTo>
                  <a:pt x="1545430" y="442287"/>
                </a:lnTo>
                <a:lnTo>
                  <a:pt x="1514165" y="387291"/>
                </a:lnTo>
                <a:lnTo>
                  <a:pt x="1478877" y="335054"/>
                </a:lnTo>
                <a:lnTo>
                  <a:pt x="1439778" y="285785"/>
                </a:lnTo>
                <a:lnTo>
                  <a:pt x="1397079" y="239696"/>
                </a:lnTo>
                <a:lnTo>
                  <a:pt x="1350990" y="196997"/>
                </a:lnTo>
                <a:lnTo>
                  <a:pt x="1301721" y="157898"/>
                </a:lnTo>
                <a:lnTo>
                  <a:pt x="1249484" y="122610"/>
                </a:lnTo>
                <a:lnTo>
                  <a:pt x="1194488" y="91345"/>
                </a:lnTo>
                <a:lnTo>
                  <a:pt x="1136945" y="64311"/>
                </a:lnTo>
                <a:lnTo>
                  <a:pt x="1077065" y="41721"/>
                </a:lnTo>
                <a:lnTo>
                  <a:pt x="1015059" y="23783"/>
                </a:lnTo>
                <a:lnTo>
                  <a:pt x="951137" y="10711"/>
                </a:lnTo>
                <a:lnTo>
                  <a:pt x="885509" y="2712"/>
                </a:lnTo>
                <a:lnTo>
                  <a:pt x="818388" y="0"/>
                </a:lnTo>
                <a:close/>
              </a:path>
            </a:pathLst>
          </a:custGeom>
          <a:solidFill>
            <a:srgbClr val="DC3B00"/>
          </a:solidFill>
        </p:spPr>
        <p:txBody>
          <a:bodyPr wrap="square" lIns="0" tIns="0" rIns="0" bIns="0" rtlCol="0">
            <a:spAutoFit/>
          </a:bodyPr>
          <a:lstStyle/>
          <a:p/>
        </p:txBody>
      </p:sp>
      <p:sp>
        <p:nvSpPr>
          <p:cNvPr id="3" name="object 3"/>
          <p:cNvSpPr txBox="1"/>
          <p:nvPr/>
        </p:nvSpPr>
        <p:spPr>
          <a:xfrm>
            <a:off x="5879465" y="865233"/>
            <a:ext cx="1242060" cy="744220"/>
          </a:xfrm>
          <a:prstGeom prst="rect">
            <a:avLst/>
          </a:prstGeom>
        </p:spPr>
        <p:txBody>
          <a:bodyPr vert="horz" wrap="square" lIns="0" tIns="0" rIns="0" bIns="0" rtlCol="0">
            <a:spAutoFit/>
          </a:bodyPr>
          <a:lstStyle/>
          <a:p>
            <a:pPr marL="12700" marR="6350" indent="202565">
              <a:lnSpc>
                <a:spcPct val="150000"/>
              </a:lnSpc>
            </a:pPr>
            <a:r>
              <a:rPr sz="1600" b="1" spc="-15" dirty="0">
                <a:solidFill>
                  <a:srgbClr val="FFFFFF"/>
                </a:solidFill>
                <a:latin typeface="微软雅黑" panose="020B0503020204020204" charset="-122"/>
                <a:cs typeface="微软雅黑" panose="020B0503020204020204" charset="-122"/>
              </a:rPr>
              <a:t>安全问题 重大事故隐患</a:t>
            </a:r>
            <a:endParaRPr sz="1600">
              <a:latin typeface="微软雅黑" panose="020B0503020204020204" charset="-122"/>
              <a:cs typeface="微软雅黑" panose="020B0503020204020204" charset="-122"/>
            </a:endParaRPr>
          </a:p>
        </p:txBody>
      </p:sp>
      <p:sp>
        <p:nvSpPr>
          <p:cNvPr id="4" name="object 4"/>
          <p:cNvSpPr txBox="1"/>
          <p:nvPr/>
        </p:nvSpPr>
        <p:spPr>
          <a:xfrm>
            <a:off x="8713215" y="1226040"/>
            <a:ext cx="93980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立即处理</a:t>
            </a:r>
            <a:endParaRPr sz="1800">
              <a:latin typeface="微软雅黑" panose="020B0503020204020204" charset="-122"/>
              <a:cs typeface="微软雅黑" panose="020B0503020204020204" charset="-122"/>
            </a:endParaRPr>
          </a:p>
        </p:txBody>
      </p:sp>
      <p:sp>
        <p:nvSpPr>
          <p:cNvPr id="5" name="object 5"/>
          <p:cNvSpPr txBox="1"/>
          <p:nvPr/>
        </p:nvSpPr>
        <p:spPr>
          <a:xfrm>
            <a:off x="7732140" y="1041635"/>
            <a:ext cx="48260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应当</a:t>
            </a:r>
            <a:endParaRPr sz="1800">
              <a:latin typeface="微软雅黑" panose="020B0503020204020204" charset="-122"/>
              <a:cs typeface="微软雅黑" panose="020B0503020204020204" charset="-122"/>
            </a:endParaRPr>
          </a:p>
        </p:txBody>
      </p:sp>
      <p:sp>
        <p:nvSpPr>
          <p:cNvPr id="6" name="object 6"/>
          <p:cNvSpPr/>
          <p:nvPr/>
        </p:nvSpPr>
        <p:spPr>
          <a:xfrm>
            <a:off x="6396354" y="2142726"/>
            <a:ext cx="144779" cy="790575"/>
          </a:xfrm>
          <a:custGeom>
            <a:avLst/>
            <a:gdLst/>
            <a:ahLst/>
            <a:cxnLst/>
            <a:rect l="l" t="t" r="r" b="b"/>
            <a:pathLst>
              <a:path w="144779" h="790575">
                <a:moveTo>
                  <a:pt x="57912" y="645794"/>
                </a:moveTo>
                <a:lnTo>
                  <a:pt x="0" y="645794"/>
                </a:lnTo>
                <a:lnTo>
                  <a:pt x="72389" y="790575"/>
                </a:lnTo>
                <a:lnTo>
                  <a:pt x="137540" y="660272"/>
                </a:lnTo>
                <a:lnTo>
                  <a:pt x="57912" y="660272"/>
                </a:lnTo>
                <a:lnTo>
                  <a:pt x="57912" y="645794"/>
                </a:lnTo>
                <a:close/>
              </a:path>
              <a:path w="144779" h="790575">
                <a:moveTo>
                  <a:pt x="86867" y="0"/>
                </a:moveTo>
                <a:lnTo>
                  <a:pt x="57912" y="0"/>
                </a:lnTo>
                <a:lnTo>
                  <a:pt x="57912" y="660272"/>
                </a:lnTo>
                <a:lnTo>
                  <a:pt x="86867" y="660272"/>
                </a:lnTo>
                <a:lnTo>
                  <a:pt x="86867" y="0"/>
                </a:lnTo>
                <a:close/>
              </a:path>
              <a:path w="144779" h="790575">
                <a:moveTo>
                  <a:pt x="144779" y="645794"/>
                </a:moveTo>
                <a:lnTo>
                  <a:pt x="86867" y="645794"/>
                </a:lnTo>
                <a:lnTo>
                  <a:pt x="86867" y="660272"/>
                </a:lnTo>
                <a:lnTo>
                  <a:pt x="137540" y="660272"/>
                </a:lnTo>
                <a:lnTo>
                  <a:pt x="144779" y="645794"/>
                </a:lnTo>
                <a:close/>
              </a:path>
            </a:pathLst>
          </a:custGeom>
          <a:solidFill>
            <a:srgbClr val="CC6600"/>
          </a:solidFill>
        </p:spPr>
        <p:txBody>
          <a:bodyPr wrap="square" lIns="0" tIns="0" rIns="0" bIns="0" rtlCol="0">
            <a:spAutoFit/>
          </a:bodyPr>
          <a:lstStyle/>
          <a:p/>
        </p:txBody>
      </p:sp>
      <p:sp>
        <p:nvSpPr>
          <p:cNvPr id="7" name="object 7"/>
          <p:cNvSpPr/>
          <p:nvPr/>
        </p:nvSpPr>
        <p:spPr>
          <a:xfrm>
            <a:off x="5616066" y="2998452"/>
            <a:ext cx="1626108" cy="763523"/>
          </a:xfrm>
          <a:custGeom>
            <a:avLst/>
            <a:gdLst/>
            <a:ahLst/>
            <a:cxnLst/>
            <a:rect l="l" t="t" r="r" b="b"/>
            <a:pathLst>
              <a:path w="1626108" h="763524">
                <a:moveTo>
                  <a:pt x="0" y="763523"/>
                </a:moveTo>
                <a:lnTo>
                  <a:pt x="1626108" y="763523"/>
                </a:lnTo>
                <a:lnTo>
                  <a:pt x="1626108" y="0"/>
                </a:lnTo>
                <a:lnTo>
                  <a:pt x="0" y="0"/>
                </a:lnTo>
                <a:lnTo>
                  <a:pt x="0" y="763523"/>
                </a:lnTo>
                <a:close/>
              </a:path>
            </a:pathLst>
          </a:custGeom>
          <a:ln w="57912">
            <a:solidFill>
              <a:srgbClr val="CC6600"/>
            </a:solidFill>
          </a:ln>
        </p:spPr>
        <p:txBody>
          <a:bodyPr wrap="square" lIns="0" tIns="0" rIns="0" bIns="0" rtlCol="0">
            <a:spAutoFit/>
          </a:bodyPr>
          <a:lstStyle/>
          <a:p/>
        </p:txBody>
      </p:sp>
      <p:sp>
        <p:nvSpPr>
          <p:cNvPr id="8" name="object 8"/>
          <p:cNvSpPr/>
          <p:nvPr/>
        </p:nvSpPr>
        <p:spPr>
          <a:xfrm>
            <a:off x="8528430" y="973056"/>
            <a:ext cx="1283207" cy="749808"/>
          </a:xfrm>
          <a:custGeom>
            <a:avLst/>
            <a:gdLst/>
            <a:ahLst/>
            <a:cxnLst/>
            <a:rect l="l" t="t" r="r" b="b"/>
            <a:pathLst>
              <a:path w="1283207" h="749808">
                <a:moveTo>
                  <a:pt x="0" y="749808"/>
                </a:moveTo>
                <a:lnTo>
                  <a:pt x="1283207" y="749808"/>
                </a:lnTo>
                <a:lnTo>
                  <a:pt x="1283207" y="0"/>
                </a:lnTo>
                <a:lnTo>
                  <a:pt x="0" y="0"/>
                </a:lnTo>
                <a:lnTo>
                  <a:pt x="0" y="749808"/>
                </a:lnTo>
                <a:close/>
              </a:path>
            </a:pathLst>
          </a:custGeom>
          <a:ln w="57912">
            <a:solidFill>
              <a:srgbClr val="83AC68"/>
            </a:solidFill>
          </a:ln>
        </p:spPr>
        <p:txBody>
          <a:bodyPr wrap="square" lIns="0" tIns="0" rIns="0" bIns="0" rtlCol="0">
            <a:spAutoFit/>
          </a:bodyPr>
          <a:lstStyle/>
          <a:p/>
        </p:txBody>
      </p:sp>
      <p:sp>
        <p:nvSpPr>
          <p:cNvPr id="9" name="object 9"/>
          <p:cNvSpPr/>
          <p:nvPr/>
        </p:nvSpPr>
        <p:spPr>
          <a:xfrm>
            <a:off x="7652892" y="1401299"/>
            <a:ext cx="792099" cy="144780"/>
          </a:xfrm>
          <a:custGeom>
            <a:avLst/>
            <a:gdLst/>
            <a:ahLst/>
            <a:cxnLst/>
            <a:rect l="l" t="t" r="r" b="b"/>
            <a:pathLst>
              <a:path w="792099" h="144780">
                <a:moveTo>
                  <a:pt x="647319" y="0"/>
                </a:moveTo>
                <a:lnTo>
                  <a:pt x="647319" y="144780"/>
                </a:lnTo>
                <a:lnTo>
                  <a:pt x="763143" y="86868"/>
                </a:lnTo>
                <a:lnTo>
                  <a:pt x="661797" y="86868"/>
                </a:lnTo>
                <a:lnTo>
                  <a:pt x="661797" y="57912"/>
                </a:lnTo>
                <a:lnTo>
                  <a:pt x="763142" y="57912"/>
                </a:lnTo>
                <a:lnTo>
                  <a:pt x="647319" y="0"/>
                </a:lnTo>
                <a:close/>
              </a:path>
              <a:path w="792099" h="144780">
                <a:moveTo>
                  <a:pt x="647319" y="57912"/>
                </a:moveTo>
                <a:lnTo>
                  <a:pt x="0" y="57912"/>
                </a:lnTo>
                <a:lnTo>
                  <a:pt x="0" y="86868"/>
                </a:lnTo>
                <a:lnTo>
                  <a:pt x="647319" y="86868"/>
                </a:lnTo>
                <a:lnTo>
                  <a:pt x="647319" y="57912"/>
                </a:lnTo>
                <a:close/>
              </a:path>
              <a:path w="792099" h="144780">
                <a:moveTo>
                  <a:pt x="763142" y="57912"/>
                </a:moveTo>
                <a:lnTo>
                  <a:pt x="661797" y="57912"/>
                </a:lnTo>
                <a:lnTo>
                  <a:pt x="661797" y="86868"/>
                </a:lnTo>
                <a:lnTo>
                  <a:pt x="763143" y="86868"/>
                </a:lnTo>
                <a:lnTo>
                  <a:pt x="792099" y="72390"/>
                </a:lnTo>
                <a:lnTo>
                  <a:pt x="763142" y="57912"/>
                </a:lnTo>
                <a:close/>
              </a:path>
            </a:pathLst>
          </a:custGeom>
          <a:solidFill>
            <a:srgbClr val="83AC68"/>
          </a:solidFill>
        </p:spPr>
        <p:txBody>
          <a:bodyPr wrap="square" lIns="0" tIns="0" rIns="0" bIns="0" rtlCol="0">
            <a:spAutoFit/>
          </a:bodyPr>
          <a:lstStyle/>
          <a:p/>
        </p:txBody>
      </p:sp>
      <p:sp>
        <p:nvSpPr>
          <p:cNvPr id="10" name="object 10"/>
          <p:cNvSpPr/>
          <p:nvPr/>
        </p:nvSpPr>
        <p:spPr>
          <a:xfrm>
            <a:off x="5298186" y="4780008"/>
            <a:ext cx="3988308" cy="1441704"/>
          </a:xfrm>
          <a:custGeom>
            <a:avLst/>
            <a:gdLst/>
            <a:ahLst/>
            <a:cxnLst/>
            <a:rect l="l" t="t" r="r" b="b"/>
            <a:pathLst>
              <a:path w="3988307" h="1441703">
                <a:moveTo>
                  <a:pt x="0" y="1441704"/>
                </a:moveTo>
                <a:lnTo>
                  <a:pt x="3988308" y="1441704"/>
                </a:lnTo>
                <a:lnTo>
                  <a:pt x="3988308" y="0"/>
                </a:lnTo>
                <a:lnTo>
                  <a:pt x="0" y="0"/>
                </a:lnTo>
                <a:lnTo>
                  <a:pt x="0" y="1441704"/>
                </a:lnTo>
                <a:close/>
              </a:path>
            </a:pathLst>
          </a:custGeom>
          <a:ln w="57912">
            <a:solidFill>
              <a:srgbClr val="006FC0"/>
            </a:solidFill>
          </a:ln>
        </p:spPr>
        <p:txBody>
          <a:bodyPr wrap="square" lIns="0" tIns="0" rIns="0" bIns="0" rtlCol="0">
            <a:spAutoFit/>
          </a:bodyPr>
          <a:lstStyle/>
          <a:p/>
        </p:txBody>
      </p:sp>
      <p:sp>
        <p:nvSpPr>
          <p:cNvPr id="11" name="object 11"/>
          <p:cNvSpPr/>
          <p:nvPr/>
        </p:nvSpPr>
        <p:spPr>
          <a:xfrm>
            <a:off x="2004187" y="659112"/>
            <a:ext cx="935736" cy="1168908"/>
          </a:xfrm>
          <a:prstGeom prst="rect">
            <a:avLst/>
          </a:prstGeom>
          <a:blipFill>
            <a:blip r:embed="rId1" cstate="print"/>
            <a:stretch>
              <a:fillRect/>
            </a:stretch>
          </a:blipFill>
        </p:spPr>
        <p:txBody>
          <a:bodyPr wrap="square" lIns="0" tIns="0" rIns="0" bIns="0" rtlCol="0">
            <a:spAutoFit/>
          </a:bodyPr>
          <a:lstStyle/>
          <a:p/>
        </p:txBody>
      </p:sp>
      <p:sp>
        <p:nvSpPr>
          <p:cNvPr id="12" name="object 12"/>
          <p:cNvSpPr/>
          <p:nvPr/>
        </p:nvSpPr>
        <p:spPr>
          <a:xfrm>
            <a:off x="1705483" y="479280"/>
            <a:ext cx="1531620" cy="1917191"/>
          </a:xfrm>
          <a:custGeom>
            <a:avLst/>
            <a:gdLst/>
            <a:ahLst/>
            <a:cxnLst/>
            <a:rect l="l" t="t" r="r" b="b"/>
            <a:pathLst>
              <a:path w="1531620" h="1917191">
                <a:moveTo>
                  <a:pt x="0" y="1917191"/>
                </a:moveTo>
                <a:lnTo>
                  <a:pt x="1531620" y="1917191"/>
                </a:lnTo>
                <a:lnTo>
                  <a:pt x="1531620" y="0"/>
                </a:lnTo>
                <a:lnTo>
                  <a:pt x="0" y="0"/>
                </a:lnTo>
                <a:lnTo>
                  <a:pt x="0" y="1917191"/>
                </a:lnTo>
                <a:close/>
              </a:path>
            </a:pathLst>
          </a:custGeom>
          <a:ln w="57912">
            <a:solidFill>
              <a:srgbClr val="83AC68"/>
            </a:solidFill>
          </a:ln>
        </p:spPr>
        <p:txBody>
          <a:bodyPr wrap="square" lIns="0" tIns="0" rIns="0" bIns="0" rtlCol="0">
            <a:spAutoFit/>
          </a:bodyPr>
          <a:lstStyle/>
          <a:p/>
        </p:txBody>
      </p:sp>
      <p:sp>
        <p:nvSpPr>
          <p:cNvPr id="13" name="object 13"/>
          <p:cNvSpPr/>
          <p:nvPr/>
        </p:nvSpPr>
        <p:spPr>
          <a:xfrm>
            <a:off x="3348355" y="1061447"/>
            <a:ext cx="2247900" cy="679704"/>
          </a:xfrm>
          <a:custGeom>
            <a:avLst/>
            <a:gdLst/>
            <a:ahLst/>
            <a:cxnLst/>
            <a:rect l="l" t="t" r="r" b="b"/>
            <a:pathLst>
              <a:path w="2247900" h="679704">
                <a:moveTo>
                  <a:pt x="1908048" y="0"/>
                </a:moveTo>
                <a:lnTo>
                  <a:pt x="1908048" y="169925"/>
                </a:lnTo>
                <a:lnTo>
                  <a:pt x="0" y="169925"/>
                </a:lnTo>
                <a:lnTo>
                  <a:pt x="0" y="509778"/>
                </a:lnTo>
                <a:lnTo>
                  <a:pt x="1908048" y="509778"/>
                </a:lnTo>
                <a:lnTo>
                  <a:pt x="1908048" y="679704"/>
                </a:lnTo>
                <a:lnTo>
                  <a:pt x="2247900" y="339851"/>
                </a:lnTo>
                <a:lnTo>
                  <a:pt x="1908048" y="0"/>
                </a:lnTo>
                <a:close/>
              </a:path>
            </a:pathLst>
          </a:custGeom>
          <a:solidFill>
            <a:srgbClr val="7E7E7E"/>
          </a:solidFill>
        </p:spPr>
        <p:txBody>
          <a:bodyPr wrap="square" lIns="0" tIns="0" rIns="0" bIns="0" rtlCol="0">
            <a:spAutoFit/>
          </a:bodyPr>
          <a:lstStyle/>
          <a:p/>
        </p:txBody>
      </p:sp>
      <p:sp>
        <p:nvSpPr>
          <p:cNvPr id="14" name="object 14"/>
          <p:cNvSpPr txBox="1"/>
          <p:nvPr/>
        </p:nvSpPr>
        <p:spPr>
          <a:xfrm>
            <a:off x="1753572" y="2404699"/>
            <a:ext cx="5996940" cy="1187505"/>
          </a:xfrm>
          <a:prstGeom prst="rect">
            <a:avLst/>
          </a:prstGeom>
        </p:spPr>
        <p:txBody>
          <a:bodyPr vert="horz" wrap="square" lIns="0" tIns="0" rIns="0" bIns="0" rtlCol="0">
            <a:spAutoFit/>
          </a:bodyPr>
          <a:lstStyle/>
          <a:p>
            <a:pPr marR="6350" algn="r">
              <a:lnSpc>
                <a:spcPct val="100000"/>
              </a:lnSpc>
            </a:pPr>
            <a:r>
              <a:rPr sz="1600" spc="-20" dirty="0">
                <a:latin typeface="微软雅黑" panose="020B0503020204020204" charset="-122"/>
                <a:cs typeface="微软雅黑" panose="020B0503020204020204" charset="-122"/>
              </a:rPr>
              <a:t>不能处理的</a:t>
            </a:r>
            <a:endParaRPr sz="1600" dirty="0">
              <a:latin typeface="微软雅黑" panose="020B0503020204020204" charset="-122"/>
              <a:cs typeface="微软雅黑" panose="020B0503020204020204" charset="-122"/>
            </a:endParaRPr>
          </a:p>
          <a:p>
            <a:pPr marL="12700">
              <a:lnSpc>
                <a:spcPct val="100000"/>
              </a:lnSpc>
              <a:spcBef>
                <a:spcPts val="510"/>
              </a:spcBef>
              <a:tabLst>
                <a:tab pos="368935"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检查及处理情况应当如实记录在案</a:t>
            </a:r>
            <a:endParaRPr sz="2400" baseline="2000" dirty="0">
              <a:latin typeface="微软雅黑" panose="020B0503020204020204" charset="-122"/>
              <a:cs typeface="微软雅黑" panose="020B0503020204020204" charset="-122"/>
            </a:endParaRPr>
          </a:p>
          <a:p>
            <a:pPr marR="508635" algn="r">
              <a:lnSpc>
                <a:spcPct val="100000"/>
              </a:lnSpc>
            </a:pPr>
            <a:endParaRPr lang="en-US" sz="2300" dirty="0"/>
          </a:p>
          <a:p>
            <a:pPr marR="508635" algn="r">
              <a:lnSpc>
                <a:spcPct val="100000"/>
              </a:lnSpc>
            </a:pPr>
            <a:r>
              <a:rPr sz="1800" b="1" dirty="0" err="1">
                <a:latin typeface="微软雅黑" panose="020B0503020204020204" charset="-122"/>
                <a:cs typeface="微软雅黑" panose="020B0503020204020204" charset="-122"/>
              </a:rPr>
              <a:t>报有关负责人</a:t>
            </a:r>
            <a:endParaRPr sz="1800" dirty="0">
              <a:latin typeface="微软雅黑" panose="020B0503020204020204" charset="-122"/>
              <a:cs typeface="微软雅黑" panose="020B0503020204020204" charset="-122"/>
            </a:endParaRPr>
          </a:p>
        </p:txBody>
      </p:sp>
      <p:sp>
        <p:nvSpPr>
          <p:cNvPr id="15" name="object 15"/>
          <p:cNvSpPr txBox="1"/>
          <p:nvPr/>
        </p:nvSpPr>
        <p:spPr>
          <a:xfrm>
            <a:off x="5548503" y="4165962"/>
            <a:ext cx="2915920" cy="1040765"/>
          </a:xfrm>
          <a:prstGeom prst="rect">
            <a:avLst/>
          </a:prstGeom>
        </p:spPr>
        <p:txBody>
          <a:bodyPr vert="horz" wrap="square" lIns="0" tIns="0" rIns="0" bIns="0" rtlCol="0">
            <a:spAutoFit/>
          </a:bodyPr>
          <a:lstStyle/>
          <a:p>
            <a:pPr marL="1889125">
              <a:lnSpc>
                <a:spcPct val="100000"/>
              </a:lnSpc>
            </a:pPr>
            <a:r>
              <a:rPr sz="1600" spc="-20" dirty="0">
                <a:latin typeface="微软雅黑" panose="020B0503020204020204" charset="-122"/>
                <a:cs typeface="微软雅黑" panose="020B0503020204020204" charset="-122"/>
              </a:rPr>
              <a:t>不及时处理</a:t>
            </a:r>
            <a:endParaRPr sz="1600">
              <a:latin typeface="微软雅黑" panose="020B0503020204020204" charset="-122"/>
              <a:cs typeface="微软雅黑" panose="020B0503020204020204" charset="-122"/>
            </a:endParaRPr>
          </a:p>
          <a:p>
            <a:pPr>
              <a:lnSpc>
                <a:spcPts val="800"/>
              </a:lnSpc>
              <a:spcBef>
                <a:spcPts val="15"/>
              </a:spcBef>
            </a:pPr>
            <a:endParaRPr sz="800"/>
          </a:p>
          <a:p>
            <a:pPr>
              <a:lnSpc>
                <a:spcPts val="1600"/>
              </a:lnSpc>
            </a:pPr>
            <a:endParaRPr sz="1600"/>
          </a:p>
          <a:p>
            <a:pPr>
              <a:lnSpc>
                <a:spcPts val="1600"/>
              </a:lnSpc>
            </a:pPr>
            <a:endParaRPr sz="1600"/>
          </a:p>
          <a:p>
            <a:pPr marL="12700">
              <a:lnSpc>
                <a:spcPct val="100000"/>
              </a:lnSpc>
            </a:pPr>
            <a:r>
              <a:rPr sz="1800" b="1" dirty="0">
                <a:solidFill>
                  <a:srgbClr val="585858"/>
                </a:solidFill>
                <a:latin typeface="微软雅黑" panose="020B0503020204020204" charset="-122"/>
                <a:cs typeface="微软雅黑" panose="020B0503020204020204" charset="-122"/>
              </a:rPr>
              <a:t>向主管部门报告</a:t>
            </a:r>
            <a:endParaRPr sz="1800">
              <a:latin typeface="微软雅黑" panose="020B0503020204020204" charset="-122"/>
              <a:cs typeface="微软雅黑" panose="020B0503020204020204" charset="-122"/>
            </a:endParaRPr>
          </a:p>
        </p:txBody>
      </p:sp>
      <p:sp>
        <p:nvSpPr>
          <p:cNvPr id="16" name="object 16"/>
          <p:cNvSpPr txBox="1"/>
          <p:nvPr/>
        </p:nvSpPr>
        <p:spPr>
          <a:xfrm>
            <a:off x="5579618" y="5381175"/>
            <a:ext cx="168275" cy="653415"/>
          </a:xfrm>
          <a:prstGeom prst="rect">
            <a:avLst/>
          </a:prstGeom>
        </p:spPr>
        <p:txBody>
          <a:bodyPr vert="horz" wrap="square" lIns="0" tIns="0" rIns="0" bIns="0" rtlCol="0">
            <a:spAutoFit/>
          </a:bodyPr>
          <a:lstStyle/>
          <a:p>
            <a:pPr marL="12700">
              <a:lnSpc>
                <a:spcPct val="100000"/>
              </a:lnSpc>
            </a:pPr>
            <a:r>
              <a:rPr sz="1600" spc="-15" dirty="0">
                <a:solidFill>
                  <a:srgbClr val="C00000"/>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a:p>
            <a:pPr marL="12700">
              <a:lnSpc>
                <a:spcPct val="100000"/>
              </a:lnSpc>
              <a:spcBef>
                <a:spcPts val="1205"/>
              </a:spcBef>
            </a:pPr>
            <a:r>
              <a:rPr sz="1600" spc="-15" dirty="0">
                <a:solidFill>
                  <a:srgbClr val="C00000"/>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17" name="object 17"/>
          <p:cNvSpPr txBox="1"/>
          <p:nvPr/>
        </p:nvSpPr>
        <p:spPr>
          <a:xfrm>
            <a:off x="5937123" y="5374774"/>
            <a:ext cx="3070860" cy="653415"/>
          </a:xfrm>
          <a:prstGeom prst="rect">
            <a:avLst/>
          </a:prstGeom>
        </p:spPr>
        <p:txBody>
          <a:bodyPr vert="horz" wrap="square" lIns="0" tIns="0" rIns="0" bIns="0" rtlCol="0">
            <a:spAutoFit/>
          </a:bodyPr>
          <a:lstStyle/>
          <a:p>
            <a:pPr marL="12700">
              <a:lnSpc>
                <a:spcPct val="100000"/>
              </a:lnSpc>
            </a:pPr>
            <a:r>
              <a:rPr sz="1600" spc="-20" dirty="0">
                <a:solidFill>
                  <a:srgbClr val="404040"/>
                </a:solidFill>
                <a:latin typeface="微软雅黑" panose="020B0503020204020204" charset="-122"/>
                <a:cs typeface="微软雅黑" panose="020B0503020204020204" charset="-122"/>
              </a:rPr>
              <a:t>负有安全生产监督管理职责部门</a:t>
            </a:r>
            <a:endParaRPr sz="1600">
              <a:latin typeface="微软雅黑" panose="020B0503020204020204" charset="-122"/>
              <a:cs typeface="微软雅黑" panose="020B0503020204020204" charset="-122"/>
            </a:endParaRPr>
          </a:p>
          <a:p>
            <a:pPr marL="12700">
              <a:lnSpc>
                <a:spcPct val="100000"/>
              </a:lnSpc>
              <a:spcBef>
                <a:spcPts val="1205"/>
              </a:spcBef>
            </a:pPr>
            <a:r>
              <a:rPr sz="1600" spc="-20" dirty="0">
                <a:solidFill>
                  <a:srgbClr val="404040"/>
                </a:solidFill>
                <a:latin typeface="微软雅黑" panose="020B0503020204020204" charset="-122"/>
                <a:cs typeface="微软雅黑" panose="020B0503020204020204" charset="-122"/>
              </a:rPr>
              <a:t>接到报告的部门应当依法及时处理</a:t>
            </a:r>
            <a:endParaRPr sz="1600">
              <a:latin typeface="微软雅黑" panose="020B0503020204020204" charset="-122"/>
              <a:cs typeface="微软雅黑" panose="020B0503020204020204" charset="-122"/>
            </a:endParaRPr>
          </a:p>
        </p:txBody>
      </p:sp>
      <p:sp>
        <p:nvSpPr>
          <p:cNvPr id="18" name="object 18"/>
          <p:cNvSpPr txBox="1"/>
          <p:nvPr/>
        </p:nvSpPr>
        <p:spPr>
          <a:xfrm>
            <a:off x="1843049" y="1979658"/>
            <a:ext cx="1242060"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安全管理人员</a:t>
            </a:r>
            <a:endParaRPr sz="1600">
              <a:latin typeface="微软雅黑" panose="020B0503020204020204" charset="-122"/>
              <a:cs typeface="微软雅黑" panose="020B0503020204020204" charset="-122"/>
            </a:endParaRPr>
          </a:p>
        </p:txBody>
      </p:sp>
      <p:sp>
        <p:nvSpPr>
          <p:cNvPr id="19" name="object 19"/>
          <p:cNvSpPr txBox="1"/>
          <p:nvPr/>
        </p:nvSpPr>
        <p:spPr>
          <a:xfrm>
            <a:off x="3776980" y="888728"/>
            <a:ext cx="1038860" cy="256540"/>
          </a:xfrm>
          <a:prstGeom prst="rect">
            <a:avLst/>
          </a:prstGeom>
        </p:spPr>
        <p:txBody>
          <a:bodyPr vert="horz" wrap="square" lIns="0" tIns="0" rIns="0" bIns="0" rtlCol="0">
            <a:spAutoFit/>
          </a:bodyPr>
          <a:lstStyle/>
          <a:p>
            <a:pPr marL="12700">
              <a:lnSpc>
                <a:spcPct val="100000"/>
              </a:lnSpc>
            </a:pPr>
            <a:r>
              <a:rPr sz="1600" spc="-20" dirty="0">
                <a:latin typeface="微软雅黑" panose="020B0503020204020204" charset="-122"/>
                <a:cs typeface="微软雅黑" panose="020B0503020204020204" charset="-122"/>
              </a:rPr>
              <a:t>经常性检查</a:t>
            </a:r>
            <a:endParaRPr sz="1600">
              <a:latin typeface="微软雅黑" panose="020B0503020204020204" charset="-122"/>
              <a:cs typeface="微软雅黑" panose="020B0503020204020204" charset="-122"/>
            </a:endParaRPr>
          </a:p>
        </p:txBody>
      </p:sp>
      <p:sp>
        <p:nvSpPr>
          <p:cNvPr id="20" name="object 20"/>
          <p:cNvSpPr txBox="1"/>
          <p:nvPr/>
        </p:nvSpPr>
        <p:spPr>
          <a:xfrm>
            <a:off x="3981830" y="1681716"/>
            <a:ext cx="711200" cy="378460"/>
          </a:xfrm>
          <a:prstGeom prst="rect">
            <a:avLst/>
          </a:prstGeom>
        </p:spPr>
        <p:txBody>
          <a:bodyPr vert="horz" wrap="square" lIns="0" tIns="0" rIns="0" bIns="0" rtlCol="0">
            <a:spAutoFit/>
          </a:bodyPr>
          <a:lstStyle/>
          <a:p>
            <a:pPr marL="12700">
              <a:lnSpc>
                <a:spcPct val="100000"/>
              </a:lnSpc>
            </a:pPr>
            <a:r>
              <a:rPr sz="2400" b="1" spc="300" dirty="0">
                <a:solidFill>
                  <a:srgbClr val="FF0000"/>
                </a:solidFill>
                <a:latin typeface="微软雅黑" panose="020B0503020204020204" charset="-122"/>
                <a:cs typeface="微软雅黑" panose="020B0503020204020204" charset="-122"/>
              </a:rPr>
              <a:t>发</a:t>
            </a:r>
            <a:r>
              <a:rPr sz="2400" b="1" spc="0" dirty="0">
                <a:solidFill>
                  <a:srgbClr val="FF0000"/>
                </a:solidFill>
                <a:latin typeface="微软雅黑" panose="020B0503020204020204" charset="-122"/>
                <a:cs typeface="微软雅黑" panose="020B0503020204020204" charset="-122"/>
              </a:rPr>
              <a:t>现</a:t>
            </a:r>
            <a:r>
              <a:rPr sz="2400" b="1" spc="-420" dirty="0">
                <a:solidFill>
                  <a:srgbClr val="FF0000"/>
                </a:solidFill>
                <a:latin typeface="微软雅黑" panose="020B0503020204020204" charset="-122"/>
                <a:cs typeface="微软雅黑" panose="020B0503020204020204" charset="-122"/>
              </a:rPr>
              <a:t> </a:t>
            </a:r>
            <a:endParaRPr sz="2400">
              <a:latin typeface="微软雅黑" panose="020B0503020204020204" charset="-122"/>
              <a:cs typeface="微软雅黑" panose="020B0503020204020204" charset="-122"/>
            </a:endParaRPr>
          </a:p>
        </p:txBody>
      </p:sp>
      <p:sp>
        <p:nvSpPr>
          <p:cNvPr id="21" name="object 21"/>
          <p:cNvSpPr/>
          <p:nvPr/>
        </p:nvSpPr>
        <p:spPr>
          <a:xfrm>
            <a:off x="9234042" y="1886693"/>
            <a:ext cx="144780" cy="1474851"/>
          </a:xfrm>
          <a:custGeom>
            <a:avLst/>
            <a:gdLst/>
            <a:ahLst/>
            <a:cxnLst/>
            <a:rect l="l" t="t" r="r" b="b"/>
            <a:pathLst>
              <a:path w="144780" h="1474851">
                <a:moveTo>
                  <a:pt x="86868" y="130301"/>
                </a:moveTo>
                <a:lnTo>
                  <a:pt x="57912" y="130301"/>
                </a:lnTo>
                <a:lnTo>
                  <a:pt x="57912" y="1474851"/>
                </a:lnTo>
                <a:lnTo>
                  <a:pt x="86868" y="1474851"/>
                </a:lnTo>
                <a:lnTo>
                  <a:pt x="86868" y="130301"/>
                </a:lnTo>
                <a:close/>
              </a:path>
              <a:path w="144780" h="1474851">
                <a:moveTo>
                  <a:pt x="72390" y="0"/>
                </a:moveTo>
                <a:lnTo>
                  <a:pt x="0" y="144779"/>
                </a:lnTo>
                <a:lnTo>
                  <a:pt x="57912" y="144779"/>
                </a:lnTo>
                <a:lnTo>
                  <a:pt x="57912" y="130301"/>
                </a:lnTo>
                <a:lnTo>
                  <a:pt x="137541" y="130301"/>
                </a:lnTo>
                <a:lnTo>
                  <a:pt x="72390" y="0"/>
                </a:lnTo>
                <a:close/>
              </a:path>
              <a:path w="144780" h="1474851">
                <a:moveTo>
                  <a:pt x="137541" y="130301"/>
                </a:moveTo>
                <a:lnTo>
                  <a:pt x="86868" y="130301"/>
                </a:lnTo>
                <a:lnTo>
                  <a:pt x="86868" y="144779"/>
                </a:lnTo>
                <a:lnTo>
                  <a:pt x="144780" y="144779"/>
                </a:lnTo>
                <a:lnTo>
                  <a:pt x="137541" y="130301"/>
                </a:lnTo>
                <a:close/>
              </a:path>
            </a:pathLst>
          </a:custGeom>
          <a:solidFill>
            <a:srgbClr val="83AC68"/>
          </a:solidFill>
        </p:spPr>
        <p:txBody>
          <a:bodyPr wrap="square" lIns="0" tIns="0" rIns="0" bIns="0" rtlCol="0">
            <a:spAutoFit/>
          </a:bodyPr>
          <a:lstStyle/>
          <a:p/>
        </p:txBody>
      </p:sp>
      <p:sp>
        <p:nvSpPr>
          <p:cNvPr id="22" name="object 22"/>
          <p:cNvSpPr/>
          <p:nvPr/>
        </p:nvSpPr>
        <p:spPr>
          <a:xfrm>
            <a:off x="7049135" y="3907517"/>
            <a:ext cx="144779" cy="792099"/>
          </a:xfrm>
          <a:custGeom>
            <a:avLst/>
            <a:gdLst/>
            <a:ahLst/>
            <a:cxnLst/>
            <a:rect l="l" t="t" r="r" b="b"/>
            <a:pathLst>
              <a:path w="144779" h="792099">
                <a:moveTo>
                  <a:pt x="57912" y="647319"/>
                </a:moveTo>
                <a:lnTo>
                  <a:pt x="0" y="647319"/>
                </a:lnTo>
                <a:lnTo>
                  <a:pt x="72389" y="792099"/>
                </a:lnTo>
                <a:lnTo>
                  <a:pt x="137540" y="661796"/>
                </a:lnTo>
                <a:lnTo>
                  <a:pt x="57912" y="661796"/>
                </a:lnTo>
                <a:lnTo>
                  <a:pt x="57912" y="647319"/>
                </a:lnTo>
                <a:close/>
              </a:path>
              <a:path w="144779" h="792099">
                <a:moveTo>
                  <a:pt x="86867" y="0"/>
                </a:moveTo>
                <a:lnTo>
                  <a:pt x="57912" y="0"/>
                </a:lnTo>
                <a:lnTo>
                  <a:pt x="57912" y="661796"/>
                </a:lnTo>
                <a:lnTo>
                  <a:pt x="86867" y="661796"/>
                </a:lnTo>
                <a:lnTo>
                  <a:pt x="86867" y="0"/>
                </a:lnTo>
                <a:close/>
              </a:path>
              <a:path w="144779" h="792099">
                <a:moveTo>
                  <a:pt x="144779" y="647319"/>
                </a:moveTo>
                <a:lnTo>
                  <a:pt x="86867" y="647319"/>
                </a:lnTo>
                <a:lnTo>
                  <a:pt x="86867" y="661796"/>
                </a:lnTo>
                <a:lnTo>
                  <a:pt x="137540" y="661796"/>
                </a:lnTo>
                <a:lnTo>
                  <a:pt x="144779" y="647319"/>
                </a:lnTo>
                <a:close/>
              </a:path>
            </a:pathLst>
          </a:custGeom>
          <a:solidFill>
            <a:srgbClr val="006FC0"/>
          </a:solidFill>
        </p:spPr>
        <p:txBody>
          <a:bodyPr wrap="square" lIns="0" tIns="0" rIns="0" bIns="0" rtlCol="0">
            <a:spAutoFit/>
          </a:bodyPr>
          <a:lstStyle/>
          <a:p/>
        </p:txBody>
      </p:sp>
      <p:sp>
        <p:nvSpPr>
          <p:cNvPr id="23" name="object 23"/>
          <p:cNvSpPr/>
          <p:nvPr/>
        </p:nvSpPr>
        <p:spPr>
          <a:xfrm>
            <a:off x="7381621" y="3380214"/>
            <a:ext cx="1944751" cy="0"/>
          </a:xfrm>
          <a:custGeom>
            <a:avLst/>
            <a:gdLst/>
            <a:ahLst/>
            <a:cxnLst/>
            <a:rect l="l" t="t" r="r" b="b"/>
            <a:pathLst>
              <a:path w="1944751">
                <a:moveTo>
                  <a:pt x="0" y="0"/>
                </a:moveTo>
                <a:lnTo>
                  <a:pt x="1944751" y="0"/>
                </a:lnTo>
              </a:path>
            </a:pathLst>
          </a:custGeom>
          <a:ln w="28956">
            <a:solidFill>
              <a:srgbClr val="83AC68"/>
            </a:solidFill>
          </a:ln>
        </p:spPr>
        <p:txBody>
          <a:bodyPr wrap="square" lIns="0" tIns="0" rIns="0" bIns="0" rtlCol="0">
            <a:spAutoFit/>
          </a:bodyPr>
          <a:lstStyle/>
          <a:p/>
        </p:txBody>
      </p:sp>
      <p:sp>
        <p:nvSpPr>
          <p:cNvPr id="24" name="object 24"/>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25" name="object 25"/>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43</a:t>
            </a:r>
            <a:endParaRPr sz="2800">
              <a:latin typeface="Calibri" panose="020F0502020204030204"/>
              <a:cs typeface="Calibri" panose="020F0502020204030204"/>
            </a:endParaRPr>
          </a:p>
        </p:txBody>
      </p:sp>
      <p:sp>
        <p:nvSpPr>
          <p:cNvPr id="26" name="矩形 25"/>
          <p:cNvSpPr/>
          <p:nvPr/>
        </p:nvSpPr>
        <p:spPr>
          <a:xfrm>
            <a:off x="93616" y="3200400"/>
            <a:ext cx="4939290" cy="34163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dirty="0">
                <a:solidFill>
                  <a:srgbClr val="FF0000"/>
                </a:solidFill>
              </a:rPr>
              <a:t>第四十三条</a:t>
            </a:r>
            <a:r>
              <a:rPr lang="en-US" altLang="zh-CN" dirty="0">
                <a:solidFill>
                  <a:srgbClr val="FF0000"/>
                </a:solidFill>
              </a:rPr>
              <a:t> </a:t>
            </a:r>
            <a:r>
              <a:rPr lang="zh-CN" altLang="zh-CN" dirty="0">
                <a:solidFill>
                  <a:srgbClr val="FF0000"/>
                </a:solidFill>
              </a:rPr>
              <a:t>生产经营单位的安全生产管理人员应当根据本单位的生产经营特点，对安全生产状况进行经常性检查</a:t>
            </a:r>
            <a:r>
              <a:rPr lang="en-US" altLang="zh-CN" dirty="0">
                <a:solidFill>
                  <a:srgbClr val="FF0000"/>
                </a:solidFill>
              </a:rPr>
              <a:t>;</a:t>
            </a:r>
            <a:r>
              <a:rPr lang="zh-CN" altLang="zh-CN" dirty="0">
                <a:solidFill>
                  <a:srgbClr val="FF0000"/>
                </a:solidFill>
              </a:rPr>
              <a:t>对检查中发现的安全问题，应当立即处理</a:t>
            </a:r>
            <a:r>
              <a:rPr lang="en-US" altLang="zh-CN" dirty="0">
                <a:solidFill>
                  <a:srgbClr val="FF0000"/>
                </a:solidFill>
              </a:rPr>
              <a:t>;</a:t>
            </a:r>
            <a:r>
              <a:rPr lang="zh-CN" altLang="zh-CN" dirty="0">
                <a:solidFill>
                  <a:srgbClr val="FF0000"/>
                </a:solidFill>
              </a:rPr>
              <a:t>不能处理的，应当及时报告本单位有关负责人，有关负责人应当及时处理。检查及处理情况应当如实记录在案。</a:t>
            </a:r>
            <a:endParaRPr lang="zh-CN" altLang="zh-CN" dirty="0">
              <a:solidFill>
                <a:srgbClr val="FF0000"/>
              </a:solidFill>
            </a:endParaRPr>
          </a:p>
          <a:p>
            <a:pPr fontAlgn="base"/>
            <a:r>
              <a:rPr lang="zh-CN" altLang="zh-CN" dirty="0">
                <a:solidFill>
                  <a:srgbClr val="FF0000"/>
                </a:solidFill>
              </a:rPr>
              <a:t>生产经营单位的安全生产管理人员在检查中发现重大事故隐患，依照前款规定向本单位有关负责人报告，有关负责人不及时处理的，安全生产管理人员可以向主管的负有安全生产监督管理职责的部门报告，接到报告的部门应当依法及时处理。</a:t>
            </a:r>
            <a:endParaRPr lang="zh-CN" altLang="zh-CN"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4276" y="2683764"/>
            <a:ext cx="1123188" cy="1123188"/>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2476500" y="1789176"/>
            <a:ext cx="772668" cy="259079"/>
          </a:xfrm>
          <a:custGeom>
            <a:avLst/>
            <a:gdLst/>
            <a:ahLst/>
            <a:cxnLst/>
            <a:rect l="l" t="t" r="r" b="b"/>
            <a:pathLst>
              <a:path w="772668" h="259079">
                <a:moveTo>
                  <a:pt x="0" y="259079"/>
                </a:moveTo>
                <a:lnTo>
                  <a:pt x="772668" y="259079"/>
                </a:lnTo>
                <a:lnTo>
                  <a:pt x="772668" y="0"/>
                </a:lnTo>
                <a:lnTo>
                  <a:pt x="0" y="0"/>
                </a:lnTo>
                <a:lnTo>
                  <a:pt x="0" y="259079"/>
                </a:lnTo>
                <a:close/>
              </a:path>
            </a:pathLst>
          </a:custGeom>
          <a:solidFill>
            <a:srgbClr val="DC3B00"/>
          </a:solidFill>
        </p:spPr>
        <p:txBody>
          <a:bodyPr wrap="square" lIns="0" tIns="0" rIns="0" bIns="0" rtlCol="0">
            <a:spAutoFit/>
          </a:bodyPr>
          <a:lstStyle/>
          <a:p/>
        </p:txBody>
      </p:sp>
      <p:sp>
        <p:nvSpPr>
          <p:cNvPr id="4" name="object 4"/>
          <p:cNvSpPr/>
          <p:nvPr/>
        </p:nvSpPr>
        <p:spPr>
          <a:xfrm>
            <a:off x="2476500" y="4526279"/>
            <a:ext cx="772668" cy="260603"/>
          </a:xfrm>
          <a:custGeom>
            <a:avLst/>
            <a:gdLst/>
            <a:ahLst/>
            <a:cxnLst/>
            <a:rect l="l" t="t" r="r" b="b"/>
            <a:pathLst>
              <a:path w="772668" h="260603">
                <a:moveTo>
                  <a:pt x="0" y="260603"/>
                </a:moveTo>
                <a:lnTo>
                  <a:pt x="772668" y="260603"/>
                </a:lnTo>
                <a:lnTo>
                  <a:pt x="772668" y="0"/>
                </a:lnTo>
                <a:lnTo>
                  <a:pt x="0" y="0"/>
                </a:lnTo>
                <a:lnTo>
                  <a:pt x="0" y="260603"/>
                </a:lnTo>
                <a:close/>
              </a:path>
            </a:pathLst>
          </a:custGeom>
          <a:solidFill>
            <a:srgbClr val="DC3B00"/>
          </a:solidFill>
        </p:spPr>
        <p:txBody>
          <a:bodyPr wrap="square" lIns="0" tIns="0" rIns="0" bIns="0" rtlCol="0">
            <a:spAutoFit/>
          </a:bodyPr>
          <a:lstStyle/>
          <a:p/>
        </p:txBody>
      </p:sp>
      <p:sp>
        <p:nvSpPr>
          <p:cNvPr id="5" name="object 5"/>
          <p:cNvSpPr/>
          <p:nvPr/>
        </p:nvSpPr>
        <p:spPr>
          <a:xfrm>
            <a:off x="2476500" y="2048255"/>
            <a:ext cx="772668" cy="2478024"/>
          </a:xfrm>
          <a:custGeom>
            <a:avLst/>
            <a:gdLst/>
            <a:ahLst/>
            <a:cxnLst/>
            <a:rect l="l" t="t" r="r" b="b"/>
            <a:pathLst>
              <a:path w="772668" h="2478024">
                <a:moveTo>
                  <a:pt x="0" y="2478024"/>
                </a:moveTo>
                <a:lnTo>
                  <a:pt x="772668" y="2478024"/>
                </a:lnTo>
                <a:lnTo>
                  <a:pt x="772668" y="0"/>
                </a:lnTo>
                <a:lnTo>
                  <a:pt x="0" y="0"/>
                </a:lnTo>
                <a:lnTo>
                  <a:pt x="0" y="2478024"/>
                </a:lnTo>
                <a:close/>
              </a:path>
            </a:pathLst>
          </a:custGeom>
          <a:solidFill>
            <a:srgbClr val="DC3B00"/>
          </a:solidFill>
        </p:spPr>
        <p:txBody>
          <a:bodyPr wrap="square" lIns="0" tIns="0" rIns="0" bIns="0" rtlCol="0">
            <a:spAutoFit/>
          </a:bodyPr>
          <a:lstStyle/>
          <a:p/>
        </p:txBody>
      </p:sp>
      <p:sp>
        <p:nvSpPr>
          <p:cNvPr id="6" name="object 6"/>
          <p:cNvSpPr txBox="1"/>
          <p:nvPr/>
        </p:nvSpPr>
        <p:spPr>
          <a:xfrm>
            <a:off x="2722626" y="1990216"/>
            <a:ext cx="280035" cy="2482215"/>
          </a:xfrm>
          <a:prstGeom prst="rect">
            <a:avLst/>
          </a:prstGeom>
        </p:spPr>
        <p:txBody>
          <a:bodyPr vert="horz" wrap="square" lIns="0" tIns="0" rIns="0" bIns="0" rtlCol="0">
            <a:spAutoFit/>
          </a:bodyPr>
          <a:lstStyle/>
          <a:p>
            <a:pPr marL="12700" marR="6350" algn="just">
              <a:lnSpc>
                <a:spcPct val="135000"/>
              </a:lnSpc>
            </a:pPr>
            <a:r>
              <a:rPr sz="2000" b="1" dirty="0">
                <a:solidFill>
                  <a:srgbClr val="FFFFFF"/>
                </a:solidFill>
                <a:latin typeface="微软雅黑" panose="020B0503020204020204" charset="-122"/>
                <a:cs typeface="微软雅黑" panose="020B0503020204020204" charset="-122"/>
              </a:rPr>
              <a:t>生 产 经 营 单 位</a:t>
            </a:r>
            <a:endParaRPr sz="2000">
              <a:latin typeface="微软雅黑" panose="020B0503020204020204" charset="-122"/>
              <a:cs typeface="微软雅黑" panose="020B0503020204020204" charset="-122"/>
            </a:endParaRPr>
          </a:p>
        </p:txBody>
      </p:sp>
      <p:sp>
        <p:nvSpPr>
          <p:cNvPr id="7" name="object 7"/>
          <p:cNvSpPr/>
          <p:nvPr/>
        </p:nvSpPr>
        <p:spPr>
          <a:xfrm>
            <a:off x="3252978" y="3284982"/>
            <a:ext cx="2160524" cy="1079499"/>
          </a:xfrm>
          <a:custGeom>
            <a:avLst/>
            <a:gdLst/>
            <a:ahLst/>
            <a:cxnLst/>
            <a:rect l="l" t="t" r="r" b="b"/>
            <a:pathLst>
              <a:path w="2160524" h="1079500">
                <a:moveTo>
                  <a:pt x="0" y="0"/>
                </a:moveTo>
                <a:lnTo>
                  <a:pt x="1080262" y="0"/>
                </a:lnTo>
                <a:lnTo>
                  <a:pt x="1080262" y="1079499"/>
                </a:lnTo>
                <a:lnTo>
                  <a:pt x="2160524" y="1079499"/>
                </a:lnTo>
              </a:path>
            </a:pathLst>
          </a:custGeom>
          <a:ln w="28956">
            <a:solidFill>
              <a:srgbClr val="006FC0"/>
            </a:solidFill>
          </a:ln>
        </p:spPr>
        <p:txBody>
          <a:bodyPr wrap="square" lIns="0" tIns="0" rIns="0" bIns="0" rtlCol="0">
            <a:spAutoFit/>
          </a:bodyPr>
          <a:lstStyle/>
          <a:p/>
        </p:txBody>
      </p:sp>
      <p:sp>
        <p:nvSpPr>
          <p:cNvPr id="8" name="object 8"/>
          <p:cNvSpPr/>
          <p:nvPr/>
        </p:nvSpPr>
        <p:spPr>
          <a:xfrm>
            <a:off x="3252978" y="2205989"/>
            <a:ext cx="2160524" cy="1079500"/>
          </a:xfrm>
          <a:custGeom>
            <a:avLst/>
            <a:gdLst/>
            <a:ahLst/>
            <a:cxnLst/>
            <a:rect l="l" t="t" r="r" b="b"/>
            <a:pathLst>
              <a:path w="2160524" h="1079500">
                <a:moveTo>
                  <a:pt x="0" y="1079500"/>
                </a:moveTo>
                <a:lnTo>
                  <a:pt x="1080262" y="1079500"/>
                </a:lnTo>
                <a:lnTo>
                  <a:pt x="1080262" y="0"/>
                </a:lnTo>
                <a:lnTo>
                  <a:pt x="2160524" y="0"/>
                </a:lnTo>
              </a:path>
            </a:pathLst>
          </a:custGeom>
          <a:ln w="28956">
            <a:solidFill>
              <a:srgbClr val="006FC0"/>
            </a:solidFill>
          </a:ln>
        </p:spPr>
        <p:txBody>
          <a:bodyPr wrap="square" lIns="0" tIns="0" rIns="0" bIns="0" rtlCol="0">
            <a:spAutoFit/>
          </a:bodyPr>
          <a:lstStyle/>
          <a:p/>
        </p:txBody>
      </p:sp>
      <p:sp>
        <p:nvSpPr>
          <p:cNvPr id="9" name="object 9"/>
          <p:cNvSpPr/>
          <p:nvPr/>
        </p:nvSpPr>
        <p:spPr>
          <a:xfrm>
            <a:off x="5617464" y="1789176"/>
            <a:ext cx="2366771" cy="864108"/>
          </a:xfrm>
          <a:custGeom>
            <a:avLst/>
            <a:gdLst/>
            <a:ahLst/>
            <a:cxnLst/>
            <a:rect l="l" t="t" r="r" b="b"/>
            <a:pathLst>
              <a:path w="2366771" h="864108">
                <a:moveTo>
                  <a:pt x="2363089" y="0"/>
                </a:moveTo>
                <a:lnTo>
                  <a:pt x="3683" y="0"/>
                </a:lnTo>
                <a:lnTo>
                  <a:pt x="0" y="3683"/>
                </a:lnTo>
                <a:lnTo>
                  <a:pt x="0" y="860425"/>
                </a:lnTo>
                <a:lnTo>
                  <a:pt x="3683" y="864108"/>
                </a:lnTo>
                <a:lnTo>
                  <a:pt x="2363089" y="864108"/>
                </a:lnTo>
                <a:lnTo>
                  <a:pt x="2366771" y="860425"/>
                </a:lnTo>
                <a:lnTo>
                  <a:pt x="2366771" y="3683"/>
                </a:lnTo>
                <a:lnTo>
                  <a:pt x="2363089" y="0"/>
                </a:lnTo>
                <a:close/>
              </a:path>
            </a:pathLst>
          </a:custGeom>
          <a:solidFill>
            <a:srgbClr val="006FC0"/>
          </a:solidFill>
        </p:spPr>
        <p:txBody>
          <a:bodyPr wrap="square" lIns="0" tIns="0" rIns="0" bIns="0" rtlCol="0">
            <a:spAutoFit/>
          </a:bodyPr>
          <a:lstStyle/>
          <a:p/>
        </p:txBody>
      </p:sp>
      <p:sp>
        <p:nvSpPr>
          <p:cNvPr id="10" name="object 10"/>
          <p:cNvSpPr txBox="1"/>
          <p:nvPr/>
        </p:nvSpPr>
        <p:spPr>
          <a:xfrm>
            <a:off x="5977509" y="2091309"/>
            <a:ext cx="164718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配备劳动防护用品</a:t>
            </a:r>
            <a:endParaRPr sz="1600">
              <a:latin typeface="微软雅黑" panose="020B0503020204020204" charset="-122"/>
              <a:cs typeface="微软雅黑" panose="020B0503020204020204" charset="-122"/>
            </a:endParaRPr>
          </a:p>
        </p:txBody>
      </p:sp>
      <p:sp>
        <p:nvSpPr>
          <p:cNvPr id="11" name="object 11"/>
          <p:cNvSpPr/>
          <p:nvPr/>
        </p:nvSpPr>
        <p:spPr>
          <a:xfrm>
            <a:off x="5617464" y="3922776"/>
            <a:ext cx="2366771" cy="864107"/>
          </a:xfrm>
          <a:custGeom>
            <a:avLst/>
            <a:gdLst/>
            <a:ahLst/>
            <a:cxnLst/>
            <a:rect l="l" t="t" r="r" b="b"/>
            <a:pathLst>
              <a:path w="2366771" h="864107">
                <a:moveTo>
                  <a:pt x="2363089" y="0"/>
                </a:moveTo>
                <a:lnTo>
                  <a:pt x="3683" y="0"/>
                </a:lnTo>
                <a:lnTo>
                  <a:pt x="0" y="3682"/>
                </a:lnTo>
                <a:lnTo>
                  <a:pt x="0" y="860425"/>
                </a:lnTo>
                <a:lnTo>
                  <a:pt x="3683" y="864107"/>
                </a:lnTo>
                <a:lnTo>
                  <a:pt x="2363089" y="864107"/>
                </a:lnTo>
                <a:lnTo>
                  <a:pt x="2366771" y="860425"/>
                </a:lnTo>
                <a:lnTo>
                  <a:pt x="2366771" y="3682"/>
                </a:lnTo>
                <a:lnTo>
                  <a:pt x="2363089" y="0"/>
                </a:lnTo>
                <a:close/>
              </a:path>
            </a:pathLst>
          </a:custGeom>
          <a:solidFill>
            <a:srgbClr val="007133"/>
          </a:solidFill>
        </p:spPr>
        <p:txBody>
          <a:bodyPr wrap="square" lIns="0" tIns="0" rIns="0" bIns="0" rtlCol="0">
            <a:spAutoFit/>
          </a:bodyPr>
          <a:lstStyle/>
          <a:p/>
        </p:txBody>
      </p:sp>
      <p:sp>
        <p:nvSpPr>
          <p:cNvPr id="12" name="object 12"/>
          <p:cNvSpPr txBox="1"/>
          <p:nvPr/>
        </p:nvSpPr>
        <p:spPr>
          <a:xfrm>
            <a:off x="5977509" y="4225290"/>
            <a:ext cx="164718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进行安全生产培训</a:t>
            </a:r>
            <a:endParaRPr sz="1600">
              <a:latin typeface="微软雅黑" panose="020B0503020204020204" charset="-122"/>
              <a:cs typeface="微软雅黑" panose="020B0503020204020204" charset="-122"/>
            </a:endParaRPr>
          </a:p>
        </p:txBody>
      </p:sp>
      <p:sp>
        <p:nvSpPr>
          <p:cNvPr id="13" name="object 13"/>
          <p:cNvSpPr txBox="1"/>
          <p:nvPr/>
        </p:nvSpPr>
        <p:spPr>
          <a:xfrm>
            <a:off x="3529076" y="2912109"/>
            <a:ext cx="482600" cy="287020"/>
          </a:xfrm>
          <a:prstGeom prst="rect">
            <a:avLst/>
          </a:prstGeom>
        </p:spPr>
        <p:txBody>
          <a:bodyPr vert="horz" wrap="square" lIns="0" tIns="0" rIns="0" bIns="0" rtlCol="0">
            <a:spAutoFit/>
          </a:bodyPr>
          <a:lstStyle/>
          <a:p>
            <a:pPr marL="12700">
              <a:lnSpc>
                <a:spcPct val="100000"/>
              </a:lnSpc>
            </a:pPr>
            <a:r>
              <a:rPr sz="1800" b="1" dirty="0">
                <a:latin typeface="微软雅黑" panose="020B0503020204020204" charset="-122"/>
                <a:cs typeface="微软雅黑" panose="020B0503020204020204" charset="-122"/>
              </a:rPr>
              <a:t>安排</a:t>
            </a:r>
            <a:endParaRPr sz="1800">
              <a:latin typeface="微软雅黑" panose="020B0503020204020204" charset="-122"/>
              <a:cs typeface="微软雅黑" panose="020B0503020204020204" charset="-122"/>
            </a:endParaRPr>
          </a:p>
        </p:txBody>
      </p:sp>
      <p:sp>
        <p:nvSpPr>
          <p:cNvPr id="14" name="object 14"/>
          <p:cNvSpPr txBox="1"/>
          <p:nvPr/>
        </p:nvSpPr>
        <p:spPr>
          <a:xfrm>
            <a:off x="3529076" y="3460750"/>
            <a:ext cx="482600" cy="287020"/>
          </a:xfrm>
          <a:prstGeom prst="rect">
            <a:avLst/>
          </a:prstGeom>
        </p:spPr>
        <p:txBody>
          <a:bodyPr vert="horz" wrap="square" lIns="0" tIns="0" rIns="0" bIns="0" rtlCol="0">
            <a:spAutoFit/>
          </a:bodyPr>
          <a:lstStyle/>
          <a:p>
            <a:pPr marL="12700">
              <a:lnSpc>
                <a:spcPct val="100000"/>
              </a:lnSpc>
            </a:pPr>
            <a:r>
              <a:rPr sz="1800" b="1" spc="-5" dirty="0">
                <a:latin typeface="微软雅黑" panose="020B0503020204020204" charset="-122"/>
                <a:cs typeface="微软雅黑" panose="020B0503020204020204" charset="-122"/>
              </a:rPr>
              <a:t>经费</a:t>
            </a:r>
            <a:endParaRPr sz="1800">
              <a:latin typeface="微软雅黑" panose="020B0503020204020204" charset="-122"/>
              <a:cs typeface="微软雅黑" panose="020B0503020204020204" charset="-122"/>
            </a:endParaRPr>
          </a:p>
        </p:txBody>
      </p:sp>
      <p:sp>
        <p:nvSpPr>
          <p:cNvPr id="15" name="object 15"/>
          <p:cNvSpPr/>
          <p:nvPr/>
        </p:nvSpPr>
        <p:spPr>
          <a:xfrm>
            <a:off x="8769095" y="188976"/>
            <a:ext cx="928115" cy="798576"/>
          </a:xfrm>
          <a:custGeom>
            <a:avLst/>
            <a:gdLst/>
            <a:ahLst/>
            <a:cxnLst/>
            <a:rect l="l" t="t" r="r" b="b"/>
            <a:pathLst>
              <a:path w="928115" h="798576">
                <a:moveTo>
                  <a:pt x="728472" y="0"/>
                </a:moveTo>
                <a:lnTo>
                  <a:pt x="199644" y="0"/>
                </a:lnTo>
                <a:lnTo>
                  <a:pt x="0" y="399288"/>
                </a:lnTo>
                <a:lnTo>
                  <a:pt x="199644"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6" name="object 16"/>
          <p:cNvSpPr txBox="1"/>
          <p:nvPr/>
        </p:nvSpPr>
        <p:spPr>
          <a:xfrm>
            <a:off x="9041383" y="351790"/>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44</a:t>
            </a:r>
            <a:endParaRPr sz="2800">
              <a:latin typeface="Calibri" panose="020F0502020204030204"/>
              <a:cs typeface="Calibri" panose="020F0502020204030204"/>
            </a:endParaRPr>
          </a:p>
        </p:txBody>
      </p:sp>
      <p:sp>
        <p:nvSpPr>
          <p:cNvPr id="17" name="矩形 16"/>
          <p:cNvSpPr/>
          <p:nvPr/>
        </p:nvSpPr>
        <p:spPr>
          <a:xfrm>
            <a:off x="1066800" y="664386"/>
            <a:ext cx="7391400"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第四十四条</a:t>
            </a:r>
            <a:r>
              <a:rPr lang="en-US" altLang="zh-CN" sz="2400" dirty="0">
                <a:solidFill>
                  <a:srgbClr val="FF0000"/>
                </a:solidFill>
              </a:rPr>
              <a:t> </a:t>
            </a:r>
            <a:r>
              <a:rPr lang="zh-CN" altLang="zh-CN" sz="2400" dirty="0">
                <a:solidFill>
                  <a:srgbClr val="FF0000"/>
                </a:solidFill>
              </a:rPr>
              <a:t>生产经营单位应当安排用于配备劳动防护用品、进行安全生产培训的经费。</a:t>
            </a:r>
            <a:endParaRPr lang="zh-CN" altLang="zh-CN" sz="2400"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97032" y="1498854"/>
            <a:ext cx="2586228" cy="3526536"/>
          </a:xfrm>
          <a:custGeom>
            <a:avLst/>
            <a:gdLst/>
            <a:ahLst/>
            <a:cxnLst/>
            <a:rect l="l" t="t" r="r" b="b"/>
            <a:pathLst>
              <a:path w="2586228" h="3526536">
                <a:moveTo>
                  <a:pt x="0" y="3526536"/>
                </a:moveTo>
                <a:lnTo>
                  <a:pt x="2586228" y="3526536"/>
                </a:lnTo>
                <a:lnTo>
                  <a:pt x="2586228" y="0"/>
                </a:lnTo>
                <a:lnTo>
                  <a:pt x="0" y="0"/>
                </a:lnTo>
                <a:lnTo>
                  <a:pt x="0" y="3526536"/>
                </a:lnTo>
                <a:close/>
              </a:path>
            </a:pathLst>
          </a:custGeom>
          <a:ln w="28956">
            <a:solidFill>
              <a:srgbClr val="7E7E7E"/>
            </a:solidFill>
          </a:ln>
        </p:spPr>
        <p:txBody>
          <a:bodyPr wrap="square" lIns="0" tIns="0" rIns="0" bIns="0" rtlCol="0">
            <a:spAutoFit/>
          </a:bodyPr>
          <a:lstStyle/>
          <a:p/>
        </p:txBody>
      </p:sp>
      <p:sp>
        <p:nvSpPr>
          <p:cNvPr id="3" name="object 3"/>
          <p:cNvSpPr txBox="1"/>
          <p:nvPr/>
        </p:nvSpPr>
        <p:spPr>
          <a:xfrm>
            <a:off x="4056036" y="1703833"/>
            <a:ext cx="1866900" cy="273685"/>
          </a:xfrm>
          <a:prstGeom prst="rect">
            <a:avLst/>
          </a:prstGeom>
        </p:spPr>
        <p:txBody>
          <a:bodyPr vert="horz" wrap="square" lIns="0" tIns="0" rIns="0" bIns="0" rtlCol="0">
            <a:spAutoFit/>
          </a:bodyPr>
          <a:lstStyle/>
          <a:p>
            <a:pPr marL="12700">
              <a:lnSpc>
                <a:spcPts val="2155"/>
              </a:lnSpc>
            </a:pPr>
            <a:r>
              <a:rPr sz="1800" b="1" spc="10" dirty="0">
                <a:solidFill>
                  <a:srgbClr val="C25553"/>
                </a:solidFill>
                <a:latin typeface="微软雅黑" panose="020B0503020204020204" charset="-122"/>
                <a:cs typeface="微软雅黑" panose="020B0503020204020204" charset="-122"/>
              </a:rPr>
              <a:t>安全生产管理协议</a:t>
            </a:r>
            <a:endParaRPr sz="1800">
              <a:latin typeface="微软雅黑" panose="020B0503020204020204" charset="-122"/>
              <a:cs typeface="微软雅黑" panose="020B0503020204020204" charset="-122"/>
            </a:endParaRPr>
          </a:p>
        </p:txBody>
      </p:sp>
      <p:sp>
        <p:nvSpPr>
          <p:cNvPr id="4" name="object 4"/>
          <p:cNvSpPr/>
          <p:nvPr/>
        </p:nvSpPr>
        <p:spPr>
          <a:xfrm>
            <a:off x="4789994" y="2427224"/>
            <a:ext cx="1324356" cy="0"/>
          </a:xfrm>
          <a:custGeom>
            <a:avLst/>
            <a:gdLst/>
            <a:ahLst/>
            <a:cxnLst/>
            <a:rect l="l" t="t" r="r" b="b"/>
            <a:pathLst>
              <a:path w="1324356">
                <a:moveTo>
                  <a:pt x="0" y="0"/>
                </a:moveTo>
                <a:lnTo>
                  <a:pt x="1324356" y="0"/>
                </a:lnTo>
              </a:path>
            </a:pathLst>
          </a:custGeom>
          <a:ln w="8890">
            <a:solidFill>
              <a:srgbClr val="585858"/>
            </a:solidFill>
          </a:ln>
        </p:spPr>
        <p:txBody>
          <a:bodyPr wrap="square" lIns="0" tIns="0" rIns="0" bIns="0" rtlCol="0">
            <a:spAutoFit/>
          </a:bodyPr>
          <a:lstStyle/>
          <a:p/>
        </p:txBody>
      </p:sp>
      <p:sp>
        <p:nvSpPr>
          <p:cNvPr id="5" name="object 5"/>
          <p:cNvSpPr txBox="1"/>
          <p:nvPr/>
        </p:nvSpPr>
        <p:spPr>
          <a:xfrm>
            <a:off x="3884434" y="2123862"/>
            <a:ext cx="920115" cy="643255"/>
          </a:xfrm>
          <a:prstGeom prst="rect">
            <a:avLst/>
          </a:prstGeom>
        </p:spPr>
        <p:txBody>
          <a:bodyPr vert="horz" wrap="square" lIns="0" tIns="0" rIns="0" bIns="0" rtlCol="0">
            <a:spAutoFit/>
          </a:bodyPr>
          <a:lstStyle/>
          <a:p>
            <a:pPr marL="12700" marR="6350">
              <a:lnSpc>
                <a:spcPct val="150000"/>
              </a:lnSpc>
            </a:pPr>
            <a:r>
              <a:rPr sz="1400" b="1" spc="10" dirty="0">
                <a:solidFill>
                  <a:srgbClr val="585858"/>
                </a:solidFill>
                <a:latin typeface="微软雅黑" panose="020B0503020204020204" charset="-122"/>
                <a:cs typeface="微软雅黑" panose="020B0503020204020204" charset="-122"/>
              </a:rPr>
              <a:t>工程</a:t>
            </a:r>
            <a:r>
              <a:rPr sz="1400" b="1" spc="0" dirty="0">
                <a:solidFill>
                  <a:srgbClr val="585858"/>
                </a:solidFill>
                <a:latin typeface="微软雅黑" panose="020B0503020204020204" charset="-122"/>
                <a:cs typeface="微软雅黑" panose="020B0503020204020204" charset="-122"/>
              </a:rPr>
              <a:t>名称： </a:t>
            </a:r>
            <a:r>
              <a:rPr sz="1400" b="1" spc="10" dirty="0">
                <a:solidFill>
                  <a:srgbClr val="585858"/>
                </a:solidFill>
                <a:latin typeface="微软雅黑" panose="020B0503020204020204" charset="-122"/>
                <a:cs typeface="微软雅黑" panose="020B0503020204020204" charset="-122"/>
              </a:rPr>
              <a:t>甲方：</a:t>
            </a:r>
            <a:endParaRPr sz="1400">
              <a:latin typeface="微软雅黑" panose="020B0503020204020204" charset="-122"/>
              <a:cs typeface="微软雅黑" panose="020B0503020204020204" charset="-122"/>
            </a:endParaRPr>
          </a:p>
        </p:txBody>
      </p:sp>
      <p:sp>
        <p:nvSpPr>
          <p:cNvPr id="6" name="object 6"/>
          <p:cNvSpPr/>
          <p:nvPr/>
        </p:nvSpPr>
        <p:spPr>
          <a:xfrm>
            <a:off x="4434902" y="2747264"/>
            <a:ext cx="1670304" cy="0"/>
          </a:xfrm>
          <a:custGeom>
            <a:avLst/>
            <a:gdLst/>
            <a:ahLst/>
            <a:cxnLst/>
            <a:rect l="l" t="t" r="r" b="b"/>
            <a:pathLst>
              <a:path w="1670304">
                <a:moveTo>
                  <a:pt x="0" y="0"/>
                </a:moveTo>
                <a:lnTo>
                  <a:pt x="1670304" y="0"/>
                </a:lnTo>
              </a:path>
            </a:pathLst>
          </a:custGeom>
          <a:ln w="8890">
            <a:solidFill>
              <a:srgbClr val="585858"/>
            </a:solidFill>
          </a:ln>
        </p:spPr>
        <p:txBody>
          <a:bodyPr wrap="square" lIns="0" tIns="0" rIns="0" bIns="0" rtlCol="0">
            <a:spAutoFit/>
          </a:bodyPr>
          <a:lstStyle/>
          <a:p/>
        </p:txBody>
      </p:sp>
      <p:sp>
        <p:nvSpPr>
          <p:cNvPr id="7" name="object 7"/>
          <p:cNvSpPr/>
          <p:nvPr/>
        </p:nvSpPr>
        <p:spPr>
          <a:xfrm>
            <a:off x="4434902" y="3067305"/>
            <a:ext cx="1670304" cy="0"/>
          </a:xfrm>
          <a:custGeom>
            <a:avLst/>
            <a:gdLst/>
            <a:ahLst/>
            <a:cxnLst/>
            <a:rect l="l" t="t" r="r" b="b"/>
            <a:pathLst>
              <a:path w="1670304">
                <a:moveTo>
                  <a:pt x="0" y="0"/>
                </a:moveTo>
                <a:lnTo>
                  <a:pt x="1670304" y="0"/>
                </a:lnTo>
              </a:path>
            </a:pathLst>
          </a:custGeom>
          <a:ln w="8889">
            <a:solidFill>
              <a:srgbClr val="585858"/>
            </a:solidFill>
          </a:ln>
        </p:spPr>
        <p:txBody>
          <a:bodyPr wrap="square" lIns="0" tIns="0" rIns="0" bIns="0" rtlCol="0">
            <a:spAutoFit/>
          </a:bodyPr>
          <a:lstStyle/>
          <a:p/>
        </p:txBody>
      </p:sp>
      <p:sp>
        <p:nvSpPr>
          <p:cNvPr id="8" name="object 8"/>
          <p:cNvSpPr/>
          <p:nvPr/>
        </p:nvSpPr>
        <p:spPr>
          <a:xfrm>
            <a:off x="3896931" y="3387345"/>
            <a:ext cx="2214372" cy="0"/>
          </a:xfrm>
          <a:custGeom>
            <a:avLst/>
            <a:gdLst/>
            <a:ahLst/>
            <a:cxnLst/>
            <a:rect l="l" t="t" r="r" b="b"/>
            <a:pathLst>
              <a:path w="2214372">
                <a:moveTo>
                  <a:pt x="0" y="0"/>
                </a:moveTo>
                <a:lnTo>
                  <a:pt x="2214372" y="0"/>
                </a:lnTo>
              </a:path>
            </a:pathLst>
          </a:custGeom>
          <a:ln w="8889">
            <a:solidFill>
              <a:srgbClr val="585858"/>
            </a:solidFill>
          </a:ln>
        </p:spPr>
        <p:txBody>
          <a:bodyPr wrap="square" lIns="0" tIns="0" rIns="0" bIns="0" rtlCol="0">
            <a:spAutoFit/>
          </a:bodyPr>
          <a:lstStyle/>
          <a:p/>
        </p:txBody>
      </p:sp>
      <p:sp>
        <p:nvSpPr>
          <p:cNvPr id="9" name="object 9"/>
          <p:cNvSpPr/>
          <p:nvPr/>
        </p:nvSpPr>
        <p:spPr>
          <a:xfrm>
            <a:off x="3896931" y="3707384"/>
            <a:ext cx="2214372" cy="0"/>
          </a:xfrm>
          <a:custGeom>
            <a:avLst/>
            <a:gdLst/>
            <a:ahLst/>
            <a:cxnLst/>
            <a:rect l="l" t="t" r="r" b="b"/>
            <a:pathLst>
              <a:path w="2214372">
                <a:moveTo>
                  <a:pt x="0" y="0"/>
                </a:moveTo>
                <a:lnTo>
                  <a:pt x="2214372" y="0"/>
                </a:lnTo>
              </a:path>
            </a:pathLst>
          </a:custGeom>
          <a:ln w="8890">
            <a:solidFill>
              <a:srgbClr val="585858"/>
            </a:solidFill>
          </a:ln>
        </p:spPr>
        <p:txBody>
          <a:bodyPr wrap="square" lIns="0" tIns="0" rIns="0" bIns="0" rtlCol="0">
            <a:spAutoFit/>
          </a:bodyPr>
          <a:lstStyle/>
          <a:p/>
        </p:txBody>
      </p:sp>
      <p:sp>
        <p:nvSpPr>
          <p:cNvPr id="10" name="object 10"/>
          <p:cNvSpPr/>
          <p:nvPr/>
        </p:nvSpPr>
        <p:spPr>
          <a:xfrm>
            <a:off x="3896931" y="4027424"/>
            <a:ext cx="2214372" cy="0"/>
          </a:xfrm>
          <a:custGeom>
            <a:avLst/>
            <a:gdLst/>
            <a:ahLst/>
            <a:cxnLst/>
            <a:rect l="l" t="t" r="r" b="b"/>
            <a:pathLst>
              <a:path w="2214372">
                <a:moveTo>
                  <a:pt x="0" y="0"/>
                </a:moveTo>
                <a:lnTo>
                  <a:pt x="2214372" y="0"/>
                </a:lnTo>
              </a:path>
            </a:pathLst>
          </a:custGeom>
          <a:ln w="8890">
            <a:solidFill>
              <a:srgbClr val="585858"/>
            </a:solidFill>
          </a:ln>
        </p:spPr>
        <p:txBody>
          <a:bodyPr wrap="square" lIns="0" tIns="0" rIns="0" bIns="0" rtlCol="0">
            <a:spAutoFit/>
          </a:bodyPr>
          <a:lstStyle/>
          <a:p/>
        </p:txBody>
      </p:sp>
      <p:sp>
        <p:nvSpPr>
          <p:cNvPr id="11" name="object 11"/>
          <p:cNvSpPr/>
          <p:nvPr/>
        </p:nvSpPr>
        <p:spPr>
          <a:xfrm>
            <a:off x="3896931" y="4347465"/>
            <a:ext cx="2214372" cy="0"/>
          </a:xfrm>
          <a:custGeom>
            <a:avLst/>
            <a:gdLst/>
            <a:ahLst/>
            <a:cxnLst/>
            <a:rect l="l" t="t" r="r" b="b"/>
            <a:pathLst>
              <a:path w="2214372">
                <a:moveTo>
                  <a:pt x="0" y="0"/>
                </a:moveTo>
                <a:lnTo>
                  <a:pt x="2214372" y="0"/>
                </a:lnTo>
              </a:path>
            </a:pathLst>
          </a:custGeom>
          <a:ln w="8889">
            <a:solidFill>
              <a:srgbClr val="585858"/>
            </a:solidFill>
          </a:ln>
        </p:spPr>
        <p:txBody>
          <a:bodyPr wrap="square" lIns="0" tIns="0" rIns="0" bIns="0" rtlCol="0">
            <a:spAutoFit/>
          </a:bodyPr>
          <a:lstStyle/>
          <a:p/>
        </p:txBody>
      </p:sp>
      <p:sp>
        <p:nvSpPr>
          <p:cNvPr id="12" name="object 12"/>
          <p:cNvSpPr/>
          <p:nvPr/>
        </p:nvSpPr>
        <p:spPr>
          <a:xfrm>
            <a:off x="7213662" y="1478280"/>
            <a:ext cx="2046731" cy="2380487"/>
          </a:xfrm>
          <a:custGeom>
            <a:avLst/>
            <a:gdLst/>
            <a:ahLst/>
            <a:cxnLst/>
            <a:rect l="l" t="t" r="r" b="b"/>
            <a:pathLst>
              <a:path w="2046731" h="2380487">
                <a:moveTo>
                  <a:pt x="0" y="2380487"/>
                </a:moveTo>
                <a:lnTo>
                  <a:pt x="2046731" y="2380487"/>
                </a:lnTo>
                <a:lnTo>
                  <a:pt x="2046731" y="0"/>
                </a:lnTo>
                <a:lnTo>
                  <a:pt x="0" y="0"/>
                </a:lnTo>
                <a:lnTo>
                  <a:pt x="0" y="2380487"/>
                </a:lnTo>
                <a:close/>
              </a:path>
            </a:pathLst>
          </a:custGeom>
          <a:ln w="12192">
            <a:solidFill>
              <a:srgbClr val="006FC0"/>
            </a:solidFill>
          </a:ln>
        </p:spPr>
        <p:txBody>
          <a:bodyPr wrap="square" lIns="0" tIns="0" rIns="0" bIns="0" rtlCol="0">
            <a:spAutoFit/>
          </a:bodyPr>
          <a:lstStyle/>
          <a:p/>
        </p:txBody>
      </p:sp>
      <p:sp>
        <p:nvSpPr>
          <p:cNvPr id="13" name="object 13"/>
          <p:cNvSpPr/>
          <p:nvPr/>
        </p:nvSpPr>
        <p:spPr>
          <a:xfrm>
            <a:off x="6999541" y="1478280"/>
            <a:ext cx="0" cy="2380488"/>
          </a:xfrm>
          <a:custGeom>
            <a:avLst/>
            <a:gdLst/>
            <a:ahLst/>
            <a:cxnLst/>
            <a:rect l="l" t="t" r="r" b="b"/>
            <a:pathLst>
              <a:path h="2380488">
                <a:moveTo>
                  <a:pt x="0" y="0"/>
                </a:moveTo>
                <a:lnTo>
                  <a:pt x="0" y="2380488"/>
                </a:lnTo>
              </a:path>
            </a:pathLst>
          </a:custGeom>
          <a:ln w="12192">
            <a:solidFill>
              <a:srgbClr val="006FC0"/>
            </a:solidFill>
          </a:ln>
        </p:spPr>
        <p:txBody>
          <a:bodyPr wrap="square" lIns="0" tIns="0" rIns="0" bIns="0" rtlCol="0">
            <a:spAutoFit/>
          </a:bodyPr>
          <a:lstStyle/>
          <a:p/>
        </p:txBody>
      </p:sp>
      <p:sp>
        <p:nvSpPr>
          <p:cNvPr id="14" name="object 14"/>
          <p:cNvSpPr/>
          <p:nvPr/>
        </p:nvSpPr>
        <p:spPr>
          <a:xfrm>
            <a:off x="5775514" y="2605024"/>
            <a:ext cx="1224026" cy="745871"/>
          </a:xfrm>
          <a:custGeom>
            <a:avLst/>
            <a:gdLst/>
            <a:ahLst/>
            <a:cxnLst/>
            <a:rect l="l" t="t" r="r" b="b"/>
            <a:pathLst>
              <a:path w="1224026" h="745871">
                <a:moveTo>
                  <a:pt x="1224026" y="0"/>
                </a:moveTo>
                <a:lnTo>
                  <a:pt x="0" y="745871"/>
                </a:lnTo>
              </a:path>
            </a:pathLst>
          </a:custGeom>
          <a:ln w="12192">
            <a:solidFill>
              <a:srgbClr val="006FC0"/>
            </a:solidFill>
          </a:ln>
        </p:spPr>
        <p:txBody>
          <a:bodyPr wrap="square" lIns="0" tIns="0" rIns="0" bIns="0" rtlCol="0">
            <a:spAutoFit/>
          </a:bodyPr>
          <a:lstStyle/>
          <a:p/>
        </p:txBody>
      </p:sp>
      <p:sp>
        <p:nvSpPr>
          <p:cNvPr id="15" name="object 15"/>
          <p:cNvSpPr/>
          <p:nvPr/>
        </p:nvSpPr>
        <p:spPr>
          <a:xfrm>
            <a:off x="7305356" y="1944624"/>
            <a:ext cx="1714500" cy="0"/>
          </a:xfrm>
          <a:custGeom>
            <a:avLst/>
            <a:gdLst/>
            <a:ahLst/>
            <a:cxnLst/>
            <a:rect l="l" t="t" r="r" b="b"/>
            <a:pathLst>
              <a:path w="1714500">
                <a:moveTo>
                  <a:pt x="0" y="0"/>
                </a:moveTo>
                <a:lnTo>
                  <a:pt x="1714500" y="0"/>
                </a:lnTo>
              </a:path>
            </a:pathLst>
          </a:custGeom>
          <a:ln w="8890">
            <a:solidFill>
              <a:srgbClr val="C25553"/>
            </a:solidFill>
          </a:ln>
        </p:spPr>
        <p:txBody>
          <a:bodyPr wrap="square" lIns="0" tIns="0" rIns="0" bIns="0" rtlCol="0">
            <a:spAutoFit/>
          </a:bodyPr>
          <a:lstStyle/>
          <a:p/>
        </p:txBody>
      </p:sp>
      <p:sp>
        <p:nvSpPr>
          <p:cNvPr id="16" name="object 16"/>
          <p:cNvSpPr/>
          <p:nvPr/>
        </p:nvSpPr>
        <p:spPr>
          <a:xfrm>
            <a:off x="7305356" y="2127505"/>
            <a:ext cx="1757172" cy="0"/>
          </a:xfrm>
          <a:custGeom>
            <a:avLst/>
            <a:gdLst/>
            <a:ahLst/>
            <a:cxnLst/>
            <a:rect l="l" t="t" r="r" b="b"/>
            <a:pathLst>
              <a:path w="1757172">
                <a:moveTo>
                  <a:pt x="0" y="0"/>
                </a:moveTo>
                <a:lnTo>
                  <a:pt x="1757172" y="0"/>
                </a:lnTo>
              </a:path>
            </a:pathLst>
          </a:custGeom>
          <a:ln w="8889">
            <a:solidFill>
              <a:srgbClr val="C25553"/>
            </a:solidFill>
          </a:ln>
        </p:spPr>
        <p:txBody>
          <a:bodyPr wrap="square" lIns="0" tIns="0" rIns="0" bIns="0" rtlCol="0">
            <a:spAutoFit/>
          </a:bodyPr>
          <a:lstStyle/>
          <a:p/>
        </p:txBody>
      </p:sp>
      <p:sp>
        <p:nvSpPr>
          <p:cNvPr id="17" name="object 17"/>
          <p:cNvSpPr/>
          <p:nvPr/>
        </p:nvSpPr>
        <p:spPr>
          <a:xfrm>
            <a:off x="7305356" y="2493264"/>
            <a:ext cx="1757172" cy="0"/>
          </a:xfrm>
          <a:custGeom>
            <a:avLst/>
            <a:gdLst/>
            <a:ahLst/>
            <a:cxnLst/>
            <a:rect l="l" t="t" r="r" b="b"/>
            <a:pathLst>
              <a:path w="1757172">
                <a:moveTo>
                  <a:pt x="0" y="0"/>
                </a:moveTo>
                <a:lnTo>
                  <a:pt x="1757172" y="0"/>
                </a:lnTo>
              </a:path>
            </a:pathLst>
          </a:custGeom>
          <a:ln w="8890">
            <a:solidFill>
              <a:srgbClr val="C25553"/>
            </a:solidFill>
          </a:ln>
        </p:spPr>
        <p:txBody>
          <a:bodyPr wrap="square" lIns="0" tIns="0" rIns="0" bIns="0" rtlCol="0">
            <a:spAutoFit/>
          </a:bodyPr>
          <a:lstStyle/>
          <a:p/>
        </p:txBody>
      </p:sp>
      <p:sp>
        <p:nvSpPr>
          <p:cNvPr id="18" name="object 18"/>
          <p:cNvSpPr/>
          <p:nvPr/>
        </p:nvSpPr>
        <p:spPr>
          <a:xfrm>
            <a:off x="7305356" y="2676145"/>
            <a:ext cx="1757172" cy="0"/>
          </a:xfrm>
          <a:custGeom>
            <a:avLst/>
            <a:gdLst/>
            <a:ahLst/>
            <a:cxnLst/>
            <a:rect l="l" t="t" r="r" b="b"/>
            <a:pathLst>
              <a:path w="1757172">
                <a:moveTo>
                  <a:pt x="0" y="0"/>
                </a:moveTo>
                <a:lnTo>
                  <a:pt x="1757172" y="0"/>
                </a:lnTo>
              </a:path>
            </a:pathLst>
          </a:custGeom>
          <a:ln w="8889">
            <a:solidFill>
              <a:srgbClr val="C25553"/>
            </a:solidFill>
          </a:ln>
        </p:spPr>
        <p:txBody>
          <a:bodyPr wrap="square" lIns="0" tIns="0" rIns="0" bIns="0" rtlCol="0">
            <a:spAutoFit/>
          </a:bodyPr>
          <a:lstStyle/>
          <a:p/>
        </p:txBody>
      </p:sp>
      <p:sp>
        <p:nvSpPr>
          <p:cNvPr id="19" name="object 19"/>
          <p:cNvSpPr/>
          <p:nvPr/>
        </p:nvSpPr>
        <p:spPr>
          <a:xfrm>
            <a:off x="7305356" y="3041905"/>
            <a:ext cx="1714500" cy="0"/>
          </a:xfrm>
          <a:custGeom>
            <a:avLst/>
            <a:gdLst/>
            <a:ahLst/>
            <a:cxnLst/>
            <a:rect l="l" t="t" r="r" b="b"/>
            <a:pathLst>
              <a:path w="1714500">
                <a:moveTo>
                  <a:pt x="0" y="0"/>
                </a:moveTo>
                <a:lnTo>
                  <a:pt x="1714500" y="0"/>
                </a:lnTo>
              </a:path>
            </a:pathLst>
          </a:custGeom>
          <a:ln w="8889">
            <a:solidFill>
              <a:srgbClr val="C25553"/>
            </a:solidFill>
          </a:ln>
        </p:spPr>
        <p:txBody>
          <a:bodyPr wrap="square" lIns="0" tIns="0" rIns="0" bIns="0" rtlCol="0">
            <a:spAutoFit/>
          </a:bodyPr>
          <a:lstStyle/>
          <a:p/>
        </p:txBody>
      </p:sp>
      <p:sp>
        <p:nvSpPr>
          <p:cNvPr id="20" name="object 20"/>
          <p:cNvSpPr/>
          <p:nvPr/>
        </p:nvSpPr>
        <p:spPr>
          <a:xfrm>
            <a:off x="7305356" y="3224785"/>
            <a:ext cx="1714500" cy="0"/>
          </a:xfrm>
          <a:custGeom>
            <a:avLst/>
            <a:gdLst/>
            <a:ahLst/>
            <a:cxnLst/>
            <a:rect l="l" t="t" r="r" b="b"/>
            <a:pathLst>
              <a:path w="1714500">
                <a:moveTo>
                  <a:pt x="0" y="0"/>
                </a:moveTo>
                <a:lnTo>
                  <a:pt x="1714500" y="0"/>
                </a:lnTo>
              </a:path>
            </a:pathLst>
          </a:custGeom>
          <a:ln w="8890">
            <a:solidFill>
              <a:srgbClr val="C25553"/>
            </a:solidFill>
          </a:ln>
        </p:spPr>
        <p:txBody>
          <a:bodyPr wrap="square" lIns="0" tIns="0" rIns="0" bIns="0" rtlCol="0">
            <a:spAutoFit/>
          </a:bodyPr>
          <a:lstStyle/>
          <a:p/>
        </p:txBody>
      </p:sp>
      <p:sp>
        <p:nvSpPr>
          <p:cNvPr id="21" name="object 21"/>
          <p:cNvSpPr txBox="1"/>
          <p:nvPr/>
        </p:nvSpPr>
        <p:spPr>
          <a:xfrm>
            <a:off x="3884434" y="2871090"/>
            <a:ext cx="5089525" cy="563245"/>
          </a:xfrm>
          <a:prstGeom prst="rect">
            <a:avLst/>
          </a:prstGeom>
        </p:spPr>
        <p:txBody>
          <a:bodyPr vert="horz" wrap="square" lIns="0" tIns="0" rIns="0" bIns="0" rtlCol="0">
            <a:spAutoFit/>
          </a:bodyPr>
          <a:lstStyle/>
          <a:p>
            <a:pPr marL="12700">
              <a:lnSpc>
                <a:spcPct val="100000"/>
              </a:lnSpc>
            </a:pPr>
            <a:r>
              <a:rPr sz="1400" b="1" spc="10" dirty="0">
                <a:solidFill>
                  <a:srgbClr val="585858"/>
                </a:solidFill>
                <a:latin typeface="微软雅黑" panose="020B0503020204020204" charset="-122"/>
                <a:cs typeface="微软雅黑" panose="020B0503020204020204" charset="-122"/>
              </a:rPr>
              <a:t>乙方：</a:t>
            </a:r>
            <a:endParaRPr sz="1400">
              <a:latin typeface="微软雅黑" panose="020B0503020204020204" charset="-122"/>
              <a:cs typeface="微软雅黑" panose="020B0503020204020204" charset="-122"/>
            </a:endParaRPr>
          </a:p>
          <a:p>
            <a:pPr marR="6350" algn="r">
              <a:lnSpc>
                <a:spcPct val="100000"/>
              </a:lnSpc>
              <a:spcBef>
                <a:spcPts val="1225"/>
              </a:spcBef>
            </a:pPr>
            <a:r>
              <a:rPr sz="1200" b="1" dirty="0">
                <a:solidFill>
                  <a:srgbClr val="C25553"/>
                </a:solidFill>
                <a:latin typeface="Arial" panose="020B0604020202020204"/>
                <a:cs typeface="Arial" panose="020B0604020202020204"/>
              </a:rPr>
              <a:t>4.</a:t>
            </a:r>
            <a:r>
              <a:rPr sz="1200" b="1" spc="10" dirty="0">
                <a:solidFill>
                  <a:srgbClr val="C25553"/>
                </a:solidFill>
                <a:latin typeface="微软雅黑" panose="020B0503020204020204" charset="-122"/>
                <a:cs typeface="微软雅黑" panose="020B0503020204020204" charset="-122"/>
              </a:rPr>
              <a:t>乙方</a:t>
            </a:r>
            <a:r>
              <a:rPr sz="1200" b="1" spc="0" dirty="0">
                <a:solidFill>
                  <a:srgbClr val="C25553"/>
                </a:solidFill>
                <a:latin typeface="微软雅黑" panose="020B0503020204020204" charset="-122"/>
                <a:cs typeface="微软雅黑" panose="020B0503020204020204" charset="-122"/>
              </a:rPr>
              <a:t>应采取的安全措施</a:t>
            </a:r>
            <a:endParaRPr sz="1200">
              <a:latin typeface="微软雅黑" panose="020B0503020204020204" charset="-122"/>
              <a:cs typeface="微软雅黑" panose="020B0503020204020204" charset="-122"/>
            </a:endParaRPr>
          </a:p>
        </p:txBody>
      </p:sp>
      <p:sp>
        <p:nvSpPr>
          <p:cNvPr id="22" name="object 22"/>
          <p:cNvSpPr txBox="1"/>
          <p:nvPr/>
        </p:nvSpPr>
        <p:spPr>
          <a:xfrm>
            <a:off x="7293292" y="1593851"/>
            <a:ext cx="1832610" cy="194310"/>
          </a:xfrm>
          <a:prstGeom prst="rect">
            <a:avLst/>
          </a:prstGeom>
        </p:spPr>
        <p:txBody>
          <a:bodyPr vert="horz" wrap="square" lIns="0" tIns="0" rIns="0" bIns="0" rtlCol="0">
            <a:spAutoFit/>
          </a:bodyPr>
          <a:lstStyle/>
          <a:p>
            <a:pPr marL="12700">
              <a:lnSpc>
                <a:spcPct val="100000"/>
              </a:lnSpc>
            </a:pPr>
            <a:r>
              <a:rPr sz="1200" b="1" dirty="0">
                <a:solidFill>
                  <a:srgbClr val="C25553"/>
                </a:solidFill>
                <a:latin typeface="Arial" panose="020B0604020202020204"/>
                <a:cs typeface="Arial" panose="020B0604020202020204"/>
              </a:rPr>
              <a:t>1.</a:t>
            </a:r>
            <a:r>
              <a:rPr sz="1200" b="1" spc="10" dirty="0">
                <a:solidFill>
                  <a:srgbClr val="C25553"/>
                </a:solidFill>
                <a:latin typeface="微软雅黑" panose="020B0503020204020204" charset="-122"/>
                <a:cs typeface="微软雅黑" panose="020B0503020204020204" charset="-122"/>
              </a:rPr>
              <a:t>甲方</a:t>
            </a:r>
            <a:r>
              <a:rPr sz="1200" b="1" spc="0" dirty="0">
                <a:solidFill>
                  <a:srgbClr val="C25553"/>
                </a:solidFill>
                <a:latin typeface="微软雅黑" panose="020B0503020204020204" charset="-122"/>
                <a:cs typeface="微软雅黑" panose="020B0503020204020204" charset="-122"/>
              </a:rPr>
              <a:t>的安全生产管理职责</a:t>
            </a:r>
            <a:endParaRPr sz="1200">
              <a:latin typeface="微软雅黑" panose="020B0503020204020204" charset="-122"/>
              <a:cs typeface="微软雅黑" panose="020B0503020204020204" charset="-122"/>
            </a:endParaRPr>
          </a:p>
        </p:txBody>
      </p:sp>
      <p:sp>
        <p:nvSpPr>
          <p:cNvPr id="23" name="object 23"/>
          <p:cNvSpPr txBox="1"/>
          <p:nvPr/>
        </p:nvSpPr>
        <p:spPr>
          <a:xfrm>
            <a:off x="7293292" y="2142491"/>
            <a:ext cx="1832610" cy="194310"/>
          </a:xfrm>
          <a:prstGeom prst="rect">
            <a:avLst/>
          </a:prstGeom>
        </p:spPr>
        <p:txBody>
          <a:bodyPr vert="horz" wrap="square" lIns="0" tIns="0" rIns="0" bIns="0" rtlCol="0">
            <a:spAutoFit/>
          </a:bodyPr>
          <a:lstStyle/>
          <a:p>
            <a:pPr marL="12700">
              <a:lnSpc>
                <a:spcPct val="100000"/>
              </a:lnSpc>
            </a:pPr>
            <a:r>
              <a:rPr sz="1200" b="1" dirty="0">
                <a:solidFill>
                  <a:srgbClr val="C25553"/>
                </a:solidFill>
                <a:latin typeface="Arial" panose="020B0604020202020204"/>
                <a:cs typeface="Arial" panose="020B0604020202020204"/>
              </a:rPr>
              <a:t>2.</a:t>
            </a:r>
            <a:r>
              <a:rPr sz="1200" b="1" spc="10" dirty="0">
                <a:solidFill>
                  <a:srgbClr val="C25553"/>
                </a:solidFill>
                <a:latin typeface="微软雅黑" panose="020B0503020204020204" charset="-122"/>
                <a:cs typeface="微软雅黑" panose="020B0503020204020204" charset="-122"/>
              </a:rPr>
              <a:t>乙方</a:t>
            </a:r>
            <a:r>
              <a:rPr sz="1200" b="1" spc="0" dirty="0">
                <a:solidFill>
                  <a:srgbClr val="C25553"/>
                </a:solidFill>
                <a:latin typeface="微软雅黑" panose="020B0503020204020204" charset="-122"/>
                <a:cs typeface="微软雅黑" panose="020B0503020204020204" charset="-122"/>
              </a:rPr>
              <a:t>的安全生产管理职责</a:t>
            </a:r>
            <a:endParaRPr sz="1200">
              <a:latin typeface="微软雅黑" panose="020B0503020204020204" charset="-122"/>
              <a:cs typeface="微软雅黑" panose="020B0503020204020204" charset="-122"/>
            </a:endParaRPr>
          </a:p>
        </p:txBody>
      </p:sp>
      <p:sp>
        <p:nvSpPr>
          <p:cNvPr id="24" name="object 24"/>
          <p:cNvSpPr txBox="1"/>
          <p:nvPr/>
        </p:nvSpPr>
        <p:spPr>
          <a:xfrm>
            <a:off x="7293292" y="2691130"/>
            <a:ext cx="1680210" cy="194310"/>
          </a:xfrm>
          <a:prstGeom prst="rect">
            <a:avLst/>
          </a:prstGeom>
        </p:spPr>
        <p:txBody>
          <a:bodyPr vert="horz" wrap="square" lIns="0" tIns="0" rIns="0" bIns="0" rtlCol="0">
            <a:spAutoFit/>
          </a:bodyPr>
          <a:lstStyle/>
          <a:p>
            <a:pPr marL="12700">
              <a:lnSpc>
                <a:spcPct val="100000"/>
              </a:lnSpc>
            </a:pPr>
            <a:r>
              <a:rPr sz="1200" b="1" dirty="0">
                <a:solidFill>
                  <a:srgbClr val="C25553"/>
                </a:solidFill>
                <a:latin typeface="Arial" panose="020B0604020202020204"/>
                <a:cs typeface="Arial" panose="020B0604020202020204"/>
              </a:rPr>
              <a:t>3.</a:t>
            </a:r>
            <a:r>
              <a:rPr sz="1200" b="1" spc="10" dirty="0">
                <a:solidFill>
                  <a:srgbClr val="C25553"/>
                </a:solidFill>
                <a:latin typeface="微软雅黑" panose="020B0503020204020204" charset="-122"/>
                <a:cs typeface="微软雅黑" panose="020B0503020204020204" charset="-122"/>
              </a:rPr>
              <a:t>甲方</a:t>
            </a:r>
            <a:r>
              <a:rPr sz="1200" b="1" spc="0" dirty="0">
                <a:solidFill>
                  <a:srgbClr val="C25553"/>
                </a:solidFill>
                <a:latin typeface="微软雅黑" panose="020B0503020204020204" charset="-122"/>
                <a:cs typeface="微软雅黑" panose="020B0503020204020204" charset="-122"/>
              </a:rPr>
              <a:t>应采取的安全措施</a:t>
            </a:r>
            <a:endParaRPr sz="1200">
              <a:latin typeface="微软雅黑" panose="020B0503020204020204" charset="-122"/>
              <a:cs typeface="微软雅黑" panose="020B0503020204020204" charset="-122"/>
            </a:endParaRPr>
          </a:p>
        </p:txBody>
      </p:sp>
      <p:sp>
        <p:nvSpPr>
          <p:cNvPr id="25" name="object 25"/>
          <p:cNvSpPr/>
          <p:nvPr/>
        </p:nvSpPr>
        <p:spPr>
          <a:xfrm>
            <a:off x="7305356" y="3590545"/>
            <a:ext cx="1714500" cy="0"/>
          </a:xfrm>
          <a:custGeom>
            <a:avLst/>
            <a:gdLst/>
            <a:ahLst/>
            <a:cxnLst/>
            <a:rect l="l" t="t" r="r" b="b"/>
            <a:pathLst>
              <a:path w="1714500">
                <a:moveTo>
                  <a:pt x="0" y="0"/>
                </a:moveTo>
                <a:lnTo>
                  <a:pt x="1714500" y="0"/>
                </a:lnTo>
              </a:path>
            </a:pathLst>
          </a:custGeom>
          <a:ln w="8889">
            <a:solidFill>
              <a:srgbClr val="C25553"/>
            </a:solidFill>
          </a:ln>
        </p:spPr>
        <p:txBody>
          <a:bodyPr wrap="square" lIns="0" tIns="0" rIns="0" bIns="0" rtlCol="0">
            <a:spAutoFit/>
          </a:bodyPr>
          <a:lstStyle/>
          <a:p/>
        </p:txBody>
      </p:sp>
      <p:sp>
        <p:nvSpPr>
          <p:cNvPr id="26" name="object 26"/>
          <p:cNvSpPr/>
          <p:nvPr/>
        </p:nvSpPr>
        <p:spPr>
          <a:xfrm>
            <a:off x="7305356" y="3773424"/>
            <a:ext cx="1757172" cy="0"/>
          </a:xfrm>
          <a:custGeom>
            <a:avLst/>
            <a:gdLst/>
            <a:ahLst/>
            <a:cxnLst/>
            <a:rect l="l" t="t" r="r" b="b"/>
            <a:pathLst>
              <a:path w="1757172">
                <a:moveTo>
                  <a:pt x="0" y="0"/>
                </a:moveTo>
                <a:lnTo>
                  <a:pt x="1757172" y="0"/>
                </a:lnTo>
              </a:path>
            </a:pathLst>
          </a:custGeom>
          <a:ln w="8890">
            <a:solidFill>
              <a:srgbClr val="C25553"/>
            </a:solidFill>
          </a:ln>
        </p:spPr>
        <p:txBody>
          <a:bodyPr wrap="square" lIns="0" tIns="0" rIns="0" bIns="0" rtlCol="0">
            <a:spAutoFit/>
          </a:bodyPr>
          <a:lstStyle/>
          <a:p/>
        </p:txBody>
      </p:sp>
      <p:sp>
        <p:nvSpPr>
          <p:cNvPr id="27" name="object 27"/>
          <p:cNvSpPr/>
          <p:nvPr/>
        </p:nvSpPr>
        <p:spPr>
          <a:xfrm>
            <a:off x="6675691" y="4012692"/>
            <a:ext cx="955548" cy="1194816"/>
          </a:xfrm>
          <a:prstGeom prst="rect">
            <a:avLst/>
          </a:prstGeom>
          <a:blipFill>
            <a:blip r:embed="rId1" cstate="print"/>
            <a:stretch>
              <a:fillRect/>
            </a:stretch>
          </a:blipFill>
        </p:spPr>
        <p:txBody>
          <a:bodyPr wrap="square" lIns="0" tIns="0" rIns="0" bIns="0" rtlCol="0">
            <a:spAutoFit/>
          </a:bodyPr>
          <a:lstStyle/>
          <a:p/>
        </p:txBody>
      </p:sp>
      <p:sp>
        <p:nvSpPr>
          <p:cNvPr id="28" name="object 28"/>
          <p:cNvSpPr txBox="1"/>
          <p:nvPr/>
        </p:nvSpPr>
        <p:spPr>
          <a:xfrm>
            <a:off x="6780338" y="5163185"/>
            <a:ext cx="739140" cy="652780"/>
          </a:xfrm>
          <a:prstGeom prst="rect">
            <a:avLst/>
          </a:prstGeom>
        </p:spPr>
        <p:txBody>
          <a:bodyPr vert="horz" wrap="square" lIns="0" tIns="0" rIns="0" bIns="0" rtlCol="0">
            <a:spAutoFit/>
          </a:bodyPr>
          <a:lstStyle/>
          <a:p>
            <a:pPr marL="12700" marR="6350">
              <a:lnSpc>
                <a:spcPct val="150000"/>
              </a:lnSpc>
            </a:pPr>
            <a:r>
              <a:rPr sz="1400" b="1" dirty="0">
                <a:latin typeface="微软雅黑" panose="020B0503020204020204" charset="-122"/>
                <a:cs typeface="微软雅黑" panose="020B0503020204020204" charset="-122"/>
              </a:rPr>
              <a:t>甲方安全 管理人员</a:t>
            </a:r>
            <a:endParaRPr sz="1400">
              <a:latin typeface="微软雅黑" panose="020B0503020204020204" charset="-122"/>
              <a:cs typeface="微软雅黑" panose="020B0503020204020204" charset="-122"/>
            </a:endParaRPr>
          </a:p>
        </p:txBody>
      </p:sp>
      <p:sp>
        <p:nvSpPr>
          <p:cNvPr id="29" name="object 29"/>
          <p:cNvSpPr/>
          <p:nvPr/>
        </p:nvSpPr>
        <p:spPr>
          <a:xfrm>
            <a:off x="8592882" y="4012692"/>
            <a:ext cx="957072" cy="1194816"/>
          </a:xfrm>
          <a:prstGeom prst="rect">
            <a:avLst/>
          </a:prstGeom>
          <a:blipFill>
            <a:blip r:embed="rId2" cstate="print"/>
            <a:stretch>
              <a:fillRect/>
            </a:stretch>
          </a:blipFill>
        </p:spPr>
        <p:txBody>
          <a:bodyPr wrap="square" lIns="0" tIns="0" rIns="0" bIns="0" rtlCol="0">
            <a:spAutoFit/>
          </a:bodyPr>
          <a:lstStyle/>
          <a:p/>
        </p:txBody>
      </p:sp>
      <p:sp>
        <p:nvSpPr>
          <p:cNvPr id="30" name="object 30"/>
          <p:cNvSpPr txBox="1"/>
          <p:nvPr/>
        </p:nvSpPr>
        <p:spPr>
          <a:xfrm>
            <a:off x="8699944" y="5163185"/>
            <a:ext cx="739140" cy="652780"/>
          </a:xfrm>
          <a:prstGeom prst="rect">
            <a:avLst/>
          </a:prstGeom>
        </p:spPr>
        <p:txBody>
          <a:bodyPr vert="horz" wrap="square" lIns="0" tIns="0" rIns="0" bIns="0" rtlCol="0">
            <a:spAutoFit/>
          </a:bodyPr>
          <a:lstStyle/>
          <a:p>
            <a:pPr marL="12700" marR="6350">
              <a:lnSpc>
                <a:spcPct val="150000"/>
              </a:lnSpc>
            </a:pPr>
            <a:r>
              <a:rPr sz="1400" b="1" dirty="0">
                <a:latin typeface="微软雅黑" panose="020B0503020204020204" charset="-122"/>
                <a:cs typeface="微软雅黑" panose="020B0503020204020204" charset="-122"/>
              </a:rPr>
              <a:t>乙方安全 管理人员</a:t>
            </a:r>
            <a:endParaRPr sz="1400">
              <a:latin typeface="微软雅黑" panose="020B0503020204020204" charset="-122"/>
              <a:cs typeface="微软雅黑" panose="020B0503020204020204" charset="-122"/>
            </a:endParaRPr>
          </a:p>
        </p:txBody>
      </p:sp>
      <p:sp>
        <p:nvSpPr>
          <p:cNvPr id="31" name="object 31"/>
          <p:cNvSpPr/>
          <p:nvPr/>
        </p:nvSpPr>
        <p:spPr>
          <a:xfrm>
            <a:off x="7802688" y="4482084"/>
            <a:ext cx="792099" cy="144779"/>
          </a:xfrm>
          <a:custGeom>
            <a:avLst/>
            <a:gdLst/>
            <a:ahLst/>
            <a:cxnLst/>
            <a:rect l="l" t="t" r="r" b="b"/>
            <a:pathLst>
              <a:path w="792099" h="144779">
                <a:moveTo>
                  <a:pt x="647318" y="0"/>
                </a:moveTo>
                <a:lnTo>
                  <a:pt x="647318" y="144779"/>
                </a:lnTo>
                <a:lnTo>
                  <a:pt x="763143" y="86867"/>
                </a:lnTo>
                <a:lnTo>
                  <a:pt x="661797" y="86867"/>
                </a:lnTo>
                <a:lnTo>
                  <a:pt x="661797" y="57911"/>
                </a:lnTo>
                <a:lnTo>
                  <a:pt x="763142" y="57911"/>
                </a:lnTo>
                <a:lnTo>
                  <a:pt x="647318" y="0"/>
                </a:lnTo>
                <a:close/>
              </a:path>
              <a:path w="792099" h="144779">
                <a:moveTo>
                  <a:pt x="647318" y="57911"/>
                </a:moveTo>
                <a:lnTo>
                  <a:pt x="0" y="57911"/>
                </a:lnTo>
                <a:lnTo>
                  <a:pt x="0" y="86867"/>
                </a:lnTo>
                <a:lnTo>
                  <a:pt x="647318" y="86867"/>
                </a:lnTo>
                <a:lnTo>
                  <a:pt x="647318" y="57911"/>
                </a:lnTo>
                <a:close/>
              </a:path>
              <a:path w="792099" h="144779">
                <a:moveTo>
                  <a:pt x="763142" y="57911"/>
                </a:moveTo>
                <a:lnTo>
                  <a:pt x="661797" y="57911"/>
                </a:lnTo>
                <a:lnTo>
                  <a:pt x="661797" y="86867"/>
                </a:lnTo>
                <a:lnTo>
                  <a:pt x="763143" y="86867"/>
                </a:lnTo>
                <a:lnTo>
                  <a:pt x="792099" y="72389"/>
                </a:lnTo>
                <a:lnTo>
                  <a:pt x="763142" y="57911"/>
                </a:lnTo>
                <a:close/>
              </a:path>
            </a:pathLst>
          </a:custGeom>
          <a:solidFill>
            <a:srgbClr val="83AC68"/>
          </a:solidFill>
        </p:spPr>
        <p:txBody>
          <a:bodyPr wrap="square" lIns="0" tIns="0" rIns="0" bIns="0" rtlCol="0">
            <a:spAutoFit/>
          </a:bodyPr>
          <a:lstStyle/>
          <a:p/>
        </p:txBody>
      </p:sp>
      <p:sp>
        <p:nvSpPr>
          <p:cNvPr id="32" name="object 32"/>
          <p:cNvSpPr/>
          <p:nvPr/>
        </p:nvSpPr>
        <p:spPr>
          <a:xfrm>
            <a:off x="7802688" y="4681728"/>
            <a:ext cx="792099" cy="144779"/>
          </a:xfrm>
          <a:custGeom>
            <a:avLst/>
            <a:gdLst/>
            <a:ahLst/>
            <a:cxnLst/>
            <a:rect l="l" t="t" r="r" b="b"/>
            <a:pathLst>
              <a:path w="792099" h="144779">
                <a:moveTo>
                  <a:pt x="144779" y="0"/>
                </a:moveTo>
                <a:lnTo>
                  <a:pt x="0" y="72389"/>
                </a:lnTo>
                <a:lnTo>
                  <a:pt x="144779" y="144779"/>
                </a:lnTo>
                <a:lnTo>
                  <a:pt x="144779" y="86867"/>
                </a:lnTo>
                <a:lnTo>
                  <a:pt x="130301" y="86867"/>
                </a:lnTo>
                <a:lnTo>
                  <a:pt x="130301" y="57911"/>
                </a:lnTo>
                <a:lnTo>
                  <a:pt x="144779" y="57911"/>
                </a:lnTo>
                <a:lnTo>
                  <a:pt x="144779" y="0"/>
                </a:lnTo>
                <a:close/>
              </a:path>
              <a:path w="792099" h="144779">
                <a:moveTo>
                  <a:pt x="144779" y="57911"/>
                </a:moveTo>
                <a:lnTo>
                  <a:pt x="130301" y="57911"/>
                </a:lnTo>
                <a:lnTo>
                  <a:pt x="130301" y="86867"/>
                </a:lnTo>
                <a:lnTo>
                  <a:pt x="144779" y="86867"/>
                </a:lnTo>
                <a:lnTo>
                  <a:pt x="144779" y="57911"/>
                </a:lnTo>
                <a:close/>
              </a:path>
              <a:path w="792099" h="144779">
                <a:moveTo>
                  <a:pt x="792099" y="57911"/>
                </a:moveTo>
                <a:lnTo>
                  <a:pt x="144779" y="57911"/>
                </a:lnTo>
                <a:lnTo>
                  <a:pt x="144779" y="86867"/>
                </a:lnTo>
                <a:lnTo>
                  <a:pt x="792099" y="86867"/>
                </a:lnTo>
                <a:lnTo>
                  <a:pt x="792099" y="57911"/>
                </a:lnTo>
                <a:close/>
              </a:path>
            </a:pathLst>
          </a:custGeom>
          <a:solidFill>
            <a:srgbClr val="335BA2"/>
          </a:solidFill>
        </p:spPr>
        <p:txBody>
          <a:bodyPr wrap="square" lIns="0" tIns="0" rIns="0" bIns="0" rtlCol="0">
            <a:spAutoFit/>
          </a:bodyPr>
          <a:lstStyle/>
          <a:p/>
        </p:txBody>
      </p:sp>
      <p:sp>
        <p:nvSpPr>
          <p:cNvPr id="33" name="object 33"/>
          <p:cNvSpPr txBox="1"/>
          <p:nvPr/>
        </p:nvSpPr>
        <p:spPr>
          <a:xfrm>
            <a:off x="8017192" y="4207638"/>
            <a:ext cx="409575" cy="934085"/>
          </a:xfrm>
          <a:prstGeom prst="rect">
            <a:avLst/>
          </a:prstGeom>
        </p:spPr>
        <p:txBody>
          <a:bodyPr vert="horz" wrap="square" lIns="0" tIns="0" rIns="0" bIns="0" rtlCol="0">
            <a:spAutoFit/>
          </a:bodyPr>
          <a:lstStyle/>
          <a:p>
            <a:pPr marL="12700">
              <a:lnSpc>
                <a:spcPct val="100000"/>
              </a:lnSpc>
            </a:pPr>
            <a:r>
              <a:rPr sz="1400" b="1" dirty="0">
                <a:latin typeface="微软雅黑" panose="020B0503020204020204" charset="-122"/>
                <a:cs typeface="微软雅黑" panose="020B0503020204020204" charset="-122"/>
              </a:rPr>
              <a:t>协调</a:t>
            </a:r>
            <a:endParaRPr sz="1400">
              <a:latin typeface="微软雅黑" panose="020B0503020204020204" charset="-122"/>
              <a:cs typeface="微软雅黑" panose="020B0503020204020204" charset="-122"/>
            </a:endParaRPr>
          </a:p>
          <a:p>
            <a:pPr>
              <a:lnSpc>
                <a:spcPts val="1050"/>
              </a:lnSpc>
              <a:spcBef>
                <a:spcPts val="45"/>
              </a:spcBef>
            </a:pPr>
            <a:endParaRPr sz="1050"/>
          </a:p>
          <a:p>
            <a:pPr>
              <a:lnSpc>
                <a:spcPts val="1400"/>
              </a:lnSpc>
            </a:pPr>
            <a:endParaRPr sz="1400"/>
          </a:p>
          <a:p>
            <a:pPr>
              <a:lnSpc>
                <a:spcPts val="1400"/>
              </a:lnSpc>
            </a:pPr>
            <a:endParaRPr sz="1400"/>
          </a:p>
          <a:p>
            <a:pPr marL="39370">
              <a:lnSpc>
                <a:spcPct val="100000"/>
              </a:lnSpc>
            </a:pPr>
            <a:r>
              <a:rPr sz="1400" b="1" dirty="0">
                <a:latin typeface="微软雅黑" panose="020B0503020204020204" charset="-122"/>
                <a:cs typeface="微软雅黑" panose="020B0503020204020204" charset="-122"/>
              </a:rPr>
              <a:t>协调</a:t>
            </a:r>
            <a:endParaRPr sz="1400">
              <a:latin typeface="微软雅黑" panose="020B0503020204020204" charset="-122"/>
              <a:cs typeface="微软雅黑" panose="020B0503020204020204" charset="-122"/>
            </a:endParaRPr>
          </a:p>
        </p:txBody>
      </p:sp>
      <p:sp>
        <p:nvSpPr>
          <p:cNvPr id="34" name="object 34"/>
          <p:cNvSpPr/>
          <p:nvPr/>
        </p:nvSpPr>
        <p:spPr>
          <a:xfrm>
            <a:off x="8769095" y="188976"/>
            <a:ext cx="928115" cy="798576"/>
          </a:xfrm>
          <a:custGeom>
            <a:avLst/>
            <a:gdLst/>
            <a:ahLst/>
            <a:cxnLst/>
            <a:rect l="l" t="t" r="r" b="b"/>
            <a:pathLst>
              <a:path w="928115" h="798576">
                <a:moveTo>
                  <a:pt x="728472" y="0"/>
                </a:moveTo>
                <a:lnTo>
                  <a:pt x="199644" y="0"/>
                </a:lnTo>
                <a:lnTo>
                  <a:pt x="0" y="399288"/>
                </a:lnTo>
                <a:lnTo>
                  <a:pt x="199644"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35" name="object 35"/>
          <p:cNvSpPr txBox="1"/>
          <p:nvPr/>
        </p:nvSpPr>
        <p:spPr>
          <a:xfrm>
            <a:off x="9041383" y="351790"/>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45</a:t>
            </a:r>
            <a:endParaRPr sz="2800">
              <a:latin typeface="Calibri" panose="020F0502020204030204"/>
              <a:cs typeface="Calibri" panose="020F0502020204030204"/>
            </a:endParaRPr>
          </a:p>
        </p:txBody>
      </p:sp>
      <p:sp>
        <p:nvSpPr>
          <p:cNvPr id="36" name="矩形 35"/>
          <p:cNvSpPr/>
          <p:nvPr/>
        </p:nvSpPr>
        <p:spPr>
          <a:xfrm>
            <a:off x="340290" y="349838"/>
            <a:ext cx="3276600" cy="569386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第四十五条</a:t>
            </a:r>
            <a:r>
              <a:rPr lang="en-US" altLang="zh-CN" sz="2800" dirty="0">
                <a:solidFill>
                  <a:srgbClr val="FF0000"/>
                </a:solidFill>
              </a:rPr>
              <a:t> </a:t>
            </a:r>
            <a:r>
              <a:rPr lang="zh-CN" altLang="zh-CN" sz="2800" dirty="0">
                <a:solidFill>
                  <a:srgbClr val="FF0000"/>
                </a:solidFill>
              </a:rPr>
              <a:t>两个以上生产经营单位在同一作业区域内进行生产经营活动，可能危及对方生产安全的，应当签订安全生产管理协议，明确各自的安全生产管理职责和应当采取的安全措施，并指定专职安全生产管理人员进行安全检查与协调。</a:t>
            </a:r>
            <a:endParaRPr lang="zh-CN" altLang="zh-CN" sz="28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56547" y="224027"/>
            <a:ext cx="926592" cy="800100"/>
          </a:xfrm>
          <a:custGeom>
            <a:avLst/>
            <a:gdLst/>
            <a:ahLst/>
            <a:cxnLst/>
            <a:rect l="l" t="t" r="r" b="b"/>
            <a:pathLst>
              <a:path w="926592" h="800100">
                <a:moveTo>
                  <a:pt x="726567" y="0"/>
                </a:moveTo>
                <a:lnTo>
                  <a:pt x="200025" y="0"/>
                </a:lnTo>
                <a:lnTo>
                  <a:pt x="0" y="400050"/>
                </a:lnTo>
                <a:lnTo>
                  <a:pt x="200025" y="800100"/>
                </a:lnTo>
                <a:lnTo>
                  <a:pt x="726567" y="800100"/>
                </a:lnTo>
                <a:lnTo>
                  <a:pt x="926592" y="400050"/>
                </a:lnTo>
                <a:lnTo>
                  <a:pt x="726567" y="0"/>
                </a:lnTo>
                <a:close/>
              </a:path>
            </a:pathLst>
          </a:custGeom>
          <a:solidFill>
            <a:srgbClr val="17BC9B"/>
          </a:solidFill>
        </p:spPr>
        <p:txBody>
          <a:bodyPr wrap="square" lIns="0" tIns="0" rIns="0" bIns="0" rtlCol="0">
            <a:spAutoFit/>
          </a:bodyPr>
          <a:lstStyle/>
          <a:p/>
        </p:txBody>
      </p:sp>
      <p:sp>
        <p:nvSpPr>
          <p:cNvPr id="3" name="object 3"/>
          <p:cNvSpPr txBox="1"/>
          <p:nvPr/>
        </p:nvSpPr>
        <p:spPr>
          <a:xfrm>
            <a:off x="9318497" y="387222"/>
            <a:ext cx="205740" cy="457200"/>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Calibri" panose="020F0502020204030204"/>
                <a:cs typeface="Calibri" panose="020F0502020204030204"/>
              </a:rPr>
              <a:t>3</a:t>
            </a:r>
            <a:endParaRPr sz="2800">
              <a:latin typeface="Calibri" panose="020F0502020204030204"/>
              <a:cs typeface="Calibri" panose="020F0502020204030204"/>
            </a:endParaRPr>
          </a:p>
        </p:txBody>
      </p:sp>
      <p:sp>
        <p:nvSpPr>
          <p:cNvPr id="4" name="object 4"/>
          <p:cNvSpPr/>
          <p:nvPr/>
        </p:nvSpPr>
        <p:spPr>
          <a:xfrm>
            <a:off x="4061700" y="2546165"/>
            <a:ext cx="2450588" cy="432815"/>
          </a:xfrm>
          <a:custGeom>
            <a:avLst/>
            <a:gdLst/>
            <a:ahLst/>
            <a:cxnLst/>
            <a:rect l="l" t="t" r="r" b="b"/>
            <a:pathLst>
              <a:path w="2450588" h="432815">
                <a:moveTo>
                  <a:pt x="2378454" y="0"/>
                </a:moveTo>
                <a:lnTo>
                  <a:pt x="71647" y="1"/>
                </a:lnTo>
                <a:lnTo>
                  <a:pt x="31551" y="12468"/>
                </a:lnTo>
                <a:lnTo>
                  <a:pt x="5617" y="44146"/>
                </a:lnTo>
                <a:lnTo>
                  <a:pt x="0" y="361167"/>
                </a:lnTo>
                <a:lnTo>
                  <a:pt x="1545" y="375630"/>
                </a:lnTo>
                <a:lnTo>
                  <a:pt x="21271" y="411861"/>
                </a:lnTo>
                <a:lnTo>
                  <a:pt x="57642" y="431363"/>
                </a:lnTo>
                <a:lnTo>
                  <a:pt x="72134" y="432815"/>
                </a:lnTo>
                <a:lnTo>
                  <a:pt x="2378941" y="432814"/>
                </a:lnTo>
                <a:lnTo>
                  <a:pt x="2419037" y="420347"/>
                </a:lnTo>
                <a:lnTo>
                  <a:pt x="2444971" y="388669"/>
                </a:lnTo>
                <a:lnTo>
                  <a:pt x="2450588" y="71648"/>
                </a:lnTo>
                <a:lnTo>
                  <a:pt x="2449043" y="57185"/>
                </a:lnTo>
                <a:lnTo>
                  <a:pt x="2429316" y="20954"/>
                </a:lnTo>
                <a:lnTo>
                  <a:pt x="2392945" y="1452"/>
                </a:lnTo>
                <a:lnTo>
                  <a:pt x="2378454" y="0"/>
                </a:lnTo>
                <a:close/>
              </a:path>
            </a:pathLst>
          </a:custGeom>
          <a:solidFill>
            <a:srgbClr val="0E73BD"/>
          </a:solidFill>
        </p:spPr>
        <p:txBody>
          <a:bodyPr wrap="square" lIns="0" tIns="0" rIns="0" bIns="0" rtlCol="0">
            <a:spAutoFit/>
          </a:bodyPr>
          <a:lstStyle/>
          <a:p/>
        </p:txBody>
      </p:sp>
      <p:sp>
        <p:nvSpPr>
          <p:cNvPr id="5" name="object 5"/>
          <p:cNvSpPr txBox="1"/>
          <p:nvPr/>
        </p:nvSpPr>
        <p:spPr>
          <a:xfrm>
            <a:off x="4509882" y="2600648"/>
            <a:ext cx="1552575"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安全生产方针</a:t>
            </a:r>
            <a:endParaRPr sz="2000" dirty="0">
              <a:latin typeface="微软雅黑" panose="020B0503020204020204" charset="-122"/>
              <a:cs typeface="微软雅黑" panose="020B0503020204020204" charset="-122"/>
            </a:endParaRPr>
          </a:p>
        </p:txBody>
      </p:sp>
      <p:sp>
        <p:nvSpPr>
          <p:cNvPr id="6" name="object 6"/>
          <p:cNvSpPr/>
          <p:nvPr/>
        </p:nvSpPr>
        <p:spPr>
          <a:xfrm>
            <a:off x="4206478" y="3372172"/>
            <a:ext cx="2161032" cy="394715"/>
          </a:xfrm>
          <a:custGeom>
            <a:avLst/>
            <a:gdLst/>
            <a:ahLst/>
            <a:cxnLst/>
            <a:rect l="l" t="t" r="r" b="b"/>
            <a:pathLst>
              <a:path w="2161032" h="394715">
                <a:moveTo>
                  <a:pt x="2138680" y="0"/>
                </a:moveTo>
                <a:lnTo>
                  <a:pt x="15414" y="1103"/>
                </a:lnTo>
                <a:lnTo>
                  <a:pt x="4356" y="9113"/>
                </a:lnTo>
                <a:lnTo>
                  <a:pt x="0" y="22351"/>
                </a:lnTo>
                <a:lnTo>
                  <a:pt x="1103" y="379301"/>
                </a:lnTo>
                <a:lnTo>
                  <a:pt x="9113" y="390359"/>
                </a:lnTo>
                <a:lnTo>
                  <a:pt x="22352" y="394715"/>
                </a:lnTo>
                <a:lnTo>
                  <a:pt x="2145617" y="393612"/>
                </a:lnTo>
                <a:lnTo>
                  <a:pt x="2156675" y="385602"/>
                </a:lnTo>
                <a:lnTo>
                  <a:pt x="2161032" y="372363"/>
                </a:lnTo>
                <a:lnTo>
                  <a:pt x="2159928" y="15414"/>
                </a:lnTo>
                <a:lnTo>
                  <a:pt x="2151918" y="4356"/>
                </a:lnTo>
                <a:lnTo>
                  <a:pt x="2138680" y="0"/>
                </a:lnTo>
                <a:close/>
              </a:path>
            </a:pathLst>
          </a:custGeom>
          <a:solidFill>
            <a:srgbClr val="20ACE8"/>
          </a:solidFill>
        </p:spPr>
        <p:txBody>
          <a:bodyPr wrap="square" lIns="0" tIns="0" rIns="0" bIns="0" rtlCol="0">
            <a:spAutoFit/>
          </a:bodyPr>
          <a:lstStyle/>
          <a:p/>
        </p:txBody>
      </p:sp>
      <p:sp>
        <p:nvSpPr>
          <p:cNvPr id="7" name="object 7"/>
          <p:cNvSpPr/>
          <p:nvPr/>
        </p:nvSpPr>
        <p:spPr>
          <a:xfrm>
            <a:off x="4206478" y="3766889"/>
            <a:ext cx="2161032" cy="397763"/>
          </a:xfrm>
          <a:custGeom>
            <a:avLst/>
            <a:gdLst/>
            <a:ahLst/>
            <a:cxnLst/>
            <a:rect l="l" t="t" r="r" b="b"/>
            <a:pathLst>
              <a:path w="2161032" h="397763">
                <a:moveTo>
                  <a:pt x="2138426" y="0"/>
                </a:moveTo>
                <a:lnTo>
                  <a:pt x="15291" y="1218"/>
                </a:lnTo>
                <a:lnTo>
                  <a:pt x="4316" y="9349"/>
                </a:lnTo>
                <a:lnTo>
                  <a:pt x="0" y="22606"/>
                </a:lnTo>
                <a:lnTo>
                  <a:pt x="1218" y="382472"/>
                </a:lnTo>
                <a:lnTo>
                  <a:pt x="9349" y="393447"/>
                </a:lnTo>
                <a:lnTo>
                  <a:pt x="22606" y="397764"/>
                </a:lnTo>
                <a:lnTo>
                  <a:pt x="2145740" y="396545"/>
                </a:lnTo>
                <a:lnTo>
                  <a:pt x="2156715" y="388414"/>
                </a:lnTo>
                <a:lnTo>
                  <a:pt x="2161032" y="375158"/>
                </a:lnTo>
                <a:lnTo>
                  <a:pt x="2159813" y="15291"/>
                </a:lnTo>
                <a:lnTo>
                  <a:pt x="2151682" y="4316"/>
                </a:lnTo>
                <a:lnTo>
                  <a:pt x="2138426" y="0"/>
                </a:lnTo>
                <a:close/>
              </a:path>
            </a:pathLst>
          </a:custGeom>
          <a:solidFill>
            <a:srgbClr val="0A75BC"/>
          </a:solidFill>
        </p:spPr>
        <p:txBody>
          <a:bodyPr wrap="square" lIns="0" tIns="0" rIns="0" bIns="0" rtlCol="0">
            <a:spAutoFit/>
          </a:bodyPr>
          <a:lstStyle/>
          <a:p/>
        </p:txBody>
      </p:sp>
      <p:sp>
        <p:nvSpPr>
          <p:cNvPr id="8" name="object 8"/>
          <p:cNvSpPr/>
          <p:nvPr/>
        </p:nvSpPr>
        <p:spPr>
          <a:xfrm>
            <a:off x="5198603" y="3055180"/>
            <a:ext cx="173736" cy="287274"/>
          </a:xfrm>
          <a:custGeom>
            <a:avLst/>
            <a:gdLst/>
            <a:ahLst/>
            <a:cxnLst/>
            <a:rect l="l" t="t" r="r" b="b"/>
            <a:pathLst>
              <a:path w="173736" h="287274">
                <a:moveTo>
                  <a:pt x="57912" y="113537"/>
                </a:moveTo>
                <a:lnTo>
                  <a:pt x="0" y="113537"/>
                </a:lnTo>
                <a:lnTo>
                  <a:pt x="86868" y="287274"/>
                </a:lnTo>
                <a:lnTo>
                  <a:pt x="159258" y="142494"/>
                </a:lnTo>
                <a:lnTo>
                  <a:pt x="57912" y="142494"/>
                </a:lnTo>
                <a:lnTo>
                  <a:pt x="57912" y="113537"/>
                </a:lnTo>
                <a:close/>
              </a:path>
              <a:path w="173736" h="287274">
                <a:moveTo>
                  <a:pt x="115824" y="0"/>
                </a:moveTo>
                <a:lnTo>
                  <a:pt x="57912" y="0"/>
                </a:lnTo>
                <a:lnTo>
                  <a:pt x="57912" y="142494"/>
                </a:lnTo>
                <a:lnTo>
                  <a:pt x="115824" y="142494"/>
                </a:lnTo>
                <a:lnTo>
                  <a:pt x="115824" y="0"/>
                </a:lnTo>
                <a:close/>
              </a:path>
              <a:path w="173736" h="287274">
                <a:moveTo>
                  <a:pt x="173736" y="113537"/>
                </a:moveTo>
                <a:lnTo>
                  <a:pt x="115824" y="113537"/>
                </a:lnTo>
                <a:lnTo>
                  <a:pt x="115824" y="142494"/>
                </a:lnTo>
                <a:lnTo>
                  <a:pt x="159258" y="142494"/>
                </a:lnTo>
                <a:lnTo>
                  <a:pt x="173736" y="113537"/>
                </a:lnTo>
                <a:close/>
              </a:path>
            </a:pathLst>
          </a:custGeom>
          <a:solidFill>
            <a:srgbClr val="056330"/>
          </a:solidFill>
        </p:spPr>
        <p:txBody>
          <a:bodyPr wrap="square" lIns="0" tIns="0" rIns="0" bIns="0" rtlCol="0">
            <a:spAutoFit/>
          </a:bodyPr>
          <a:lstStyle/>
          <a:p/>
        </p:txBody>
      </p:sp>
      <p:sp>
        <p:nvSpPr>
          <p:cNvPr id="9" name="object 9"/>
          <p:cNvSpPr/>
          <p:nvPr/>
        </p:nvSpPr>
        <p:spPr>
          <a:xfrm>
            <a:off x="4206478" y="4164653"/>
            <a:ext cx="2161032" cy="394716"/>
          </a:xfrm>
          <a:custGeom>
            <a:avLst/>
            <a:gdLst/>
            <a:ahLst/>
            <a:cxnLst/>
            <a:rect l="l" t="t" r="r" b="b"/>
            <a:pathLst>
              <a:path w="2161032" h="394716">
                <a:moveTo>
                  <a:pt x="2138680" y="0"/>
                </a:moveTo>
                <a:lnTo>
                  <a:pt x="15414" y="1103"/>
                </a:lnTo>
                <a:lnTo>
                  <a:pt x="4356" y="9113"/>
                </a:lnTo>
                <a:lnTo>
                  <a:pt x="0" y="22351"/>
                </a:lnTo>
                <a:lnTo>
                  <a:pt x="1103" y="379301"/>
                </a:lnTo>
                <a:lnTo>
                  <a:pt x="9113" y="390359"/>
                </a:lnTo>
                <a:lnTo>
                  <a:pt x="22352" y="394715"/>
                </a:lnTo>
                <a:lnTo>
                  <a:pt x="2145617" y="393612"/>
                </a:lnTo>
                <a:lnTo>
                  <a:pt x="2156675" y="385602"/>
                </a:lnTo>
                <a:lnTo>
                  <a:pt x="2161032" y="372363"/>
                </a:lnTo>
                <a:lnTo>
                  <a:pt x="2159928" y="15414"/>
                </a:lnTo>
                <a:lnTo>
                  <a:pt x="2151918" y="4356"/>
                </a:lnTo>
                <a:lnTo>
                  <a:pt x="2138680" y="0"/>
                </a:lnTo>
                <a:close/>
              </a:path>
            </a:pathLst>
          </a:custGeom>
          <a:solidFill>
            <a:srgbClr val="293192"/>
          </a:solidFill>
        </p:spPr>
        <p:txBody>
          <a:bodyPr wrap="square" lIns="0" tIns="0" rIns="0" bIns="0" rtlCol="0">
            <a:spAutoFit/>
          </a:bodyPr>
          <a:lstStyle/>
          <a:p/>
        </p:txBody>
      </p:sp>
      <p:sp>
        <p:nvSpPr>
          <p:cNvPr id="10" name="object 10"/>
          <p:cNvSpPr txBox="1"/>
          <p:nvPr/>
        </p:nvSpPr>
        <p:spPr>
          <a:xfrm>
            <a:off x="4868657" y="3288343"/>
            <a:ext cx="836294" cy="1200785"/>
          </a:xfrm>
          <a:prstGeom prst="rect">
            <a:avLst/>
          </a:prstGeom>
        </p:spPr>
        <p:txBody>
          <a:bodyPr vert="horz" wrap="square" lIns="0" tIns="0" rIns="0" bIns="0" rtlCol="0">
            <a:spAutoFit/>
          </a:bodyPr>
          <a:lstStyle/>
          <a:p>
            <a:pPr marL="12700" marR="6350" algn="just">
              <a:lnSpc>
                <a:spcPct val="162000"/>
              </a:lnSpc>
            </a:pPr>
            <a:r>
              <a:rPr sz="1600" b="1" spc="-15" dirty="0">
                <a:solidFill>
                  <a:srgbClr val="FFFFFF"/>
                </a:solidFill>
                <a:latin typeface="微软雅黑" panose="020B0503020204020204" charset="-122"/>
                <a:cs typeface="微软雅黑" panose="020B0503020204020204" charset="-122"/>
              </a:rPr>
              <a:t>安全第一 </a:t>
            </a:r>
            <a:r>
              <a:rPr sz="1600" b="1" spc="-25" dirty="0">
                <a:solidFill>
                  <a:srgbClr val="FFFFFF"/>
                </a:solidFill>
                <a:latin typeface="微软雅黑" panose="020B0503020204020204" charset="-122"/>
                <a:cs typeface="微软雅黑" panose="020B0503020204020204" charset="-122"/>
              </a:rPr>
              <a:t>预防为主</a:t>
            </a:r>
            <a:r>
              <a:rPr sz="1600" b="1" spc="-10" dirty="0">
                <a:solidFill>
                  <a:srgbClr val="FFFFFF"/>
                </a:solidFill>
                <a:latin typeface="微软雅黑" panose="020B0503020204020204" charset="-122"/>
                <a:cs typeface="微软雅黑" panose="020B0503020204020204" charset="-122"/>
              </a:rPr>
              <a:t> </a:t>
            </a:r>
            <a:r>
              <a:rPr sz="1600" b="1" spc="-20" dirty="0">
                <a:solidFill>
                  <a:srgbClr val="FFFFFF"/>
                </a:solidFill>
                <a:latin typeface="微软雅黑" panose="020B0503020204020204" charset="-122"/>
                <a:cs typeface="微软雅黑" panose="020B0503020204020204" charset="-122"/>
              </a:rPr>
              <a:t>综合治理</a:t>
            </a:r>
            <a:endParaRPr sz="1600" dirty="0">
              <a:latin typeface="微软雅黑" panose="020B0503020204020204" charset="-122"/>
              <a:cs typeface="微软雅黑" panose="020B0503020204020204" charset="-122"/>
            </a:endParaRPr>
          </a:p>
        </p:txBody>
      </p:sp>
      <p:sp>
        <p:nvSpPr>
          <p:cNvPr id="12" name="object 12"/>
          <p:cNvSpPr/>
          <p:nvPr/>
        </p:nvSpPr>
        <p:spPr>
          <a:xfrm>
            <a:off x="5504417" y="549528"/>
            <a:ext cx="2450591" cy="431291"/>
          </a:xfrm>
          <a:custGeom>
            <a:avLst/>
            <a:gdLst/>
            <a:ahLst/>
            <a:cxnLst/>
            <a:rect l="l" t="t" r="r" b="b"/>
            <a:pathLst>
              <a:path w="2450591" h="431291">
                <a:moveTo>
                  <a:pt x="2378709" y="0"/>
                </a:moveTo>
                <a:lnTo>
                  <a:pt x="71815" y="0"/>
                </a:lnTo>
                <a:lnTo>
                  <a:pt x="31637" y="12284"/>
                </a:lnTo>
                <a:lnTo>
                  <a:pt x="5635" y="43894"/>
                </a:lnTo>
                <a:lnTo>
                  <a:pt x="0" y="359476"/>
                </a:lnTo>
                <a:lnTo>
                  <a:pt x="1469" y="373966"/>
                </a:lnTo>
                <a:lnTo>
                  <a:pt x="21056" y="410279"/>
                </a:lnTo>
                <a:lnTo>
                  <a:pt x="57388" y="429835"/>
                </a:lnTo>
                <a:lnTo>
                  <a:pt x="71881" y="431291"/>
                </a:lnTo>
                <a:lnTo>
                  <a:pt x="2378776" y="431291"/>
                </a:lnTo>
                <a:lnTo>
                  <a:pt x="2418954" y="419007"/>
                </a:lnTo>
                <a:lnTo>
                  <a:pt x="2444956" y="387397"/>
                </a:lnTo>
                <a:lnTo>
                  <a:pt x="2450591" y="71815"/>
                </a:lnTo>
                <a:lnTo>
                  <a:pt x="2449122" y="57325"/>
                </a:lnTo>
                <a:lnTo>
                  <a:pt x="2429535" y="21012"/>
                </a:lnTo>
                <a:lnTo>
                  <a:pt x="2393203" y="1456"/>
                </a:lnTo>
                <a:lnTo>
                  <a:pt x="2378709" y="0"/>
                </a:lnTo>
                <a:close/>
              </a:path>
            </a:pathLst>
          </a:custGeom>
          <a:solidFill>
            <a:srgbClr val="086237"/>
          </a:solidFill>
        </p:spPr>
        <p:txBody>
          <a:bodyPr wrap="square" lIns="0" tIns="0" rIns="0" bIns="0" rtlCol="0">
            <a:spAutoFit/>
          </a:bodyPr>
          <a:lstStyle/>
          <a:p/>
        </p:txBody>
      </p:sp>
      <p:sp>
        <p:nvSpPr>
          <p:cNvPr id="13" name="object 13"/>
          <p:cNvSpPr txBox="1"/>
          <p:nvPr/>
        </p:nvSpPr>
        <p:spPr>
          <a:xfrm>
            <a:off x="5952854" y="603123"/>
            <a:ext cx="1552575"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安全生产理念</a:t>
            </a:r>
            <a:endParaRPr sz="2000">
              <a:latin typeface="微软雅黑" panose="020B0503020204020204" charset="-122"/>
              <a:cs typeface="微软雅黑" panose="020B0503020204020204" charset="-122"/>
            </a:endParaRPr>
          </a:p>
        </p:txBody>
      </p:sp>
      <p:sp>
        <p:nvSpPr>
          <p:cNvPr id="14" name="object 14"/>
          <p:cNvSpPr/>
          <p:nvPr/>
        </p:nvSpPr>
        <p:spPr>
          <a:xfrm>
            <a:off x="5649197" y="1375536"/>
            <a:ext cx="2161032" cy="394716"/>
          </a:xfrm>
          <a:custGeom>
            <a:avLst/>
            <a:gdLst/>
            <a:ahLst/>
            <a:cxnLst/>
            <a:rect l="l" t="t" r="r" b="b"/>
            <a:pathLst>
              <a:path w="2161032" h="394716">
                <a:moveTo>
                  <a:pt x="2138680" y="0"/>
                </a:moveTo>
                <a:lnTo>
                  <a:pt x="15414" y="1103"/>
                </a:lnTo>
                <a:lnTo>
                  <a:pt x="4356" y="9113"/>
                </a:lnTo>
                <a:lnTo>
                  <a:pt x="0" y="22351"/>
                </a:lnTo>
                <a:lnTo>
                  <a:pt x="1103" y="379301"/>
                </a:lnTo>
                <a:lnTo>
                  <a:pt x="9113" y="390359"/>
                </a:lnTo>
                <a:lnTo>
                  <a:pt x="22352" y="394716"/>
                </a:lnTo>
                <a:lnTo>
                  <a:pt x="2145617" y="393612"/>
                </a:lnTo>
                <a:lnTo>
                  <a:pt x="2156675" y="385602"/>
                </a:lnTo>
                <a:lnTo>
                  <a:pt x="2161032" y="372363"/>
                </a:lnTo>
                <a:lnTo>
                  <a:pt x="2159928" y="15414"/>
                </a:lnTo>
                <a:lnTo>
                  <a:pt x="2151918" y="4356"/>
                </a:lnTo>
                <a:lnTo>
                  <a:pt x="2138680" y="0"/>
                </a:lnTo>
                <a:close/>
              </a:path>
            </a:pathLst>
          </a:custGeom>
          <a:solidFill>
            <a:srgbClr val="0A9241"/>
          </a:solidFill>
        </p:spPr>
        <p:txBody>
          <a:bodyPr wrap="square" lIns="0" tIns="0" rIns="0" bIns="0" rtlCol="0">
            <a:spAutoFit/>
          </a:bodyPr>
          <a:lstStyle/>
          <a:p/>
        </p:txBody>
      </p:sp>
      <p:sp>
        <p:nvSpPr>
          <p:cNvPr id="15" name="object 15"/>
          <p:cNvSpPr/>
          <p:nvPr/>
        </p:nvSpPr>
        <p:spPr>
          <a:xfrm>
            <a:off x="5649197" y="1770253"/>
            <a:ext cx="2161032" cy="394715"/>
          </a:xfrm>
          <a:custGeom>
            <a:avLst/>
            <a:gdLst/>
            <a:ahLst/>
            <a:cxnLst/>
            <a:rect l="l" t="t" r="r" b="b"/>
            <a:pathLst>
              <a:path w="2161032" h="394715">
                <a:moveTo>
                  <a:pt x="2138680" y="0"/>
                </a:moveTo>
                <a:lnTo>
                  <a:pt x="15414" y="1103"/>
                </a:lnTo>
                <a:lnTo>
                  <a:pt x="4356" y="9113"/>
                </a:lnTo>
                <a:lnTo>
                  <a:pt x="0" y="22351"/>
                </a:lnTo>
                <a:lnTo>
                  <a:pt x="1103" y="379301"/>
                </a:lnTo>
                <a:lnTo>
                  <a:pt x="9113" y="390359"/>
                </a:lnTo>
                <a:lnTo>
                  <a:pt x="22352" y="394715"/>
                </a:lnTo>
                <a:lnTo>
                  <a:pt x="2145617" y="393612"/>
                </a:lnTo>
                <a:lnTo>
                  <a:pt x="2156675" y="385602"/>
                </a:lnTo>
                <a:lnTo>
                  <a:pt x="2161032" y="372363"/>
                </a:lnTo>
                <a:lnTo>
                  <a:pt x="2159928" y="15414"/>
                </a:lnTo>
                <a:lnTo>
                  <a:pt x="2151918" y="4356"/>
                </a:lnTo>
                <a:lnTo>
                  <a:pt x="2138680" y="0"/>
                </a:lnTo>
                <a:close/>
              </a:path>
            </a:pathLst>
          </a:custGeom>
          <a:solidFill>
            <a:srgbClr val="056330"/>
          </a:solidFill>
        </p:spPr>
        <p:txBody>
          <a:bodyPr wrap="square" lIns="0" tIns="0" rIns="0" bIns="0" rtlCol="0">
            <a:spAutoFit/>
          </a:bodyPr>
          <a:lstStyle/>
          <a:p/>
        </p:txBody>
      </p:sp>
      <p:sp>
        <p:nvSpPr>
          <p:cNvPr id="16" name="object 16"/>
          <p:cNvSpPr txBox="1"/>
          <p:nvPr/>
        </p:nvSpPr>
        <p:spPr>
          <a:xfrm>
            <a:off x="6108938" y="1291549"/>
            <a:ext cx="1243965" cy="803275"/>
          </a:xfrm>
          <a:prstGeom prst="rect">
            <a:avLst/>
          </a:prstGeom>
        </p:spPr>
        <p:txBody>
          <a:bodyPr vert="horz" wrap="square" lIns="0" tIns="0" rIns="0" bIns="0" rtlCol="0">
            <a:spAutoFit/>
          </a:bodyPr>
          <a:lstStyle/>
          <a:p>
            <a:pPr marL="12700" marR="6350" indent="102235">
              <a:lnSpc>
                <a:spcPct val="162000"/>
              </a:lnSpc>
            </a:pPr>
            <a:r>
              <a:rPr sz="1600" b="1" spc="-15" dirty="0">
                <a:solidFill>
                  <a:srgbClr val="FFFFFF"/>
                </a:solidFill>
                <a:latin typeface="微软雅黑" panose="020B0503020204020204" charset="-122"/>
                <a:cs typeface="微软雅黑" panose="020B0503020204020204" charset="-122"/>
              </a:rPr>
              <a:t>以人为本人 坚持安全发展</a:t>
            </a:r>
            <a:endParaRPr sz="1600">
              <a:latin typeface="微软雅黑" panose="020B0503020204020204" charset="-122"/>
              <a:cs typeface="微软雅黑" panose="020B0503020204020204" charset="-122"/>
            </a:endParaRPr>
          </a:p>
        </p:txBody>
      </p:sp>
      <p:sp>
        <p:nvSpPr>
          <p:cNvPr id="17" name="object 17"/>
          <p:cNvSpPr/>
          <p:nvPr/>
        </p:nvSpPr>
        <p:spPr>
          <a:xfrm>
            <a:off x="6642846" y="1057020"/>
            <a:ext cx="173736" cy="287274"/>
          </a:xfrm>
          <a:custGeom>
            <a:avLst/>
            <a:gdLst/>
            <a:ahLst/>
            <a:cxnLst/>
            <a:rect l="l" t="t" r="r" b="b"/>
            <a:pathLst>
              <a:path w="173736" h="287274">
                <a:moveTo>
                  <a:pt x="57912" y="113537"/>
                </a:moveTo>
                <a:lnTo>
                  <a:pt x="0" y="113537"/>
                </a:lnTo>
                <a:lnTo>
                  <a:pt x="86868" y="287274"/>
                </a:lnTo>
                <a:lnTo>
                  <a:pt x="159258" y="142493"/>
                </a:lnTo>
                <a:lnTo>
                  <a:pt x="57912" y="142493"/>
                </a:lnTo>
                <a:lnTo>
                  <a:pt x="57912" y="113537"/>
                </a:lnTo>
                <a:close/>
              </a:path>
              <a:path w="173736" h="287274">
                <a:moveTo>
                  <a:pt x="115824" y="0"/>
                </a:moveTo>
                <a:lnTo>
                  <a:pt x="57912" y="0"/>
                </a:lnTo>
                <a:lnTo>
                  <a:pt x="57912" y="142493"/>
                </a:lnTo>
                <a:lnTo>
                  <a:pt x="115824" y="142493"/>
                </a:lnTo>
                <a:lnTo>
                  <a:pt x="115824" y="0"/>
                </a:lnTo>
                <a:close/>
              </a:path>
              <a:path w="173736" h="287274">
                <a:moveTo>
                  <a:pt x="173736" y="113537"/>
                </a:moveTo>
                <a:lnTo>
                  <a:pt x="115824" y="113537"/>
                </a:lnTo>
                <a:lnTo>
                  <a:pt x="115824" y="142493"/>
                </a:lnTo>
                <a:lnTo>
                  <a:pt x="159258" y="142493"/>
                </a:lnTo>
                <a:lnTo>
                  <a:pt x="173736" y="113537"/>
                </a:lnTo>
                <a:close/>
              </a:path>
            </a:pathLst>
          </a:custGeom>
          <a:solidFill>
            <a:srgbClr val="056330"/>
          </a:solidFill>
        </p:spPr>
        <p:txBody>
          <a:bodyPr wrap="square" lIns="0" tIns="0" rIns="0" bIns="0" rtlCol="0">
            <a:spAutoFit/>
          </a:bodyPr>
          <a:lstStyle/>
          <a:p/>
        </p:txBody>
      </p:sp>
      <p:sp>
        <p:nvSpPr>
          <p:cNvPr id="19" name="object 19"/>
          <p:cNvSpPr/>
          <p:nvPr/>
        </p:nvSpPr>
        <p:spPr>
          <a:xfrm>
            <a:off x="6972780" y="2546800"/>
            <a:ext cx="2447543" cy="431292"/>
          </a:xfrm>
          <a:custGeom>
            <a:avLst/>
            <a:gdLst/>
            <a:ahLst/>
            <a:cxnLst/>
            <a:rect l="l" t="t" r="r" b="b"/>
            <a:pathLst>
              <a:path w="2447543" h="431292">
                <a:moveTo>
                  <a:pt x="2375661" y="0"/>
                </a:moveTo>
                <a:lnTo>
                  <a:pt x="71815" y="0"/>
                </a:lnTo>
                <a:lnTo>
                  <a:pt x="31637" y="12284"/>
                </a:lnTo>
                <a:lnTo>
                  <a:pt x="5635" y="43894"/>
                </a:lnTo>
                <a:lnTo>
                  <a:pt x="0" y="359476"/>
                </a:lnTo>
                <a:lnTo>
                  <a:pt x="1469" y="373966"/>
                </a:lnTo>
                <a:lnTo>
                  <a:pt x="21056" y="410279"/>
                </a:lnTo>
                <a:lnTo>
                  <a:pt x="57388" y="429835"/>
                </a:lnTo>
                <a:lnTo>
                  <a:pt x="71881" y="431292"/>
                </a:lnTo>
                <a:lnTo>
                  <a:pt x="2375728" y="431291"/>
                </a:lnTo>
                <a:lnTo>
                  <a:pt x="2415906" y="419007"/>
                </a:lnTo>
                <a:lnTo>
                  <a:pt x="2441908" y="387397"/>
                </a:lnTo>
                <a:lnTo>
                  <a:pt x="2447543" y="71815"/>
                </a:lnTo>
                <a:lnTo>
                  <a:pt x="2446074" y="57325"/>
                </a:lnTo>
                <a:lnTo>
                  <a:pt x="2426487" y="21012"/>
                </a:lnTo>
                <a:lnTo>
                  <a:pt x="2390155" y="1456"/>
                </a:lnTo>
                <a:lnTo>
                  <a:pt x="2375661" y="0"/>
                </a:lnTo>
                <a:close/>
              </a:path>
            </a:pathLst>
          </a:custGeom>
          <a:solidFill>
            <a:srgbClr val="F05A23"/>
          </a:solidFill>
        </p:spPr>
        <p:txBody>
          <a:bodyPr wrap="square" lIns="0" tIns="0" rIns="0" bIns="0" rtlCol="0">
            <a:spAutoFit/>
          </a:bodyPr>
          <a:lstStyle/>
          <a:p/>
        </p:txBody>
      </p:sp>
      <p:sp>
        <p:nvSpPr>
          <p:cNvPr id="20" name="object 20"/>
          <p:cNvSpPr txBox="1"/>
          <p:nvPr/>
        </p:nvSpPr>
        <p:spPr>
          <a:xfrm>
            <a:off x="7166074" y="2600648"/>
            <a:ext cx="2064385"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安全生产工作机制</a:t>
            </a:r>
            <a:endParaRPr sz="2000" dirty="0">
              <a:latin typeface="微软雅黑" panose="020B0503020204020204" charset="-122"/>
              <a:cs typeface="微软雅黑" panose="020B0503020204020204" charset="-122"/>
            </a:endParaRPr>
          </a:p>
        </p:txBody>
      </p:sp>
      <p:sp>
        <p:nvSpPr>
          <p:cNvPr id="21" name="object 21"/>
          <p:cNvSpPr/>
          <p:nvPr/>
        </p:nvSpPr>
        <p:spPr>
          <a:xfrm>
            <a:off x="7117559" y="3371285"/>
            <a:ext cx="2157984" cy="396240"/>
          </a:xfrm>
          <a:custGeom>
            <a:avLst/>
            <a:gdLst/>
            <a:ahLst/>
            <a:cxnLst/>
            <a:rect l="l" t="t" r="r" b="b"/>
            <a:pathLst>
              <a:path w="2157984" h="396240">
                <a:moveTo>
                  <a:pt x="2135505" y="0"/>
                </a:moveTo>
                <a:lnTo>
                  <a:pt x="15328" y="1154"/>
                </a:lnTo>
                <a:lnTo>
                  <a:pt x="4317" y="9203"/>
                </a:lnTo>
                <a:lnTo>
                  <a:pt x="0" y="22479"/>
                </a:lnTo>
                <a:lnTo>
                  <a:pt x="1154" y="380911"/>
                </a:lnTo>
                <a:lnTo>
                  <a:pt x="9203" y="391922"/>
                </a:lnTo>
                <a:lnTo>
                  <a:pt x="22479" y="396240"/>
                </a:lnTo>
                <a:lnTo>
                  <a:pt x="2142655" y="395085"/>
                </a:lnTo>
                <a:lnTo>
                  <a:pt x="2153666" y="387036"/>
                </a:lnTo>
                <a:lnTo>
                  <a:pt x="2157984" y="373761"/>
                </a:lnTo>
                <a:lnTo>
                  <a:pt x="2156829" y="15328"/>
                </a:lnTo>
                <a:lnTo>
                  <a:pt x="2148780" y="4317"/>
                </a:lnTo>
                <a:lnTo>
                  <a:pt x="2135505" y="0"/>
                </a:lnTo>
                <a:close/>
              </a:path>
            </a:pathLst>
          </a:custGeom>
          <a:solidFill>
            <a:srgbClr val="F6AD3E"/>
          </a:solidFill>
        </p:spPr>
        <p:txBody>
          <a:bodyPr wrap="square" lIns="0" tIns="0" rIns="0" bIns="0" rtlCol="0">
            <a:spAutoFit/>
          </a:bodyPr>
          <a:lstStyle/>
          <a:p/>
        </p:txBody>
      </p:sp>
      <p:sp>
        <p:nvSpPr>
          <p:cNvPr id="22" name="object 22"/>
          <p:cNvSpPr/>
          <p:nvPr/>
        </p:nvSpPr>
        <p:spPr>
          <a:xfrm>
            <a:off x="7117559" y="3767524"/>
            <a:ext cx="2157984" cy="396239"/>
          </a:xfrm>
          <a:custGeom>
            <a:avLst/>
            <a:gdLst/>
            <a:ahLst/>
            <a:cxnLst/>
            <a:rect l="l" t="t" r="r" b="b"/>
            <a:pathLst>
              <a:path w="2157984" h="396239">
                <a:moveTo>
                  <a:pt x="2135505" y="0"/>
                </a:moveTo>
                <a:lnTo>
                  <a:pt x="15328" y="1154"/>
                </a:lnTo>
                <a:lnTo>
                  <a:pt x="4317" y="9203"/>
                </a:lnTo>
                <a:lnTo>
                  <a:pt x="0" y="22478"/>
                </a:lnTo>
                <a:lnTo>
                  <a:pt x="1154" y="380911"/>
                </a:lnTo>
                <a:lnTo>
                  <a:pt x="9203" y="391922"/>
                </a:lnTo>
                <a:lnTo>
                  <a:pt x="22479" y="396239"/>
                </a:lnTo>
                <a:lnTo>
                  <a:pt x="2142655" y="395085"/>
                </a:lnTo>
                <a:lnTo>
                  <a:pt x="2153666" y="387036"/>
                </a:lnTo>
                <a:lnTo>
                  <a:pt x="2157984" y="373760"/>
                </a:lnTo>
                <a:lnTo>
                  <a:pt x="2156829" y="15328"/>
                </a:lnTo>
                <a:lnTo>
                  <a:pt x="2148780" y="4317"/>
                </a:lnTo>
                <a:lnTo>
                  <a:pt x="2135505" y="0"/>
                </a:lnTo>
                <a:close/>
              </a:path>
            </a:pathLst>
          </a:custGeom>
          <a:solidFill>
            <a:srgbClr val="FC9317"/>
          </a:solidFill>
        </p:spPr>
        <p:txBody>
          <a:bodyPr wrap="square" lIns="0" tIns="0" rIns="0" bIns="0" rtlCol="0">
            <a:spAutoFit/>
          </a:bodyPr>
          <a:lstStyle/>
          <a:p/>
        </p:txBody>
      </p:sp>
      <p:sp>
        <p:nvSpPr>
          <p:cNvPr id="23" name="object 23"/>
          <p:cNvSpPr/>
          <p:nvPr/>
        </p:nvSpPr>
        <p:spPr>
          <a:xfrm>
            <a:off x="8109683" y="3054292"/>
            <a:ext cx="173736" cy="287273"/>
          </a:xfrm>
          <a:custGeom>
            <a:avLst/>
            <a:gdLst/>
            <a:ahLst/>
            <a:cxnLst/>
            <a:rect l="l" t="t" r="r" b="b"/>
            <a:pathLst>
              <a:path w="173736" h="287274">
                <a:moveTo>
                  <a:pt x="57912" y="113537"/>
                </a:moveTo>
                <a:lnTo>
                  <a:pt x="0" y="113537"/>
                </a:lnTo>
                <a:lnTo>
                  <a:pt x="86867" y="287273"/>
                </a:lnTo>
                <a:lnTo>
                  <a:pt x="159258" y="142493"/>
                </a:lnTo>
                <a:lnTo>
                  <a:pt x="57912" y="142493"/>
                </a:lnTo>
                <a:lnTo>
                  <a:pt x="57912" y="113537"/>
                </a:lnTo>
                <a:close/>
              </a:path>
              <a:path w="173736" h="287274">
                <a:moveTo>
                  <a:pt x="115824" y="0"/>
                </a:moveTo>
                <a:lnTo>
                  <a:pt x="57912" y="0"/>
                </a:lnTo>
                <a:lnTo>
                  <a:pt x="57912" y="142493"/>
                </a:lnTo>
                <a:lnTo>
                  <a:pt x="115824" y="142493"/>
                </a:lnTo>
                <a:lnTo>
                  <a:pt x="115824" y="0"/>
                </a:lnTo>
                <a:close/>
              </a:path>
              <a:path w="173736" h="287274">
                <a:moveTo>
                  <a:pt x="173736" y="113537"/>
                </a:moveTo>
                <a:lnTo>
                  <a:pt x="115824" y="113537"/>
                </a:lnTo>
                <a:lnTo>
                  <a:pt x="115824" y="142493"/>
                </a:lnTo>
                <a:lnTo>
                  <a:pt x="159258" y="142493"/>
                </a:lnTo>
                <a:lnTo>
                  <a:pt x="173736" y="113537"/>
                </a:lnTo>
                <a:close/>
              </a:path>
            </a:pathLst>
          </a:custGeom>
          <a:solidFill>
            <a:srgbClr val="056330"/>
          </a:solidFill>
        </p:spPr>
        <p:txBody>
          <a:bodyPr wrap="square" lIns="0" tIns="0" rIns="0" bIns="0" rtlCol="0">
            <a:spAutoFit/>
          </a:bodyPr>
          <a:lstStyle/>
          <a:p/>
        </p:txBody>
      </p:sp>
      <p:sp>
        <p:nvSpPr>
          <p:cNvPr id="24" name="object 24"/>
          <p:cNvSpPr/>
          <p:nvPr/>
        </p:nvSpPr>
        <p:spPr>
          <a:xfrm>
            <a:off x="7117559" y="4163765"/>
            <a:ext cx="2157984" cy="396240"/>
          </a:xfrm>
          <a:custGeom>
            <a:avLst/>
            <a:gdLst/>
            <a:ahLst/>
            <a:cxnLst/>
            <a:rect l="l" t="t" r="r" b="b"/>
            <a:pathLst>
              <a:path w="2157984" h="396239">
                <a:moveTo>
                  <a:pt x="2135505" y="0"/>
                </a:moveTo>
                <a:lnTo>
                  <a:pt x="15328" y="1154"/>
                </a:lnTo>
                <a:lnTo>
                  <a:pt x="4317" y="9203"/>
                </a:lnTo>
                <a:lnTo>
                  <a:pt x="0" y="22479"/>
                </a:lnTo>
                <a:lnTo>
                  <a:pt x="1154" y="380911"/>
                </a:lnTo>
                <a:lnTo>
                  <a:pt x="9203" y="391922"/>
                </a:lnTo>
                <a:lnTo>
                  <a:pt x="22479" y="396240"/>
                </a:lnTo>
                <a:lnTo>
                  <a:pt x="2142655" y="395085"/>
                </a:lnTo>
                <a:lnTo>
                  <a:pt x="2153666" y="387036"/>
                </a:lnTo>
                <a:lnTo>
                  <a:pt x="2157984" y="373761"/>
                </a:lnTo>
                <a:lnTo>
                  <a:pt x="2156829" y="15328"/>
                </a:lnTo>
                <a:lnTo>
                  <a:pt x="2148780" y="4317"/>
                </a:lnTo>
                <a:lnTo>
                  <a:pt x="2135505" y="0"/>
                </a:lnTo>
                <a:close/>
              </a:path>
            </a:pathLst>
          </a:custGeom>
          <a:solidFill>
            <a:srgbClr val="EE7329"/>
          </a:solidFill>
        </p:spPr>
        <p:txBody>
          <a:bodyPr wrap="square" lIns="0" tIns="0" rIns="0" bIns="0" rtlCol="0">
            <a:spAutoFit/>
          </a:bodyPr>
          <a:lstStyle/>
          <a:p/>
        </p:txBody>
      </p:sp>
      <p:sp>
        <p:nvSpPr>
          <p:cNvPr id="25" name="object 25"/>
          <p:cNvSpPr/>
          <p:nvPr/>
        </p:nvSpPr>
        <p:spPr>
          <a:xfrm>
            <a:off x="7117559" y="4560005"/>
            <a:ext cx="2157984" cy="396240"/>
          </a:xfrm>
          <a:custGeom>
            <a:avLst/>
            <a:gdLst/>
            <a:ahLst/>
            <a:cxnLst/>
            <a:rect l="l" t="t" r="r" b="b"/>
            <a:pathLst>
              <a:path w="2157984" h="396239">
                <a:moveTo>
                  <a:pt x="2135505" y="0"/>
                </a:moveTo>
                <a:lnTo>
                  <a:pt x="15328" y="1154"/>
                </a:lnTo>
                <a:lnTo>
                  <a:pt x="4317" y="9203"/>
                </a:lnTo>
                <a:lnTo>
                  <a:pt x="0" y="22479"/>
                </a:lnTo>
                <a:lnTo>
                  <a:pt x="1151" y="380901"/>
                </a:lnTo>
                <a:lnTo>
                  <a:pt x="9200" y="391913"/>
                </a:lnTo>
                <a:lnTo>
                  <a:pt x="22479" y="396240"/>
                </a:lnTo>
                <a:lnTo>
                  <a:pt x="2142648" y="395085"/>
                </a:lnTo>
                <a:lnTo>
                  <a:pt x="2153663" y="387031"/>
                </a:lnTo>
                <a:lnTo>
                  <a:pt x="2157984" y="373773"/>
                </a:lnTo>
                <a:lnTo>
                  <a:pt x="2156829" y="15328"/>
                </a:lnTo>
                <a:lnTo>
                  <a:pt x="2148780" y="4317"/>
                </a:lnTo>
                <a:lnTo>
                  <a:pt x="2135505" y="0"/>
                </a:lnTo>
                <a:close/>
              </a:path>
            </a:pathLst>
          </a:custGeom>
          <a:solidFill>
            <a:srgbClr val="EE6129"/>
          </a:solidFill>
        </p:spPr>
        <p:txBody>
          <a:bodyPr wrap="square" lIns="0" tIns="0" rIns="0" bIns="0" rtlCol="0">
            <a:spAutoFit/>
          </a:bodyPr>
          <a:lstStyle/>
          <a:p/>
        </p:txBody>
      </p:sp>
      <p:sp>
        <p:nvSpPr>
          <p:cNvPr id="26" name="object 26"/>
          <p:cNvSpPr/>
          <p:nvPr/>
        </p:nvSpPr>
        <p:spPr>
          <a:xfrm>
            <a:off x="7117559" y="4956244"/>
            <a:ext cx="2157984" cy="394716"/>
          </a:xfrm>
          <a:custGeom>
            <a:avLst/>
            <a:gdLst/>
            <a:ahLst/>
            <a:cxnLst/>
            <a:rect l="l" t="t" r="r" b="b"/>
            <a:pathLst>
              <a:path w="2157984" h="394715">
                <a:moveTo>
                  <a:pt x="2135632" y="0"/>
                </a:moveTo>
                <a:lnTo>
                  <a:pt x="15391" y="1109"/>
                </a:lnTo>
                <a:lnTo>
                  <a:pt x="4349" y="9125"/>
                </a:lnTo>
                <a:lnTo>
                  <a:pt x="0" y="22390"/>
                </a:lnTo>
                <a:lnTo>
                  <a:pt x="1110" y="379309"/>
                </a:lnTo>
                <a:lnTo>
                  <a:pt x="9122" y="390368"/>
                </a:lnTo>
                <a:lnTo>
                  <a:pt x="22352" y="394715"/>
                </a:lnTo>
                <a:lnTo>
                  <a:pt x="2142592" y="393606"/>
                </a:lnTo>
                <a:lnTo>
                  <a:pt x="2153634" y="385590"/>
                </a:lnTo>
                <a:lnTo>
                  <a:pt x="2157984" y="372325"/>
                </a:lnTo>
                <a:lnTo>
                  <a:pt x="2156873" y="15406"/>
                </a:lnTo>
                <a:lnTo>
                  <a:pt x="2148861" y="4347"/>
                </a:lnTo>
                <a:lnTo>
                  <a:pt x="2135632" y="0"/>
                </a:lnTo>
                <a:close/>
              </a:path>
            </a:pathLst>
          </a:custGeom>
          <a:solidFill>
            <a:srgbClr val="F75820"/>
          </a:solidFill>
        </p:spPr>
        <p:txBody>
          <a:bodyPr wrap="square" lIns="0" tIns="0" rIns="0" bIns="0" rtlCol="0">
            <a:spAutoFit/>
          </a:bodyPr>
          <a:lstStyle/>
          <a:p/>
        </p:txBody>
      </p:sp>
      <p:sp>
        <p:nvSpPr>
          <p:cNvPr id="27" name="object 27"/>
          <p:cNvSpPr txBox="1"/>
          <p:nvPr/>
        </p:nvSpPr>
        <p:spPr>
          <a:xfrm>
            <a:off x="7374353" y="3288227"/>
            <a:ext cx="1647189" cy="1993264"/>
          </a:xfrm>
          <a:prstGeom prst="rect">
            <a:avLst/>
          </a:prstGeom>
        </p:spPr>
        <p:txBody>
          <a:bodyPr vert="horz" wrap="square" lIns="0" tIns="0" rIns="0" bIns="0" rtlCol="0">
            <a:spAutoFit/>
          </a:bodyPr>
          <a:lstStyle/>
          <a:p>
            <a:pPr marL="417830" marR="6350" indent="-405765">
              <a:lnSpc>
                <a:spcPct val="163000"/>
              </a:lnSpc>
            </a:pPr>
            <a:r>
              <a:rPr sz="1600" b="1" spc="-15" dirty="0">
                <a:solidFill>
                  <a:srgbClr val="FFFFFF"/>
                </a:solidFill>
                <a:latin typeface="微软雅黑" panose="020B0503020204020204" charset="-122"/>
                <a:cs typeface="微软雅黑" panose="020B0503020204020204" charset="-122"/>
              </a:rPr>
              <a:t>生产经营单位负责 职工参与 政府监管 行业自律 社会监督</a:t>
            </a:r>
            <a:endParaRPr sz="1600" dirty="0">
              <a:latin typeface="微软雅黑" panose="020B0503020204020204" charset="-122"/>
              <a:cs typeface="微软雅黑" panose="020B0503020204020204" charset="-122"/>
            </a:endParaRPr>
          </a:p>
        </p:txBody>
      </p:sp>
      <p:sp>
        <p:nvSpPr>
          <p:cNvPr id="29" name="矩形 28"/>
          <p:cNvSpPr/>
          <p:nvPr/>
        </p:nvSpPr>
        <p:spPr>
          <a:xfrm>
            <a:off x="746342" y="844422"/>
            <a:ext cx="3124200" cy="526297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第三条</a:t>
            </a:r>
            <a:r>
              <a:rPr lang="en-US" altLang="zh-CN" sz="2800" dirty="0">
                <a:solidFill>
                  <a:srgbClr val="FF0000"/>
                </a:solidFill>
              </a:rPr>
              <a:t> </a:t>
            </a:r>
            <a:r>
              <a:rPr lang="zh-CN" altLang="zh-CN" sz="2800" dirty="0">
                <a:solidFill>
                  <a:srgbClr val="FF0000"/>
                </a:solidFill>
              </a:rPr>
              <a:t>安全生产工作应当以人为本，坚持安全发展，坚持安全第一、预防为主、综合治理的方针，强化和落实生产经营单位的主体责任，建立生产经营单位负责、职工参与、政府监管、行业自律和社会监督的机制。</a:t>
            </a:r>
            <a:endParaRPr lang="zh-CN" altLang="zh-CN" sz="280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140" y="3314446"/>
            <a:ext cx="2311400" cy="287020"/>
          </a:xfrm>
          <a:prstGeom prst="rect">
            <a:avLst/>
          </a:prstGeom>
        </p:spPr>
        <p:txBody>
          <a:bodyPr vert="horz" wrap="square" lIns="0" tIns="0" rIns="0" bIns="0" rtlCol="0">
            <a:spAutoFit/>
          </a:bodyPr>
          <a:lstStyle/>
          <a:p>
            <a:pPr marL="12700">
              <a:lnSpc>
                <a:spcPct val="100000"/>
              </a:lnSpc>
            </a:pPr>
            <a:r>
              <a:rPr sz="1800" b="1" dirty="0">
                <a:solidFill>
                  <a:srgbClr val="C00000"/>
                </a:solidFill>
                <a:latin typeface="微软雅黑" panose="020B0503020204020204" charset="-122"/>
                <a:cs typeface="微软雅黑" panose="020B0503020204020204" charset="-122"/>
              </a:rPr>
              <a:t>与承包单位、承租单位</a:t>
            </a:r>
            <a:endParaRPr sz="1800">
              <a:latin typeface="微软雅黑" panose="020B0503020204020204" charset="-122"/>
              <a:cs typeface="微软雅黑" panose="020B0503020204020204" charset="-122"/>
            </a:endParaRPr>
          </a:p>
        </p:txBody>
      </p:sp>
      <p:sp>
        <p:nvSpPr>
          <p:cNvPr id="3" name="object 3"/>
          <p:cNvSpPr txBox="1"/>
          <p:nvPr/>
        </p:nvSpPr>
        <p:spPr>
          <a:xfrm>
            <a:off x="676757" y="3775709"/>
            <a:ext cx="168275" cy="256540"/>
          </a:xfrm>
          <a:prstGeom prst="rect">
            <a:avLst/>
          </a:prstGeom>
        </p:spPr>
        <p:txBody>
          <a:bodyPr vert="horz" wrap="square" lIns="0" tIns="0" rIns="0" bIns="0" rtlCol="0">
            <a:spAutoFit/>
          </a:bodyPr>
          <a:lstStyle/>
          <a:p>
            <a:pPr marL="12700">
              <a:lnSpc>
                <a:spcPct val="100000"/>
              </a:lnSpc>
            </a:pPr>
            <a:r>
              <a:rPr sz="1600" spc="-15" dirty="0">
                <a:solidFill>
                  <a:srgbClr val="C00000"/>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4" name="object 4"/>
          <p:cNvSpPr txBox="1"/>
          <p:nvPr/>
        </p:nvSpPr>
        <p:spPr>
          <a:xfrm>
            <a:off x="1065987" y="3616101"/>
            <a:ext cx="3878579" cy="1099185"/>
          </a:xfrm>
          <a:prstGeom prst="rect">
            <a:avLst/>
          </a:prstGeom>
        </p:spPr>
        <p:txBody>
          <a:bodyPr vert="horz" wrap="square" lIns="0" tIns="0" rIns="0" bIns="0" rtlCol="0">
            <a:spAutoFit/>
          </a:bodyPr>
          <a:lstStyle/>
          <a:p>
            <a:pPr marL="12700" marR="6350">
              <a:lnSpc>
                <a:spcPct val="163000"/>
              </a:lnSpc>
            </a:pPr>
            <a:r>
              <a:rPr sz="1600" spc="-20" dirty="0">
                <a:solidFill>
                  <a:srgbClr val="404040"/>
                </a:solidFill>
                <a:latin typeface="微软雅黑" panose="020B0503020204020204" charset="-122"/>
                <a:cs typeface="微软雅黑" panose="020B0503020204020204" charset="-122"/>
              </a:rPr>
              <a:t>签订专门的安全生产管理协议 在承包合同、租赁合同中约定各自</a:t>
            </a:r>
            <a:r>
              <a:rPr sz="1600" spc="-10" dirty="0">
                <a:solidFill>
                  <a:srgbClr val="404040"/>
                </a:solidFill>
                <a:latin typeface="微软雅黑" panose="020B0503020204020204" charset="-122"/>
                <a:cs typeface="微软雅黑" panose="020B0503020204020204" charset="-122"/>
              </a:rPr>
              <a:t>的</a:t>
            </a:r>
            <a:r>
              <a:rPr sz="1600" spc="-20" dirty="0">
                <a:solidFill>
                  <a:srgbClr val="404040"/>
                </a:solidFill>
                <a:latin typeface="微软雅黑" panose="020B0503020204020204" charset="-122"/>
                <a:cs typeface="微软雅黑" panose="020B0503020204020204" charset="-122"/>
              </a:rPr>
              <a:t>安全生</a:t>
            </a:r>
            <a:endParaRPr sz="1600" dirty="0">
              <a:latin typeface="微软雅黑" panose="020B0503020204020204" charset="-122"/>
              <a:cs typeface="微软雅黑" panose="020B0503020204020204" charset="-122"/>
            </a:endParaRPr>
          </a:p>
          <a:p>
            <a:pPr marL="12700">
              <a:lnSpc>
                <a:spcPct val="100000"/>
              </a:lnSpc>
              <a:spcBef>
                <a:spcPts val="385"/>
              </a:spcBef>
            </a:pPr>
            <a:r>
              <a:rPr sz="1600" spc="-25" dirty="0">
                <a:solidFill>
                  <a:srgbClr val="404040"/>
                </a:solidFill>
                <a:latin typeface="微软雅黑" panose="020B0503020204020204" charset="-122"/>
                <a:cs typeface="微软雅黑" panose="020B0503020204020204" charset="-122"/>
              </a:rPr>
              <a:t>产管理职责</a:t>
            </a:r>
            <a:endParaRPr sz="1600" dirty="0">
              <a:latin typeface="微软雅黑" panose="020B0503020204020204" charset="-122"/>
              <a:cs typeface="微软雅黑" panose="020B0503020204020204" charset="-122"/>
            </a:endParaRPr>
          </a:p>
        </p:txBody>
      </p:sp>
      <p:sp>
        <p:nvSpPr>
          <p:cNvPr id="5" name="object 5"/>
          <p:cNvSpPr txBox="1"/>
          <p:nvPr/>
        </p:nvSpPr>
        <p:spPr>
          <a:xfrm>
            <a:off x="676757" y="4312411"/>
            <a:ext cx="168275" cy="256540"/>
          </a:xfrm>
          <a:prstGeom prst="rect">
            <a:avLst/>
          </a:prstGeom>
        </p:spPr>
        <p:txBody>
          <a:bodyPr vert="horz" wrap="square" lIns="0" tIns="0" rIns="0" bIns="0" rtlCol="0">
            <a:spAutoFit/>
          </a:bodyPr>
          <a:lstStyle/>
          <a:p>
            <a:pPr marL="12700">
              <a:lnSpc>
                <a:spcPct val="100000"/>
              </a:lnSpc>
            </a:pPr>
            <a:r>
              <a:rPr sz="1600" spc="-15" dirty="0">
                <a:solidFill>
                  <a:srgbClr val="C00000"/>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6" name="object 6"/>
          <p:cNvSpPr/>
          <p:nvPr/>
        </p:nvSpPr>
        <p:spPr>
          <a:xfrm>
            <a:off x="717804" y="1118616"/>
            <a:ext cx="792480" cy="682751"/>
          </a:xfrm>
          <a:custGeom>
            <a:avLst/>
            <a:gdLst/>
            <a:ahLst/>
            <a:cxnLst/>
            <a:rect l="l" t="t" r="r" b="b"/>
            <a:pathLst>
              <a:path w="792480" h="682751">
                <a:moveTo>
                  <a:pt x="621792" y="0"/>
                </a:moveTo>
                <a:lnTo>
                  <a:pt x="170687" y="0"/>
                </a:lnTo>
                <a:lnTo>
                  <a:pt x="0" y="341375"/>
                </a:lnTo>
                <a:lnTo>
                  <a:pt x="170687" y="682751"/>
                </a:lnTo>
                <a:lnTo>
                  <a:pt x="621792" y="682751"/>
                </a:lnTo>
                <a:lnTo>
                  <a:pt x="792480" y="341375"/>
                </a:lnTo>
                <a:lnTo>
                  <a:pt x="621792" y="0"/>
                </a:lnTo>
                <a:close/>
              </a:path>
            </a:pathLst>
          </a:custGeom>
          <a:solidFill>
            <a:srgbClr val="6F2F9F"/>
          </a:solidFill>
        </p:spPr>
        <p:txBody>
          <a:bodyPr wrap="square" lIns="0" tIns="0" rIns="0" bIns="0" rtlCol="0">
            <a:spAutoFit/>
          </a:bodyPr>
          <a:lstStyle/>
          <a:p/>
        </p:txBody>
      </p:sp>
      <p:sp>
        <p:nvSpPr>
          <p:cNvPr id="7" name="object 7"/>
          <p:cNvSpPr/>
          <p:nvPr/>
        </p:nvSpPr>
        <p:spPr>
          <a:xfrm>
            <a:off x="2069592" y="1141475"/>
            <a:ext cx="792480" cy="684276"/>
          </a:xfrm>
          <a:custGeom>
            <a:avLst/>
            <a:gdLst/>
            <a:ahLst/>
            <a:cxnLst/>
            <a:rect l="l" t="t" r="r" b="b"/>
            <a:pathLst>
              <a:path w="792480" h="684276">
                <a:moveTo>
                  <a:pt x="621410" y="0"/>
                </a:moveTo>
                <a:lnTo>
                  <a:pt x="171069" y="0"/>
                </a:lnTo>
                <a:lnTo>
                  <a:pt x="0" y="342138"/>
                </a:lnTo>
                <a:lnTo>
                  <a:pt x="171069" y="684276"/>
                </a:lnTo>
                <a:lnTo>
                  <a:pt x="621410" y="684276"/>
                </a:lnTo>
                <a:lnTo>
                  <a:pt x="792480" y="342138"/>
                </a:lnTo>
                <a:lnTo>
                  <a:pt x="621410" y="0"/>
                </a:lnTo>
                <a:close/>
              </a:path>
            </a:pathLst>
          </a:custGeom>
          <a:solidFill>
            <a:srgbClr val="CC6600"/>
          </a:solidFill>
        </p:spPr>
        <p:txBody>
          <a:bodyPr wrap="square" lIns="0" tIns="0" rIns="0" bIns="0" rtlCol="0">
            <a:spAutoFit/>
          </a:bodyPr>
          <a:lstStyle/>
          <a:p/>
        </p:txBody>
      </p:sp>
      <p:sp>
        <p:nvSpPr>
          <p:cNvPr id="8" name="object 8"/>
          <p:cNvSpPr/>
          <p:nvPr/>
        </p:nvSpPr>
        <p:spPr>
          <a:xfrm>
            <a:off x="1383791" y="547116"/>
            <a:ext cx="792480" cy="682751"/>
          </a:xfrm>
          <a:custGeom>
            <a:avLst/>
            <a:gdLst/>
            <a:ahLst/>
            <a:cxnLst/>
            <a:rect l="l" t="t" r="r" b="b"/>
            <a:pathLst>
              <a:path w="792480" h="682751">
                <a:moveTo>
                  <a:pt x="621791" y="0"/>
                </a:moveTo>
                <a:lnTo>
                  <a:pt x="170688" y="0"/>
                </a:lnTo>
                <a:lnTo>
                  <a:pt x="0" y="341375"/>
                </a:lnTo>
                <a:lnTo>
                  <a:pt x="170688" y="682751"/>
                </a:lnTo>
                <a:lnTo>
                  <a:pt x="621791" y="682751"/>
                </a:lnTo>
                <a:lnTo>
                  <a:pt x="792480" y="341375"/>
                </a:lnTo>
                <a:lnTo>
                  <a:pt x="621791" y="0"/>
                </a:lnTo>
                <a:close/>
              </a:path>
            </a:pathLst>
          </a:custGeom>
          <a:solidFill>
            <a:srgbClr val="006FC0"/>
          </a:solidFill>
        </p:spPr>
        <p:txBody>
          <a:bodyPr wrap="square" lIns="0" tIns="0" rIns="0" bIns="0" rtlCol="0">
            <a:spAutoFit/>
          </a:bodyPr>
          <a:lstStyle/>
          <a:p/>
        </p:txBody>
      </p:sp>
      <p:sp>
        <p:nvSpPr>
          <p:cNvPr id="9" name="object 9"/>
          <p:cNvSpPr txBox="1"/>
          <p:nvPr/>
        </p:nvSpPr>
        <p:spPr>
          <a:xfrm>
            <a:off x="912977" y="1323594"/>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项目</a:t>
            </a:r>
            <a:endParaRPr sz="1600">
              <a:latin typeface="微软雅黑" panose="020B0503020204020204" charset="-122"/>
              <a:cs typeface="微软雅黑" panose="020B0503020204020204" charset="-122"/>
            </a:endParaRPr>
          </a:p>
        </p:txBody>
      </p:sp>
      <p:sp>
        <p:nvSpPr>
          <p:cNvPr id="10" name="object 10"/>
          <p:cNvSpPr txBox="1"/>
          <p:nvPr/>
        </p:nvSpPr>
        <p:spPr>
          <a:xfrm>
            <a:off x="1565528" y="804417"/>
            <a:ext cx="4311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场所</a:t>
            </a:r>
            <a:endParaRPr sz="1600">
              <a:latin typeface="微软雅黑" panose="020B0503020204020204" charset="-122"/>
              <a:cs typeface="微软雅黑" panose="020B0503020204020204" charset="-122"/>
            </a:endParaRPr>
          </a:p>
        </p:txBody>
      </p:sp>
      <p:sp>
        <p:nvSpPr>
          <p:cNvPr id="11" name="object 11"/>
          <p:cNvSpPr txBox="1"/>
          <p:nvPr/>
        </p:nvSpPr>
        <p:spPr>
          <a:xfrm>
            <a:off x="2256282" y="1339341"/>
            <a:ext cx="431165" cy="256540"/>
          </a:xfrm>
          <a:prstGeom prst="rect">
            <a:avLst/>
          </a:prstGeom>
        </p:spPr>
        <p:txBody>
          <a:bodyPr vert="horz" wrap="square" lIns="0" tIns="0" rIns="0" bIns="0" rtlCol="0">
            <a:spAutoFit/>
          </a:bodyPr>
          <a:lstStyle/>
          <a:p>
            <a:pPr marL="12700">
              <a:lnSpc>
                <a:spcPct val="100000"/>
              </a:lnSpc>
            </a:pPr>
            <a:r>
              <a:rPr sz="1600" b="1" spc="-25" dirty="0">
                <a:solidFill>
                  <a:srgbClr val="FFFFFF"/>
                </a:solidFill>
                <a:latin typeface="微软雅黑" panose="020B0503020204020204" charset="-122"/>
                <a:cs typeface="微软雅黑" panose="020B0503020204020204" charset="-122"/>
              </a:rPr>
              <a:t>设备</a:t>
            </a:r>
            <a:endParaRPr sz="1600">
              <a:latin typeface="微软雅黑" panose="020B0503020204020204" charset="-122"/>
              <a:cs typeface="微软雅黑" panose="020B0503020204020204" charset="-122"/>
            </a:endParaRPr>
          </a:p>
        </p:txBody>
      </p:sp>
      <p:sp>
        <p:nvSpPr>
          <p:cNvPr id="12" name="object 12"/>
          <p:cNvSpPr/>
          <p:nvPr/>
        </p:nvSpPr>
        <p:spPr>
          <a:xfrm>
            <a:off x="612648" y="262127"/>
            <a:ext cx="2414016" cy="2415540"/>
          </a:xfrm>
          <a:custGeom>
            <a:avLst/>
            <a:gdLst/>
            <a:ahLst/>
            <a:cxnLst/>
            <a:rect l="l" t="t" r="r" b="b"/>
            <a:pathLst>
              <a:path w="2414016" h="2415540">
                <a:moveTo>
                  <a:pt x="0" y="1207770"/>
                </a:moveTo>
                <a:lnTo>
                  <a:pt x="4001" y="1108718"/>
                </a:lnTo>
                <a:lnTo>
                  <a:pt x="15797" y="1011870"/>
                </a:lnTo>
                <a:lnTo>
                  <a:pt x="35078" y="917538"/>
                </a:lnTo>
                <a:lnTo>
                  <a:pt x="61534" y="826032"/>
                </a:lnTo>
                <a:lnTo>
                  <a:pt x="94852" y="737663"/>
                </a:lnTo>
                <a:lnTo>
                  <a:pt x="134724" y="652742"/>
                </a:lnTo>
                <a:lnTo>
                  <a:pt x="180837" y="571581"/>
                </a:lnTo>
                <a:lnTo>
                  <a:pt x="232883" y="494489"/>
                </a:lnTo>
                <a:lnTo>
                  <a:pt x="290548" y="421778"/>
                </a:lnTo>
                <a:lnTo>
                  <a:pt x="353525" y="353758"/>
                </a:lnTo>
                <a:lnTo>
                  <a:pt x="421500" y="290741"/>
                </a:lnTo>
                <a:lnTo>
                  <a:pt x="494165" y="233037"/>
                </a:lnTo>
                <a:lnTo>
                  <a:pt x="571208" y="180958"/>
                </a:lnTo>
                <a:lnTo>
                  <a:pt x="652319" y="134814"/>
                </a:lnTo>
                <a:lnTo>
                  <a:pt x="737186" y="94916"/>
                </a:lnTo>
                <a:lnTo>
                  <a:pt x="825500" y="61575"/>
                </a:lnTo>
                <a:lnTo>
                  <a:pt x="916950" y="35102"/>
                </a:lnTo>
                <a:lnTo>
                  <a:pt x="1011225" y="15808"/>
                </a:lnTo>
                <a:lnTo>
                  <a:pt x="1108014" y="4003"/>
                </a:lnTo>
                <a:lnTo>
                  <a:pt x="1207008" y="0"/>
                </a:lnTo>
                <a:lnTo>
                  <a:pt x="1306002" y="4003"/>
                </a:lnTo>
                <a:lnTo>
                  <a:pt x="1402793" y="15808"/>
                </a:lnTo>
                <a:lnTo>
                  <a:pt x="1497069" y="35102"/>
                </a:lnTo>
                <a:lnTo>
                  <a:pt x="1588520" y="61575"/>
                </a:lnTo>
                <a:lnTo>
                  <a:pt x="1676834" y="94916"/>
                </a:lnTo>
                <a:lnTo>
                  <a:pt x="1761702" y="134814"/>
                </a:lnTo>
                <a:lnTo>
                  <a:pt x="1842813" y="180958"/>
                </a:lnTo>
                <a:lnTo>
                  <a:pt x="1919855" y="233037"/>
                </a:lnTo>
                <a:lnTo>
                  <a:pt x="1992520" y="290741"/>
                </a:lnTo>
                <a:lnTo>
                  <a:pt x="2060495" y="353758"/>
                </a:lnTo>
                <a:lnTo>
                  <a:pt x="2123471" y="421778"/>
                </a:lnTo>
                <a:lnTo>
                  <a:pt x="2181136" y="494489"/>
                </a:lnTo>
                <a:lnTo>
                  <a:pt x="2233181" y="571581"/>
                </a:lnTo>
                <a:lnTo>
                  <a:pt x="2279294" y="652742"/>
                </a:lnTo>
                <a:lnTo>
                  <a:pt x="2319164" y="737663"/>
                </a:lnTo>
                <a:lnTo>
                  <a:pt x="2352482" y="826032"/>
                </a:lnTo>
                <a:lnTo>
                  <a:pt x="2378937" y="917538"/>
                </a:lnTo>
                <a:lnTo>
                  <a:pt x="2398218" y="1011870"/>
                </a:lnTo>
                <a:lnTo>
                  <a:pt x="2410014" y="1108718"/>
                </a:lnTo>
                <a:lnTo>
                  <a:pt x="2414016" y="1207770"/>
                </a:lnTo>
                <a:lnTo>
                  <a:pt x="2410014" y="1306821"/>
                </a:lnTo>
                <a:lnTo>
                  <a:pt x="2398218" y="1403669"/>
                </a:lnTo>
                <a:lnTo>
                  <a:pt x="2378937" y="1498001"/>
                </a:lnTo>
                <a:lnTo>
                  <a:pt x="2352482" y="1589507"/>
                </a:lnTo>
                <a:lnTo>
                  <a:pt x="2319164" y="1677876"/>
                </a:lnTo>
                <a:lnTo>
                  <a:pt x="2279294" y="1762797"/>
                </a:lnTo>
                <a:lnTo>
                  <a:pt x="2233181" y="1843958"/>
                </a:lnTo>
                <a:lnTo>
                  <a:pt x="2181136" y="1921050"/>
                </a:lnTo>
                <a:lnTo>
                  <a:pt x="2123471" y="1993761"/>
                </a:lnTo>
                <a:lnTo>
                  <a:pt x="2060495" y="2061781"/>
                </a:lnTo>
                <a:lnTo>
                  <a:pt x="1992520" y="2124798"/>
                </a:lnTo>
                <a:lnTo>
                  <a:pt x="1919855" y="2182502"/>
                </a:lnTo>
                <a:lnTo>
                  <a:pt x="1842813" y="2234581"/>
                </a:lnTo>
                <a:lnTo>
                  <a:pt x="1761702" y="2280725"/>
                </a:lnTo>
                <a:lnTo>
                  <a:pt x="1676834" y="2320623"/>
                </a:lnTo>
                <a:lnTo>
                  <a:pt x="1588520" y="2353964"/>
                </a:lnTo>
                <a:lnTo>
                  <a:pt x="1497069" y="2380437"/>
                </a:lnTo>
                <a:lnTo>
                  <a:pt x="1402793" y="2399731"/>
                </a:lnTo>
                <a:lnTo>
                  <a:pt x="1306002" y="2411536"/>
                </a:lnTo>
                <a:lnTo>
                  <a:pt x="1207008" y="2415540"/>
                </a:lnTo>
                <a:lnTo>
                  <a:pt x="1108014" y="2411536"/>
                </a:lnTo>
                <a:lnTo>
                  <a:pt x="1011225" y="2399731"/>
                </a:lnTo>
                <a:lnTo>
                  <a:pt x="916950" y="2380437"/>
                </a:lnTo>
                <a:lnTo>
                  <a:pt x="825500" y="2353964"/>
                </a:lnTo>
                <a:lnTo>
                  <a:pt x="737186" y="2320623"/>
                </a:lnTo>
                <a:lnTo>
                  <a:pt x="652319" y="2280725"/>
                </a:lnTo>
                <a:lnTo>
                  <a:pt x="571208" y="2234581"/>
                </a:lnTo>
                <a:lnTo>
                  <a:pt x="494165" y="2182502"/>
                </a:lnTo>
                <a:lnTo>
                  <a:pt x="421500" y="2124798"/>
                </a:lnTo>
                <a:lnTo>
                  <a:pt x="353525" y="2061781"/>
                </a:lnTo>
                <a:lnTo>
                  <a:pt x="290548" y="1993761"/>
                </a:lnTo>
                <a:lnTo>
                  <a:pt x="232883" y="1921050"/>
                </a:lnTo>
                <a:lnTo>
                  <a:pt x="180837" y="1843958"/>
                </a:lnTo>
                <a:lnTo>
                  <a:pt x="134724" y="1762797"/>
                </a:lnTo>
                <a:lnTo>
                  <a:pt x="94852" y="1677876"/>
                </a:lnTo>
                <a:lnTo>
                  <a:pt x="61534" y="1589507"/>
                </a:lnTo>
                <a:lnTo>
                  <a:pt x="35078" y="1498001"/>
                </a:lnTo>
                <a:lnTo>
                  <a:pt x="15797" y="1403669"/>
                </a:lnTo>
                <a:lnTo>
                  <a:pt x="4001" y="1306821"/>
                </a:lnTo>
                <a:lnTo>
                  <a:pt x="0" y="1207770"/>
                </a:lnTo>
                <a:close/>
              </a:path>
            </a:pathLst>
          </a:custGeom>
          <a:ln w="12192">
            <a:solidFill>
              <a:srgbClr val="585858"/>
            </a:solidFill>
          </a:ln>
        </p:spPr>
        <p:txBody>
          <a:bodyPr wrap="square" lIns="0" tIns="0" rIns="0" bIns="0" rtlCol="0">
            <a:spAutoFit/>
          </a:bodyPr>
          <a:lstStyle/>
          <a:p/>
        </p:txBody>
      </p:sp>
      <p:sp>
        <p:nvSpPr>
          <p:cNvPr id="13" name="object 13"/>
          <p:cNvSpPr txBox="1"/>
          <p:nvPr/>
        </p:nvSpPr>
        <p:spPr>
          <a:xfrm>
            <a:off x="1062024" y="1966467"/>
            <a:ext cx="1552575" cy="317500"/>
          </a:xfrm>
          <a:prstGeom prst="rect">
            <a:avLst/>
          </a:prstGeom>
        </p:spPr>
        <p:txBody>
          <a:bodyPr vert="horz" wrap="square" lIns="0" tIns="0" rIns="0" bIns="0" rtlCol="0">
            <a:spAutoFit/>
          </a:bodyPr>
          <a:lstStyle/>
          <a:p>
            <a:pPr marL="12700">
              <a:lnSpc>
                <a:spcPct val="100000"/>
              </a:lnSpc>
            </a:pPr>
            <a:r>
              <a:rPr sz="2000" b="1" dirty="0">
                <a:latin typeface="微软雅黑" panose="020B0503020204020204" charset="-122"/>
                <a:cs typeface="微软雅黑" panose="020B0503020204020204" charset="-122"/>
              </a:rPr>
              <a:t>生产经营单位</a:t>
            </a:r>
            <a:endParaRPr sz="2000">
              <a:latin typeface="微软雅黑" panose="020B0503020204020204" charset="-122"/>
              <a:cs typeface="微软雅黑" panose="020B0503020204020204" charset="-122"/>
            </a:endParaRPr>
          </a:p>
        </p:txBody>
      </p:sp>
      <p:sp>
        <p:nvSpPr>
          <p:cNvPr id="14" name="object 14"/>
          <p:cNvSpPr txBox="1"/>
          <p:nvPr/>
        </p:nvSpPr>
        <p:spPr>
          <a:xfrm>
            <a:off x="1574419" y="1453007"/>
            <a:ext cx="48260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经营</a:t>
            </a:r>
            <a:endParaRPr sz="1800">
              <a:latin typeface="微软雅黑" panose="020B0503020204020204" charset="-122"/>
              <a:cs typeface="微软雅黑" panose="020B0503020204020204" charset="-122"/>
            </a:endParaRPr>
          </a:p>
        </p:txBody>
      </p:sp>
      <p:sp>
        <p:nvSpPr>
          <p:cNvPr id="15" name="object 15"/>
          <p:cNvSpPr/>
          <p:nvPr/>
        </p:nvSpPr>
        <p:spPr>
          <a:xfrm>
            <a:off x="3329940" y="1196339"/>
            <a:ext cx="2247900" cy="679704"/>
          </a:xfrm>
          <a:custGeom>
            <a:avLst/>
            <a:gdLst/>
            <a:ahLst/>
            <a:cxnLst/>
            <a:rect l="l" t="t" r="r" b="b"/>
            <a:pathLst>
              <a:path w="2247900" h="679704">
                <a:moveTo>
                  <a:pt x="1908048" y="0"/>
                </a:moveTo>
                <a:lnTo>
                  <a:pt x="1908048" y="169925"/>
                </a:lnTo>
                <a:lnTo>
                  <a:pt x="0" y="169925"/>
                </a:lnTo>
                <a:lnTo>
                  <a:pt x="0" y="509777"/>
                </a:lnTo>
                <a:lnTo>
                  <a:pt x="1908048" y="509777"/>
                </a:lnTo>
                <a:lnTo>
                  <a:pt x="1908048" y="679704"/>
                </a:lnTo>
                <a:lnTo>
                  <a:pt x="2247900" y="339851"/>
                </a:lnTo>
                <a:lnTo>
                  <a:pt x="1908048" y="0"/>
                </a:lnTo>
                <a:close/>
              </a:path>
            </a:pathLst>
          </a:custGeom>
          <a:solidFill>
            <a:srgbClr val="7E7E7E"/>
          </a:solidFill>
        </p:spPr>
        <p:txBody>
          <a:bodyPr wrap="square" lIns="0" tIns="0" rIns="0" bIns="0" rtlCol="0">
            <a:spAutoFit/>
          </a:bodyPr>
          <a:lstStyle/>
          <a:p/>
        </p:txBody>
      </p:sp>
      <p:sp>
        <p:nvSpPr>
          <p:cNvPr id="16" name="object 16"/>
          <p:cNvSpPr txBox="1"/>
          <p:nvPr/>
        </p:nvSpPr>
        <p:spPr>
          <a:xfrm>
            <a:off x="3579621" y="1935734"/>
            <a:ext cx="13970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发包或者出租</a:t>
            </a:r>
            <a:endParaRPr sz="1800">
              <a:latin typeface="微软雅黑" panose="020B0503020204020204" charset="-122"/>
              <a:cs typeface="微软雅黑" panose="020B0503020204020204" charset="-122"/>
            </a:endParaRPr>
          </a:p>
        </p:txBody>
      </p:sp>
      <p:sp>
        <p:nvSpPr>
          <p:cNvPr id="17" name="object 17"/>
          <p:cNvSpPr txBox="1"/>
          <p:nvPr/>
        </p:nvSpPr>
        <p:spPr>
          <a:xfrm>
            <a:off x="4040251" y="925703"/>
            <a:ext cx="482600" cy="287020"/>
          </a:xfrm>
          <a:prstGeom prst="rect">
            <a:avLst/>
          </a:prstGeom>
        </p:spPr>
        <p:txBody>
          <a:bodyPr vert="horz" wrap="square" lIns="0" tIns="0" rIns="0" bIns="0" rtlCol="0">
            <a:spAutoFit/>
          </a:bodyPr>
          <a:lstStyle/>
          <a:p>
            <a:pPr marL="12700">
              <a:lnSpc>
                <a:spcPct val="100000"/>
              </a:lnSpc>
            </a:pPr>
            <a:r>
              <a:rPr sz="1800" b="1" spc="-5" dirty="0">
                <a:solidFill>
                  <a:srgbClr val="585858"/>
                </a:solidFill>
                <a:latin typeface="微软雅黑" panose="020B0503020204020204" charset="-122"/>
                <a:cs typeface="微软雅黑" panose="020B0503020204020204" charset="-122"/>
              </a:rPr>
              <a:t>不得</a:t>
            </a:r>
            <a:endParaRPr sz="1800">
              <a:latin typeface="微软雅黑" panose="020B0503020204020204" charset="-122"/>
              <a:cs typeface="微软雅黑" panose="020B0503020204020204" charset="-122"/>
            </a:endParaRPr>
          </a:p>
        </p:txBody>
      </p:sp>
      <p:sp>
        <p:nvSpPr>
          <p:cNvPr id="18" name="object 18"/>
          <p:cNvSpPr/>
          <p:nvPr/>
        </p:nvSpPr>
        <p:spPr>
          <a:xfrm>
            <a:off x="5908547" y="972311"/>
            <a:ext cx="792479" cy="681227"/>
          </a:xfrm>
          <a:custGeom>
            <a:avLst/>
            <a:gdLst/>
            <a:ahLst/>
            <a:cxnLst/>
            <a:rect l="l" t="t" r="r" b="b"/>
            <a:pathLst>
              <a:path w="792479" h="681227">
                <a:moveTo>
                  <a:pt x="622173" y="0"/>
                </a:moveTo>
                <a:lnTo>
                  <a:pt x="170306" y="0"/>
                </a:lnTo>
                <a:lnTo>
                  <a:pt x="0" y="340613"/>
                </a:lnTo>
                <a:lnTo>
                  <a:pt x="170306" y="681227"/>
                </a:lnTo>
                <a:lnTo>
                  <a:pt x="622173" y="681227"/>
                </a:lnTo>
                <a:lnTo>
                  <a:pt x="792479" y="340613"/>
                </a:lnTo>
                <a:lnTo>
                  <a:pt x="622173" y="0"/>
                </a:lnTo>
                <a:close/>
              </a:path>
            </a:pathLst>
          </a:custGeom>
          <a:solidFill>
            <a:srgbClr val="6F2F9F"/>
          </a:solidFill>
        </p:spPr>
        <p:txBody>
          <a:bodyPr wrap="square" lIns="0" tIns="0" rIns="0" bIns="0" rtlCol="0">
            <a:spAutoFit/>
          </a:bodyPr>
          <a:lstStyle/>
          <a:p/>
        </p:txBody>
      </p:sp>
      <p:sp>
        <p:nvSpPr>
          <p:cNvPr id="19" name="object 19"/>
          <p:cNvSpPr/>
          <p:nvPr/>
        </p:nvSpPr>
        <p:spPr>
          <a:xfrm>
            <a:off x="7114031" y="973836"/>
            <a:ext cx="792479" cy="684276"/>
          </a:xfrm>
          <a:custGeom>
            <a:avLst/>
            <a:gdLst/>
            <a:ahLst/>
            <a:cxnLst/>
            <a:rect l="l" t="t" r="r" b="b"/>
            <a:pathLst>
              <a:path w="792479" h="684276">
                <a:moveTo>
                  <a:pt x="621411" y="0"/>
                </a:moveTo>
                <a:lnTo>
                  <a:pt x="171069" y="0"/>
                </a:lnTo>
                <a:lnTo>
                  <a:pt x="0" y="342138"/>
                </a:lnTo>
                <a:lnTo>
                  <a:pt x="171069" y="684276"/>
                </a:lnTo>
                <a:lnTo>
                  <a:pt x="621411" y="684276"/>
                </a:lnTo>
                <a:lnTo>
                  <a:pt x="792479" y="342138"/>
                </a:lnTo>
                <a:lnTo>
                  <a:pt x="621411" y="0"/>
                </a:lnTo>
                <a:close/>
              </a:path>
            </a:pathLst>
          </a:custGeom>
          <a:solidFill>
            <a:srgbClr val="CC6600"/>
          </a:solidFill>
        </p:spPr>
        <p:txBody>
          <a:bodyPr wrap="square" lIns="0" tIns="0" rIns="0" bIns="0" rtlCol="0">
            <a:spAutoFit/>
          </a:bodyPr>
          <a:lstStyle/>
          <a:p/>
        </p:txBody>
      </p:sp>
      <p:sp>
        <p:nvSpPr>
          <p:cNvPr id="20" name="object 20"/>
          <p:cNvSpPr/>
          <p:nvPr/>
        </p:nvSpPr>
        <p:spPr>
          <a:xfrm>
            <a:off x="5724144" y="274320"/>
            <a:ext cx="2417063" cy="2418588"/>
          </a:xfrm>
          <a:custGeom>
            <a:avLst/>
            <a:gdLst/>
            <a:ahLst/>
            <a:cxnLst/>
            <a:rect l="l" t="t" r="r" b="b"/>
            <a:pathLst>
              <a:path w="2417063" h="2418588">
                <a:moveTo>
                  <a:pt x="0" y="1209293"/>
                </a:moveTo>
                <a:lnTo>
                  <a:pt x="4005" y="1110110"/>
                </a:lnTo>
                <a:lnTo>
                  <a:pt x="15816" y="1013135"/>
                </a:lnTo>
                <a:lnTo>
                  <a:pt x="35119" y="918680"/>
                </a:lnTo>
                <a:lnTo>
                  <a:pt x="61606" y="827056"/>
                </a:lnTo>
                <a:lnTo>
                  <a:pt x="94964" y="738574"/>
                </a:lnTo>
                <a:lnTo>
                  <a:pt x="134883" y="653545"/>
                </a:lnTo>
                <a:lnTo>
                  <a:pt x="181051" y="572281"/>
                </a:lnTo>
                <a:lnTo>
                  <a:pt x="233159" y="495092"/>
                </a:lnTo>
                <a:lnTo>
                  <a:pt x="290895" y="422290"/>
                </a:lnTo>
                <a:lnTo>
                  <a:pt x="353949" y="354187"/>
                </a:lnTo>
                <a:lnTo>
                  <a:pt x="422008" y="291092"/>
                </a:lnTo>
                <a:lnTo>
                  <a:pt x="494763" y="233318"/>
                </a:lnTo>
                <a:lnTo>
                  <a:pt x="571903" y="181175"/>
                </a:lnTo>
                <a:lnTo>
                  <a:pt x="653116" y="134975"/>
                </a:lnTo>
                <a:lnTo>
                  <a:pt x="738092" y="95029"/>
                </a:lnTo>
                <a:lnTo>
                  <a:pt x="826520" y="61648"/>
                </a:lnTo>
                <a:lnTo>
                  <a:pt x="918088" y="35144"/>
                </a:lnTo>
                <a:lnTo>
                  <a:pt x="1012487" y="15827"/>
                </a:lnTo>
                <a:lnTo>
                  <a:pt x="1109405" y="4008"/>
                </a:lnTo>
                <a:lnTo>
                  <a:pt x="1208531" y="0"/>
                </a:lnTo>
                <a:lnTo>
                  <a:pt x="1307658" y="4008"/>
                </a:lnTo>
                <a:lnTo>
                  <a:pt x="1404576" y="15827"/>
                </a:lnTo>
                <a:lnTo>
                  <a:pt x="1498975" y="35144"/>
                </a:lnTo>
                <a:lnTo>
                  <a:pt x="1590543" y="61648"/>
                </a:lnTo>
                <a:lnTo>
                  <a:pt x="1678971" y="95029"/>
                </a:lnTo>
                <a:lnTo>
                  <a:pt x="1763947" y="134975"/>
                </a:lnTo>
                <a:lnTo>
                  <a:pt x="1845160" y="181175"/>
                </a:lnTo>
                <a:lnTo>
                  <a:pt x="1922300" y="233318"/>
                </a:lnTo>
                <a:lnTo>
                  <a:pt x="1995055" y="291092"/>
                </a:lnTo>
                <a:lnTo>
                  <a:pt x="2063114" y="354187"/>
                </a:lnTo>
                <a:lnTo>
                  <a:pt x="2126168" y="422290"/>
                </a:lnTo>
                <a:lnTo>
                  <a:pt x="2183904" y="495092"/>
                </a:lnTo>
                <a:lnTo>
                  <a:pt x="2236012" y="572281"/>
                </a:lnTo>
                <a:lnTo>
                  <a:pt x="2282180" y="653545"/>
                </a:lnTo>
                <a:lnTo>
                  <a:pt x="2322099" y="738574"/>
                </a:lnTo>
                <a:lnTo>
                  <a:pt x="2355457" y="827056"/>
                </a:lnTo>
                <a:lnTo>
                  <a:pt x="2381944" y="918680"/>
                </a:lnTo>
                <a:lnTo>
                  <a:pt x="2401247" y="1013135"/>
                </a:lnTo>
                <a:lnTo>
                  <a:pt x="2413058" y="1110110"/>
                </a:lnTo>
                <a:lnTo>
                  <a:pt x="2417063" y="1209293"/>
                </a:lnTo>
                <a:lnTo>
                  <a:pt x="2413058" y="1308477"/>
                </a:lnTo>
                <a:lnTo>
                  <a:pt x="2401247" y="1405452"/>
                </a:lnTo>
                <a:lnTo>
                  <a:pt x="2381944" y="1499907"/>
                </a:lnTo>
                <a:lnTo>
                  <a:pt x="2355457" y="1591531"/>
                </a:lnTo>
                <a:lnTo>
                  <a:pt x="2322099" y="1680013"/>
                </a:lnTo>
                <a:lnTo>
                  <a:pt x="2282180" y="1765042"/>
                </a:lnTo>
                <a:lnTo>
                  <a:pt x="2236012" y="1846306"/>
                </a:lnTo>
                <a:lnTo>
                  <a:pt x="2183904" y="1923495"/>
                </a:lnTo>
                <a:lnTo>
                  <a:pt x="2126168" y="1996297"/>
                </a:lnTo>
                <a:lnTo>
                  <a:pt x="2063114" y="2064400"/>
                </a:lnTo>
                <a:lnTo>
                  <a:pt x="1995055" y="2127495"/>
                </a:lnTo>
                <a:lnTo>
                  <a:pt x="1922300" y="2185269"/>
                </a:lnTo>
                <a:lnTo>
                  <a:pt x="1845160" y="2237412"/>
                </a:lnTo>
                <a:lnTo>
                  <a:pt x="1763947" y="2283612"/>
                </a:lnTo>
                <a:lnTo>
                  <a:pt x="1678971" y="2323558"/>
                </a:lnTo>
                <a:lnTo>
                  <a:pt x="1590543" y="2356939"/>
                </a:lnTo>
                <a:lnTo>
                  <a:pt x="1498975" y="2383443"/>
                </a:lnTo>
                <a:lnTo>
                  <a:pt x="1404576" y="2402760"/>
                </a:lnTo>
                <a:lnTo>
                  <a:pt x="1307658" y="2414579"/>
                </a:lnTo>
                <a:lnTo>
                  <a:pt x="1208531" y="2418588"/>
                </a:lnTo>
                <a:lnTo>
                  <a:pt x="1109405" y="2414579"/>
                </a:lnTo>
                <a:lnTo>
                  <a:pt x="1012487" y="2402760"/>
                </a:lnTo>
                <a:lnTo>
                  <a:pt x="918088" y="2383443"/>
                </a:lnTo>
                <a:lnTo>
                  <a:pt x="826520" y="2356939"/>
                </a:lnTo>
                <a:lnTo>
                  <a:pt x="738092" y="2323558"/>
                </a:lnTo>
                <a:lnTo>
                  <a:pt x="653116" y="2283612"/>
                </a:lnTo>
                <a:lnTo>
                  <a:pt x="571903" y="2237412"/>
                </a:lnTo>
                <a:lnTo>
                  <a:pt x="494763" y="2185269"/>
                </a:lnTo>
                <a:lnTo>
                  <a:pt x="422008" y="2127495"/>
                </a:lnTo>
                <a:lnTo>
                  <a:pt x="353949" y="2064400"/>
                </a:lnTo>
                <a:lnTo>
                  <a:pt x="290895" y="1996297"/>
                </a:lnTo>
                <a:lnTo>
                  <a:pt x="233159" y="1923495"/>
                </a:lnTo>
                <a:lnTo>
                  <a:pt x="181051" y="1846306"/>
                </a:lnTo>
                <a:lnTo>
                  <a:pt x="134883" y="1765042"/>
                </a:lnTo>
                <a:lnTo>
                  <a:pt x="94964" y="1680013"/>
                </a:lnTo>
                <a:lnTo>
                  <a:pt x="61606" y="1591531"/>
                </a:lnTo>
                <a:lnTo>
                  <a:pt x="35119" y="1499907"/>
                </a:lnTo>
                <a:lnTo>
                  <a:pt x="15816" y="1405452"/>
                </a:lnTo>
                <a:lnTo>
                  <a:pt x="4005" y="1308477"/>
                </a:lnTo>
                <a:lnTo>
                  <a:pt x="0" y="1209293"/>
                </a:lnTo>
                <a:close/>
              </a:path>
            </a:pathLst>
          </a:custGeom>
          <a:ln w="12192">
            <a:solidFill>
              <a:srgbClr val="585858"/>
            </a:solidFill>
          </a:ln>
        </p:spPr>
        <p:txBody>
          <a:bodyPr wrap="square" lIns="0" tIns="0" rIns="0" bIns="0" rtlCol="0">
            <a:spAutoFit/>
          </a:bodyPr>
          <a:lstStyle/>
          <a:p/>
        </p:txBody>
      </p:sp>
      <p:sp>
        <p:nvSpPr>
          <p:cNvPr id="21" name="object 21"/>
          <p:cNvSpPr txBox="1"/>
          <p:nvPr/>
        </p:nvSpPr>
        <p:spPr>
          <a:xfrm>
            <a:off x="6033008" y="1167129"/>
            <a:ext cx="1849755" cy="1240790"/>
          </a:xfrm>
          <a:prstGeom prst="rect">
            <a:avLst/>
          </a:prstGeom>
        </p:spPr>
        <p:txBody>
          <a:bodyPr vert="horz" wrap="square" lIns="0" tIns="0" rIns="0" bIns="0" rtlCol="0">
            <a:spAutoFit/>
          </a:bodyPr>
          <a:lstStyle/>
          <a:p>
            <a:pPr marL="66675">
              <a:lnSpc>
                <a:spcPct val="100000"/>
              </a:lnSpc>
              <a:tabLst>
                <a:tab pos="1247775" algn="l"/>
              </a:tabLst>
            </a:pPr>
            <a:r>
              <a:rPr sz="1800" b="1" dirty="0">
                <a:solidFill>
                  <a:srgbClr val="FFFFFF"/>
                </a:solidFill>
                <a:latin typeface="微软雅黑" panose="020B0503020204020204" charset="-122"/>
                <a:cs typeface="微软雅黑" panose="020B0503020204020204" charset="-122"/>
              </a:rPr>
              <a:t>单位	个人</a:t>
            </a:r>
            <a:endParaRPr sz="1800">
              <a:latin typeface="微软雅黑" panose="020B0503020204020204" charset="-122"/>
              <a:cs typeface="微软雅黑" panose="020B0503020204020204" charset="-122"/>
            </a:endParaRPr>
          </a:p>
          <a:p>
            <a:pPr>
              <a:lnSpc>
                <a:spcPts val="1700"/>
              </a:lnSpc>
              <a:spcBef>
                <a:spcPts val="50"/>
              </a:spcBef>
            </a:pPr>
            <a:endParaRPr sz="1700"/>
          </a:p>
          <a:p>
            <a:pPr marL="315595" marR="6350" indent="-303530">
              <a:lnSpc>
                <a:spcPct val="150000"/>
              </a:lnSpc>
            </a:pPr>
            <a:r>
              <a:rPr sz="1600" b="1" spc="-20" dirty="0">
                <a:latin typeface="微软雅黑" panose="020B0503020204020204" charset="-122"/>
                <a:cs typeface="微软雅黑" panose="020B0503020204020204" charset="-122"/>
              </a:rPr>
              <a:t>不具备安全生产条件 或者相应资质</a:t>
            </a:r>
            <a:endParaRPr sz="1600">
              <a:latin typeface="微软雅黑" panose="020B0503020204020204" charset="-122"/>
              <a:cs typeface="微软雅黑" panose="020B0503020204020204" charset="-122"/>
            </a:endParaRPr>
          </a:p>
        </p:txBody>
      </p:sp>
      <p:sp>
        <p:nvSpPr>
          <p:cNvPr id="22" name="object 22"/>
          <p:cNvSpPr txBox="1"/>
          <p:nvPr/>
        </p:nvSpPr>
        <p:spPr>
          <a:xfrm>
            <a:off x="612140" y="5000497"/>
            <a:ext cx="3911600" cy="1511935"/>
          </a:xfrm>
          <a:prstGeom prst="rect">
            <a:avLst/>
          </a:prstGeom>
        </p:spPr>
        <p:txBody>
          <a:bodyPr vert="horz" wrap="square" lIns="0" tIns="0" rIns="0" bIns="0" rtlCol="0">
            <a:spAutoFit/>
          </a:bodyPr>
          <a:lstStyle/>
          <a:p>
            <a:pPr algn="ctr">
              <a:lnSpc>
                <a:spcPct val="100000"/>
              </a:lnSpc>
            </a:pPr>
            <a:r>
              <a:rPr sz="1800" b="1" dirty="0">
                <a:solidFill>
                  <a:srgbClr val="0071C5"/>
                </a:solidFill>
                <a:latin typeface="微软雅黑" panose="020B0503020204020204" charset="-122"/>
                <a:cs typeface="微软雅黑" panose="020B0503020204020204" charset="-122"/>
              </a:rPr>
              <a:t>与承包单位、承租单位的安全生产工作</a:t>
            </a:r>
            <a:endParaRPr sz="1800">
              <a:latin typeface="微软雅黑" panose="020B0503020204020204" charset="-122"/>
              <a:cs typeface="微软雅黑" panose="020B0503020204020204" charset="-122"/>
            </a:endParaRPr>
          </a:p>
          <a:p>
            <a:pPr marL="109220">
              <a:lnSpc>
                <a:spcPct val="100000"/>
              </a:lnSpc>
              <a:spcBef>
                <a:spcPts val="1475"/>
              </a:spcBef>
              <a:tabLst>
                <a:tab pos="530860"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统一协调、管理</a:t>
            </a:r>
            <a:endParaRPr sz="2400" baseline="2000">
              <a:latin typeface="微软雅黑" panose="020B0503020204020204" charset="-122"/>
              <a:cs typeface="微软雅黑" panose="020B0503020204020204" charset="-122"/>
            </a:endParaRPr>
          </a:p>
          <a:p>
            <a:pPr marL="109220">
              <a:lnSpc>
                <a:spcPct val="100000"/>
              </a:lnSpc>
              <a:spcBef>
                <a:spcPts val="1205"/>
              </a:spcBef>
              <a:tabLst>
                <a:tab pos="530860"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定期进行安全检查</a:t>
            </a:r>
            <a:endParaRPr sz="2400" baseline="2000">
              <a:latin typeface="微软雅黑" panose="020B0503020204020204" charset="-122"/>
              <a:cs typeface="微软雅黑" panose="020B0503020204020204" charset="-122"/>
            </a:endParaRPr>
          </a:p>
          <a:p>
            <a:pPr marL="109220">
              <a:lnSpc>
                <a:spcPct val="100000"/>
              </a:lnSpc>
              <a:spcBef>
                <a:spcPts val="1205"/>
              </a:spcBef>
              <a:tabLst>
                <a:tab pos="530860"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发现安全问题的，应当及时督促整改</a:t>
            </a:r>
            <a:endParaRPr sz="2400" baseline="2000">
              <a:latin typeface="微软雅黑" panose="020B0503020204020204" charset="-122"/>
              <a:cs typeface="微软雅黑" panose="020B0503020204020204" charset="-122"/>
            </a:endParaRPr>
          </a:p>
        </p:txBody>
      </p:sp>
      <p:sp>
        <p:nvSpPr>
          <p:cNvPr id="23" name="object 23"/>
          <p:cNvSpPr/>
          <p:nvPr/>
        </p:nvSpPr>
        <p:spPr>
          <a:xfrm>
            <a:off x="655319" y="2729483"/>
            <a:ext cx="2325624" cy="512063"/>
          </a:xfrm>
          <a:custGeom>
            <a:avLst/>
            <a:gdLst/>
            <a:ahLst/>
            <a:cxnLst/>
            <a:rect l="l" t="t" r="r" b="b"/>
            <a:pathLst>
              <a:path w="2325624" h="512063">
                <a:moveTo>
                  <a:pt x="0" y="0"/>
                </a:moveTo>
                <a:lnTo>
                  <a:pt x="0" y="74675"/>
                </a:lnTo>
                <a:lnTo>
                  <a:pt x="1162812" y="512063"/>
                </a:lnTo>
                <a:lnTo>
                  <a:pt x="1361340" y="437388"/>
                </a:lnTo>
                <a:lnTo>
                  <a:pt x="1162812" y="437388"/>
                </a:lnTo>
                <a:lnTo>
                  <a:pt x="0" y="0"/>
                </a:lnTo>
                <a:close/>
              </a:path>
              <a:path w="2325624" h="512063">
                <a:moveTo>
                  <a:pt x="2325624" y="0"/>
                </a:moveTo>
                <a:lnTo>
                  <a:pt x="1162812" y="437388"/>
                </a:lnTo>
                <a:lnTo>
                  <a:pt x="1361340" y="437388"/>
                </a:lnTo>
                <a:lnTo>
                  <a:pt x="2325624" y="74675"/>
                </a:lnTo>
                <a:lnTo>
                  <a:pt x="2325624" y="0"/>
                </a:lnTo>
                <a:close/>
              </a:path>
            </a:pathLst>
          </a:custGeom>
          <a:solidFill>
            <a:srgbClr val="7E7E7E"/>
          </a:solidFill>
        </p:spPr>
        <p:txBody>
          <a:bodyPr wrap="square" lIns="0" tIns="0" rIns="0" bIns="0" rtlCol="0">
            <a:spAutoFit/>
          </a:bodyPr>
          <a:lstStyle/>
          <a:p/>
        </p:txBody>
      </p:sp>
      <p:sp>
        <p:nvSpPr>
          <p:cNvPr id="24" name="object 24"/>
          <p:cNvSpPr/>
          <p:nvPr/>
        </p:nvSpPr>
        <p:spPr>
          <a:xfrm>
            <a:off x="8769095" y="188976"/>
            <a:ext cx="928115" cy="798576"/>
          </a:xfrm>
          <a:custGeom>
            <a:avLst/>
            <a:gdLst/>
            <a:ahLst/>
            <a:cxnLst/>
            <a:rect l="l" t="t" r="r" b="b"/>
            <a:pathLst>
              <a:path w="928115" h="798576">
                <a:moveTo>
                  <a:pt x="728472" y="0"/>
                </a:moveTo>
                <a:lnTo>
                  <a:pt x="199644" y="0"/>
                </a:lnTo>
                <a:lnTo>
                  <a:pt x="0" y="399288"/>
                </a:lnTo>
                <a:lnTo>
                  <a:pt x="199644"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25" name="object 25"/>
          <p:cNvSpPr txBox="1"/>
          <p:nvPr/>
        </p:nvSpPr>
        <p:spPr>
          <a:xfrm>
            <a:off x="9041383" y="351790"/>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46</a:t>
            </a:r>
            <a:endParaRPr sz="2800">
              <a:latin typeface="Calibri" panose="020F0502020204030204"/>
              <a:cs typeface="Calibri" panose="020F0502020204030204"/>
            </a:endParaRPr>
          </a:p>
        </p:txBody>
      </p:sp>
      <p:sp>
        <p:nvSpPr>
          <p:cNvPr id="26" name="矩形 25"/>
          <p:cNvSpPr/>
          <p:nvPr/>
        </p:nvSpPr>
        <p:spPr>
          <a:xfrm>
            <a:off x="4976620" y="2822460"/>
            <a:ext cx="4720589" cy="378565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000" dirty="0">
                <a:solidFill>
                  <a:srgbClr val="FF0000"/>
                </a:solidFill>
              </a:rPr>
              <a:t>第四十六条</a:t>
            </a:r>
            <a:r>
              <a:rPr lang="en-US" altLang="zh-CN" sz="2000" dirty="0">
                <a:solidFill>
                  <a:srgbClr val="FF0000"/>
                </a:solidFill>
              </a:rPr>
              <a:t> </a:t>
            </a:r>
            <a:r>
              <a:rPr lang="zh-CN" altLang="zh-CN" sz="2000" dirty="0">
                <a:solidFill>
                  <a:srgbClr val="FF0000"/>
                </a:solidFill>
              </a:rPr>
              <a:t>生产经营单位不得将生产经营项目、场所、设备发包或者出租给不具备安全生产条件或者相应资质的单位或者个人。</a:t>
            </a:r>
            <a:endParaRPr lang="zh-CN" altLang="zh-CN" sz="2000" dirty="0">
              <a:solidFill>
                <a:srgbClr val="FF0000"/>
              </a:solidFill>
            </a:endParaRPr>
          </a:p>
          <a:p>
            <a:pPr fontAlgn="base"/>
            <a:r>
              <a:rPr lang="en-US" altLang="zh-CN" sz="2000" dirty="0">
                <a:solidFill>
                  <a:srgbClr val="FF0000"/>
                </a:solidFill>
              </a:rPr>
              <a:t> </a:t>
            </a:r>
            <a:r>
              <a:rPr lang="zh-CN" altLang="zh-CN" sz="2000" dirty="0">
                <a:solidFill>
                  <a:srgbClr val="FF0000"/>
                </a:solidFill>
              </a:rPr>
              <a:t>生产经营项目、场所发包或者出租给其他单位的，生产经营单位应当与承包单位、承租单位签订专门的安全生产管理协议，或者在承包合同、租赁合同中约定各自的安全生产管理职责</a:t>
            </a:r>
            <a:r>
              <a:rPr lang="en-US" altLang="zh-CN" sz="2000" dirty="0">
                <a:solidFill>
                  <a:srgbClr val="FF0000"/>
                </a:solidFill>
              </a:rPr>
              <a:t>;</a:t>
            </a:r>
            <a:r>
              <a:rPr lang="zh-CN" altLang="zh-CN" sz="2000" dirty="0">
                <a:solidFill>
                  <a:srgbClr val="FF0000"/>
                </a:solidFill>
              </a:rPr>
              <a:t>生产经营单位对承包单位、承租单位的安全生产工作统一协调、管理，定期进行安全检查，发现安全问题的，应当及时督促整改。</a:t>
            </a:r>
            <a:endParaRPr lang="zh-CN" altLang="zh-CN" sz="2000"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24" y="1872106"/>
            <a:ext cx="3887724" cy="3599688"/>
          </a:xfrm>
          <a:custGeom>
            <a:avLst/>
            <a:gdLst/>
            <a:ahLst/>
            <a:cxnLst/>
            <a:rect l="l" t="t" r="r" b="b"/>
            <a:pathLst>
              <a:path w="3887724" h="3599688">
                <a:moveTo>
                  <a:pt x="810298" y="604138"/>
                </a:moveTo>
                <a:lnTo>
                  <a:pt x="966851" y="1302765"/>
                </a:lnTo>
                <a:lnTo>
                  <a:pt x="210946" y="1378203"/>
                </a:lnTo>
                <a:lnTo>
                  <a:pt x="708253" y="1931797"/>
                </a:lnTo>
                <a:lnTo>
                  <a:pt x="0" y="2145918"/>
                </a:lnTo>
                <a:lnTo>
                  <a:pt x="599351" y="2561463"/>
                </a:lnTo>
                <a:lnTo>
                  <a:pt x="231279" y="2970529"/>
                </a:lnTo>
                <a:lnTo>
                  <a:pt x="864844" y="3039745"/>
                </a:lnTo>
                <a:lnTo>
                  <a:pt x="884999" y="3599688"/>
                </a:lnTo>
                <a:lnTo>
                  <a:pt x="1354708" y="3020567"/>
                </a:lnTo>
                <a:lnTo>
                  <a:pt x="1708851" y="3020567"/>
                </a:lnTo>
                <a:lnTo>
                  <a:pt x="1776857" y="2894710"/>
                </a:lnTo>
                <a:lnTo>
                  <a:pt x="2141813" y="2894710"/>
                </a:lnTo>
                <a:lnTo>
                  <a:pt x="2192274" y="2655570"/>
                </a:lnTo>
                <a:lnTo>
                  <a:pt x="2663525" y="2655570"/>
                </a:lnTo>
                <a:lnTo>
                  <a:pt x="2634996" y="2391410"/>
                </a:lnTo>
                <a:lnTo>
                  <a:pt x="3224138" y="2391410"/>
                </a:lnTo>
                <a:lnTo>
                  <a:pt x="2948178" y="2051430"/>
                </a:lnTo>
                <a:lnTo>
                  <a:pt x="3288411" y="1881504"/>
                </a:lnTo>
                <a:lnTo>
                  <a:pt x="3057143" y="1566926"/>
                </a:lnTo>
                <a:lnTo>
                  <a:pt x="3887724" y="1107439"/>
                </a:lnTo>
                <a:lnTo>
                  <a:pt x="2948178" y="1088516"/>
                </a:lnTo>
                <a:lnTo>
                  <a:pt x="2961197" y="1063625"/>
                </a:lnTo>
                <a:lnTo>
                  <a:pt x="1538858" y="1063625"/>
                </a:lnTo>
                <a:lnTo>
                  <a:pt x="810298" y="604138"/>
                </a:lnTo>
                <a:close/>
              </a:path>
              <a:path w="3887724" h="3599688">
                <a:moveTo>
                  <a:pt x="1708851" y="3020567"/>
                </a:moveTo>
                <a:lnTo>
                  <a:pt x="1354708" y="3020567"/>
                </a:lnTo>
                <a:lnTo>
                  <a:pt x="1565909" y="3285108"/>
                </a:lnTo>
                <a:lnTo>
                  <a:pt x="1708851" y="3020567"/>
                </a:lnTo>
                <a:close/>
              </a:path>
              <a:path w="3887724" h="3599688">
                <a:moveTo>
                  <a:pt x="2141813" y="2894710"/>
                </a:moveTo>
                <a:lnTo>
                  <a:pt x="1776857" y="2894710"/>
                </a:lnTo>
                <a:lnTo>
                  <a:pt x="2090039" y="3140075"/>
                </a:lnTo>
                <a:lnTo>
                  <a:pt x="2141813" y="2894710"/>
                </a:lnTo>
                <a:close/>
              </a:path>
              <a:path w="3887724" h="3599688">
                <a:moveTo>
                  <a:pt x="2663525" y="2655570"/>
                </a:moveTo>
                <a:lnTo>
                  <a:pt x="2192274" y="2655570"/>
                </a:lnTo>
                <a:lnTo>
                  <a:pt x="2689352" y="2894710"/>
                </a:lnTo>
                <a:lnTo>
                  <a:pt x="2663525" y="2655570"/>
                </a:lnTo>
                <a:close/>
              </a:path>
              <a:path w="3887724" h="3599688">
                <a:moveTo>
                  <a:pt x="3224138" y="2391410"/>
                </a:moveTo>
                <a:lnTo>
                  <a:pt x="2634996" y="2391410"/>
                </a:lnTo>
                <a:lnTo>
                  <a:pt x="3397630" y="2605151"/>
                </a:lnTo>
                <a:lnTo>
                  <a:pt x="3224138" y="2391410"/>
                </a:lnTo>
                <a:close/>
              </a:path>
              <a:path w="3887724" h="3599688">
                <a:moveTo>
                  <a:pt x="1749806" y="314451"/>
                </a:moveTo>
                <a:lnTo>
                  <a:pt x="1538858" y="1063625"/>
                </a:lnTo>
                <a:lnTo>
                  <a:pt x="2961197" y="1063625"/>
                </a:lnTo>
                <a:lnTo>
                  <a:pt x="3013937" y="962787"/>
                </a:lnTo>
                <a:lnTo>
                  <a:pt x="2614295" y="962787"/>
                </a:lnTo>
                <a:lnTo>
                  <a:pt x="2626155" y="723645"/>
                </a:lnTo>
                <a:lnTo>
                  <a:pt x="2062988" y="723645"/>
                </a:lnTo>
                <a:lnTo>
                  <a:pt x="1749806" y="314451"/>
                </a:lnTo>
                <a:close/>
              </a:path>
              <a:path w="3887724" h="3599688">
                <a:moveTo>
                  <a:pt x="3241040" y="528574"/>
                </a:moveTo>
                <a:lnTo>
                  <a:pt x="2614295" y="962787"/>
                </a:lnTo>
                <a:lnTo>
                  <a:pt x="3013937" y="962787"/>
                </a:lnTo>
                <a:lnTo>
                  <a:pt x="3241040" y="528574"/>
                </a:lnTo>
                <a:close/>
              </a:path>
              <a:path w="3887724" h="3599688">
                <a:moveTo>
                  <a:pt x="2662047" y="0"/>
                </a:moveTo>
                <a:lnTo>
                  <a:pt x="2062988" y="723645"/>
                </a:lnTo>
                <a:lnTo>
                  <a:pt x="2626155" y="723645"/>
                </a:lnTo>
                <a:lnTo>
                  <a:pt x="2662047" y="0"/>
                </a:lnTo>
                <a:close/>
              </a:path>
            </a:pathLst>
          </a:custGeom>
          <a:solidFill>
            <a:srgbClr val="FF0000"/>
          </a:solidFill>
        </p:spPr>
        <p:txBody>
          <a:bodyPr wrap="square" lIns="0" tIns="0" rIns="0" bIns="0" rtlCol="0">
            <a:spAutoFit/>
          </a:bodyPr>
          <a:lstStyle/>
          <a:p/>
        </p:txBody>
      </p:sp>
      <p:sp>
        <p:nvSpPr>
          <p:cNvPr id="3" name="object 3"/>
          <p:cNvSpPr txBox="1"/>
          <p:nvPr/>
        </p:nvSpPr>
        <p:spPr>
          <a:xfrm>
            <a:off x="5347081" y="3263263"/>
            <a:ext cx="1168400" cy="287020"/>
          </a:xfrm>
          <a:prstGeom prst="rect">
            <a:avLst/>
          </a:prstGeom>
        </p:spPr>
        <p:txBody>
          <a:bodyPr vert="horz" wrap="square" lIns="0" tIns="0" rIns="0" bIns="0" rtlCol="0">
            <a:spAutoFit/>
          </a:bodyPr>
          <a:lstStyle/>
          <a:p>
            <a:pPr marL="12700">
              <a:lnSpc>
                <a:spcPct val="100000"/>
              </a:lnSpc>
            </a:pPr>
            <a:r>
              <a:rPr sz="1800" b="1" dirty="0">
                <a:solidFill>
                  <a:srgbClr val="C00000"/>
                </a:solidFill>
                <a:latin typeface="微软雅黑" panose="020B0503020204020204" charset="-122"/>
                <a:cs typeface="微软雅黑" panose="020B0503020204020204" charset="-122"/>
              </a:rPr>
              <a:t>主要负责人</a:t>
            </a:r>
            <a:endParaRPr sz="1800">
              <a:latin typeface="微软雅黑" panose="020B0503020204020204" charset="-122"/>
              <a:cs typeface="微软雅黑" panose="020B0503020204020204" charset="-122"/>
            </a:endParaRPr>
          </a:p>
        </p:txBody>
      </p:sp>
      <p:sp>
        <p:nvSpPr>
          <p:cNvPr id="4" name="object 4"/>
          <p:cNvSpPr txBox="1"/>
          <p:nvPr/>
        </p:nvSpPr>
        <p:spPr>
          <a:xfrm>
            <a:off x="5388865" y="3724781"/>
            <a:ext cx="3636645" cy="653415"/>
          </a:xfrm>
          <a:prstGeom prst="rect">
            <a:avLst/>
          </a:prstGeom>
        </p:spPr>
        <p:txBody>
          <a:bodyPr vert="horz" wrap="square" lIns="0" tIns="0" rIns="0" bIns="0" rtlCol="0">
            <a:spAutoFit/>
          </a:bodyPr>
          <a:lstStyle/>
          <a:p>
            <a:pPr marL="12700">
              <a:lnSpc>
                <a:spcPct val="100000"/>
              </a:lnSpc>
              <a:tabLst>
                <a:tab pos="380365" algn="l"/>
              </a:tabLst>
            </a:pPr>
            <a:r>
              <a:rPr sz="1600" spc="-15" dirty="0">
                <a:solidFill>
                  <a:srgbClr val="C00000"/>
                </a:solidFill>
                <a:latin typeface="微软雅黑" panose="020B0503020204020204" charset="-122"/>
                <a:cs typeface="微软雅黑" panose="020B0503020204020204" charset="-122"/>
              </a:rPr>
              <a:t>√	</a:t>
            </a:r>
            <a:r>
              <a:rPr sz="2400" spc="-30" baseline="2000" dirty="0">
                <a:solidFill>
                  <a:srgbClr val="404040"/>
                </a:solidFill>
                <a:latin typeface="微软雅黑" panose="020B0503020204020204" charset="-122"/>
                <a:cs typeface="微软雅黑" panose="020B0503020204020204" charset="-122"/>
              </a:rPr>
              <a:t>立即组织抢救</a:t>
            </a:r>
            <a:endParaRPr sz="2400" baseline="2000">
              <a:latin typeface="微软雅黑" panose="020B0503020204020204" charset="-122"/>
              <a:cs typeface="微软雅黑" panose="020B0503020204020204" charset="-122"/>
            </a:endParaRPr>
          </a:p>
          <a:p>
            <a:pPr marL="12700">
              <a:lnSpc>
                <a:spcPct val="100000"/>
              </a:lnSpc>
              <a:spcBef>
                <a:spcPts val="1205"/>
              </a:spcBef>
              <a:tabLst>
                <a:tab pos="380365" algn="l"/>
              </a:tabLst>
            </a:pPr>
            <a:r>
              <a:rPr sz="1600" spc="-15" dirty="0">
                <a:solidFill>
                  <a:srgbClr val="C00000"/>
                </a:solidFill>
                <a:latin typeface="微软雅黑" panose="020B0503020204020204" charset="-122"/>
                <a:cs typeface="微软雅黑" panose="020B0503020204020204" charset="-122"/>
              </a:rPr>
              <a:t>√	</a:t>
            </a:r>
            <a:r>
              <a:rPr sz="2400" spc="-37" baseline="2000" dirty="0">
                <a:solidFill>
                  <a:srgbClr val="404040"/>
                </a:solidFill>
                <a:latin typeface="微软雅黑" panose="020B0503020204020204" charset="-122"/>
                <a:cs typeface="微软雅黑" panose="020B0503020204020204" charset="-122"/>
              </a:rPr>
              <a:t>并不得在事故调查处理期间擅离职守</a:t>
            </a:r>
            <a:endParaRPr sz="2400" baseline="2000">
              <a:latin typeface="微软雅黑" panose="020B0503020204020204" charset="-122"/>
              <a:cs typeface="微软雅黑" panose="020B0503020204020204" charset="-122"/>
            </a:endParaRPr>
          </a:p>
        </p:txBody>
      </p:sp>
      <p:sp>
        <p:nvSpPr>
          <p:cNvPr id="5" name="object 5"/>
          <p:cNvSpPr txBox="1"/>
          <p:nvPr/>
        </p:nvSpPr>
        <p:spPr>
          <a:xfrm>
            <a:off x="1173125" y="2913379"/>
            <a:ext cx="2055495" cy="1231265"/>
          </a:xfrm>
          <a:prstGeom prst="rect">
            <a:avLst/>
          </a:prstGeom>
        </p:spPr>
        <p:txBody>
          <a:bodyPr vert="horz" wrap="square" lIns="0" tIns="0" rIns="0" bIns="0" rtlCol="0">
            <a:spAutoFit/>
          </a:bodyPr>
          <a:lstStyle/>
          <a:p>
            <a:pPr algn="ctr">
              <a:lnSpc>
                <a:spcPct val="100000"/>
              </a:lnSpc>
            </a:pPr>
            <a:r>
              <a:rPr sz="4000" b="1" spc="-40" dirty="0">
                <a:solidFill>
                  <a:srgbClr val="FFFFFF"/>
                </a:solidFill>
                <a:latin typeface="微软雅黑" panose="020B0503020204020204" charset="-122"/>
                <a:cs typeface="微软雅黑" panose="020B0503020204020204" charset="-122"/>
              </a:rPr>
              <a:t>发生</a:t>
            </a:r>
            <a:endParaRPr sz="4000">
              <a:latin typeface="微软雅黑" panose="020B0503020204020204" charset="-122"/>
              <a:cs typeface="微软雅黑" panose="020B0503020204020204" charset="-122"/>
            </a:endParaRPr>
          </a:p>
          <a:p>
            <a:pPr algn="ctr">
              <a:lnSpc>
                <a:spcPct val="100000"/>
              </a:lnSpc>
            </a:pPr>
            <a:r>
              <a:rPr sz="4000" b="1" spc="-45" dirty="0">
                <a:solidFill>
                  <a:srgbClr val="FFFFFF"/>
                </a:solidFill>
                <a:latin typeface="微软雅黑" panose="020B0503020204020204" charset="-122"/>
                <a:cs typeface="微软雅黑" panose="020B0503020204020204" charset="-122"/>
              </a:rPr>
              <a:t>安全事故</a:t>
            </a:r>
            <a:endParaRPr sz="4000">
              <a:latin typeface="微软雅黑" panose="020B0503020204020204" charset="-122"/>
              <a:cs typeface="微软雅黑" panose="020B0503020204020204" charset="-122"/>
            </a:endParaRPr>
          </a:p>
        </p:txBody>
      </p:sp>
      <p:sp>
        <p:nvSpPr>
          <p:cNvPr id="6" name="object 6"/>
          <p:cNvSpPr/>
          <p:nvPr/>
        </p:nvSpPr>
        <p:spPr>
          <a:xfrm>
            <a:off x="6176771" y="4366259"/>
            <a:ext cx="2956560" cy="2191512"/>
          </a:xfrm>
          <a:prstGeom prst="rect">
            <a:avLst/>
          </a:prstGeom>
          <a:blipFill>
            <a:blip r:embed="rId1" cstate="print"/>
            <a:stretch>
              <a:fillRect/>
            </a:stretch>
          </a:blipFill>
        </p:spPr>
        <p:txBody>
          <a:bodyPr wrap="square" lIns="0" tIns="0" rIns="0" bIns="0" rtlCol="0">
            <a:spAutoFit/>
          </a:bodyPr>
          <a:lstStyle/>
          <a:p/>
        </p:txBody>
      </p:sp>
      <p:sp>
        <p:nvSpPr>
          <p:cNvPr id="7" name="object 7"/>
          <p:cNvSpPr/>
          <p:nvPr/>
        </p:nvSpPr>
        <p:spPr>
          <a:xfrm>
            <a:off x="8769095" y="188976"/>
            <a:ext cx="928115" cy="798576"/>
          </a:xfrm>
          <a:custGeom>
            <a:avLst/>
            <a:gdLst/>
            <a:ahLst/>
            <a:cxnLst/>
            <a:rect l="l" t="t" r="r" b="b"/>
            <a:pathLst>
              <a:path w="928115" h="798576">
                <a:moveTo>
                  <a:pt x="728472" y="0"/>
                </a:moveTo>
                <a:lnTo>
                  <a:pt x="199644" y="0"/>
                </a:lnTo>
                <a:lnTo>
                  <a:pt x="0" y="399288"/>
                </a:lnTo>
                <a:lnTo>
                  <a:pt x="199644"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8" name="object 8"/>
          <p:cNvSpPr txBox="1"/>
          <p:nvPr/>
        </p:nvSpPr>
        <p:spPr>
          <a:xfrm>
            <a:off x="9041383" y="351790"/>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47</a:t>
            </a:r>
            <a:endParaRPr sz="2800">
              <a:latin typeface="Calibri" panose="020F0502020204030204"/>
              <a:cs typeface="Calibri" panose="020F0502020204030204"/>
            </a:endParaRPr>
          </a:p>
        </p:txBody>
      </p:sp>
      <p:sp>
        <p:nvSpPr>
          <p:cNvPr id="9" name="object 9"/>
          <p:cNvSpPr/>
          <p:nvPr/>
        </p:nvSpPr>
        <p:spPr>
          <a:xfrm>
            <a:off x="3986023" y="2780410"/>
            <a:ext cx="1385315" cy="1783080"/>
          </a:xfrm>
          <a:prstGeom prst="rect">
            <a:avLst/>
          </a:prstGeom>
          <a:blipFill>
            <a:blip r:embed="rId2" cstate="print"/>
            <a:stretch>
              <a:fillRect/>
            </a:stretch>
          </a:blipFill>
        </p:spPr>
        <p:txBody>
          <a:bodyPr wrap="square" lIns="0" tIns="0" rIns="0" bIns="0" rtlCol="0">
            <a:spAutoFit/>
          </a:bodyPr>
          <a:lstStyle/>
          <a:p/>
        </p:txBody>
      </p:sp>
      <p:sp>
        <p:nvSpPr>
          <p:cNvPr id="10" name="矩形 9"/>
          <p:cNvSpPr/>
          <p:nvPr/>
        </p:nvSpPr>
        <p:spPr>
          <a:xfrm>
            <a:off x="685800" y="242530"/>
            <a:ext cx="7924799"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第四十七条</a:t>
            </a:r>
            <a:r>
              <a:rPr lang="en-US" altLang="zh-CN" sz="2800" dirty="0">
                <a:solidFill>
                  <a:srgbClr val="FF0000"/>
                </a:solidFill>
              </a:rPr>
              <a:t> </a:t>
            </a:r>
            <a:r>
              <a:rPr lang="zh-CN" altLang="zh-CN" sz="2800" dirty="0">
                <a:solidFill>
                  <a:srgbClr val="FF0000"/>
                </a:solidFill>
              </a:rPr>
              <a:t>生产经营单位发生生产安全事故时，单位的主要负责人应当立即组织抢救，并不得在事故调查处理期间擅离职守。</a:t>
            </a:r>
            <a:endParaRPr lang="zh-CN" altLang="zh-CN" sz="2800"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795" y="2060448"/>
            <a:ext cx="4104132" cy="2737104"/>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456303" y="2991484"/>
            <a:ext cx="1554480" cy="317500"/>
          </a:xfrm>
          <a:prstGeom prst="rect">
            <a:avLst/>
          </a:prstGeom>
        </p:spPr>
        <p:txBody>
          <a:bodyPr vert="horz" wrap="square" lIns="0" tIns="0" rIns="0" bIns="0" rtlCol="0">
            <a:spAutoFit/>
          </a:bodyPr>
          <a:lstStyle/>
          <a:p>
            <a:pPr marL="12700">
              <a:lnSpc>
                <a:spcPct val="100000"/>
              </a:lnSpc>
            </a:pPr>
            <a:r>
              <a:rPr sz="2000" b="1" dirty="0">
                <a:solidFill>
                  <a:srgbClr val="DC3B00"/>
                </a:solidFill>
                <a:latin typeface="微软雅黑" panose="020B0503020204020204" charset="-122"/>
                <a:cs typeface="微软雅黑" panose="020B0503020204020204" charset="-122"/>
              </a:rPr>
              <a:t>生产经营单位</a:t>
            </a:r>
            <a:endParaRPr sz="2000">
              <a:latin typeface="微软雅黑" panose="020B0503020204020204" charset="-122"/>
              <a:cs typeface="微软雅黑" panose="020B0503020204020204" charset="-122"/>
            </a:endParaRPr>
          </a:p>
        </p:txBody>
      </p:sp>
      <p:sp>
        <p:nvSpPr>
          <p:cNvPr id="4" name="object 4"/>
          <p:cNvSpPr txBox="1"/>
          <p:nvPr/>
        </p:nvSpPr>
        <p:spPr>
          <a:xfrm>
            <a:off x="4543425" y="3447033"/>
            <a:ext cx="186055" cy="707390"/>
          </a:xfrm>
          <a:prstGeom prst="rect">
            <a:avLst/>
          </a:prstGeom>
        </p:spPr>
        <p:txBody>
          <a:bodyPr vert="horz" wrap="square" lIns="0" tIns="0" rIns="0" bIns="0" rtlCol="0">
            <a:spAutoFit/>
          </a:bodyPr>
          <a:lstStyle/>
          <a:p>
            <a:pPr marL="12700">
              <a:lnSpc>
                <a:spcPct val="100000"/>
              </a:lnSpc>
            </a:pPr>
            <a:r>
              <a:rPr sz="1800" dirty="0">
                <a:solidFill>
                  <a:srgbClr val="C00000"/>
                </a:solidFill>
                <a:latin typeface="微软雅黑" panose="020B0503020204020204" charset="-122"/>
                <a:cs typeface="微软雅黑" panose="020B0503020204020204" charset="-122"/>
              </a:rPr>
              <a:t>√</a:t>
            </a:r>
            <a:endParaRPr sz="1800">
              <a:latin typeface="微软雅黑" panose="020B0503020204020204" charset="-122"/>
              <a:cs typeface="微软雅黑" panose="020B0503020204020204" charset="-122"/>
            </a:endParaRPr>
          </a:p>
          <a:p>
            <a:pPr marL="12700">
              <a:lnSpc>
                <a:spcPct val="100000"/>
              </a:lnSpc>
              <a:spcBef>
                <a:spcPts val="1150"/>
              </a:spcBef>
            </a:pPr>
            <a:r>
              <a:rPr sz="1800" dirty="0">
                <a:solidFill>
                  <a:srgbClr val="C00000"/>
                </a:solidFill>
                <a:latin typeface="微软雅黑" panose="020B0503020204020204" charset="-122"/>
                <a:cs typeface="微软雅黑" panose="020B0503020204020204" charset="-122"/>
              </a:rPr>
              <a:t>√</a:t>
            </a:r>
            <a:endParaRPr sz="1800">
              <a:latin typeface="微软雅黑" panose="020B0503020204020204" charset="-122"/>
              <a:cs typeface="微软雅黑" panose="020B0503020204020204" charset="-122"/>
            </a:endParaRPr>
          </a:p>
        </p:txBody>
      </p:sp>
      <p:sp>
        <p:nvSpPr>
          <p:cNvPr id="5" name="object 5"/>
          <p:cNvSpPr txBox="1"/>
          <p:nvPr/>
        </p:nvSpPr>
        <p:spPr>
          <a:xfrm>
            <a:off x="4975097" y="3445002"/>
            <a:ext cx="4284980" cy="256540"/>
          </a:xfrm>
          <a:prstGeom prst="rect">
            <a:avLst/>
          </a:prstGeom>
        </p:spPr>
        <p:txBody>
          <a:bodyPr vert="horz" wrap="square" lIns="0" tIns="0" rIns="0" bIns="0" rtlCol="0">
            <a:spAutoFit/>
          </a:bodyPr>
          <a:lstStyle/>
          <a:p>
            <a:pPr marL="12700">
              <a:lnSpc>
                <a:spcPct val="100000"/>
              </a:lnSpc>
            </a:pPr>
            <a:r>
              <a:rPr sz="1600" spc="-20" dirty="0">
                <a:solidFill>
                  <a:srgbClr val="404040"/>
                </a:solidFill>
                <a:latin typeface="微软雅黑" panose="020B0503020204020204" charset="-122"/>
                <a:cs typeface="微软雅黑" panose="020B0503020204020204" charset="-122"/>
              </a:rPr>
              <a:t>必须依法参加工伤保险，为从业人</a:t>
            </a:r>
            <a:r>
              <a:rPr sz="1600" spc="-10" dirty="0">
                <a:solidFill>
                  <a:srgbClr val="404040"/>
                </a:solidFill>
                <a:latin typeface="微软雅黑" panose="020B0503020204020204" charset="-122"/>
                <a:cs typeface="微软雅黑" panose="020B0503020204020204" charset="-122"/>
              </a:rPr>
              <a:t>员</a:t>
            </a:r>
            <a:r>
              <a:rPr sz="1600" spc="-20" dirty="0">
                <a:solidFill>
                  <a:srgbClr val="404040"/>
                </a:solidFill>
                <a:latin typeface="微软雅黑" panose="020B0503020204020204" charset="-122"/>
                <a:cs typeface="微软雅黑" panose="020B0503020204020204" charset="-122"/>
              </a:rPr>
              <a:t>缴纳</a:t>
            </a:r>
            <a:r>
              <a:rPr sz="1600" spc="-10" dirty="0">
                <a:solidFill>
                  <a:srgbClr val="404040"/>
                </a:solidFill>
                <a:latin typeface="微软雅黑" panose="020B0503020204020204" charset="-122"/>
                <a:cs typeface="微软雅黑" panose="020B0503020204020204" charset="-122"/>
              </a:rPr>
              <a:t>保</a:t>
            </a:r>
            <a:r>
              <a:rPr sz="1600" spc="-20" dirty="0">
                <a:solidFill>
                  <a:srgbClr val="404040"/>
                </a:solidFill>
                <a:latin typeface="微软雅黑" panose="020B0503020204020204" charset="-122"/>
                <a:cs typeface="微软雅黑" panose="020B0503020204020204" charset="-122"/>
              </a:rPr>
              <a:t>险费</a:t>
            </a:r>
            <a:endParaRPr sz="1600">
              <a:latin typeface="微软雅黑" panose="020B0503020204020204" charset="-122"/>
              <a:cs typeface="微软雅黑" panose="020B0503020204020204" charset="-122"/>
            </a:endParaRPr>
          </a:p>
        </p:txBody>
      </p:sp>
      <p:sp>
        <p:nvSpPr>
          <p:cNvPr id="6" name="object 6"/>
          <p:cNvSpPr txBox="1"/>
          <p:nvPr/>
        </p:nvSpPr>
        <p:spPr>
          <a:xfrm>
            <a:off x="4975097" y="3865626"/>
            <a:ext cx="2458085" cy="256540"/>
          </a:xfrm>
          <a:prstGeom prst="rect">
            <a:avLst/>
          </a:prstGeom>
        </p:spPr>
        <p:txBody>
          <a:bodyPr vert="horz" wrap="square" lIns="0" tIns="0" rIns="0" bIns="0" rtlCol="0">
            <a:spAutoFit/>
          </a:bodyPr>
          <a:lstStyle/>
          <a:p>
            <a:pPr marL="12700">
              <a:lnSpc>
                <a:spcPct val="100000"/>
              </a:lnSpc>
            </a:pPr>
            <a:r>
              <a:rPr sz="1600" spc="-20" dirty="0">
                <a:solidFill>
                  <a:srgbClr val="404040"/>
                </a:solidFill>
                <a:latin typeface="微软雅黑" panose="020B0503020204020204" charset="-122"/>
                <a:cs typeface="微软雅黑" panose="020B0503020204020204" charset="-122"/>
              </a:rPr>
              <a:t>鼓励投保安全生产责任保险</a:t>
            </a:r>
            <a:endParaRPr sz="1600">
              <a:latin typeface="微软雅黑" panose="020B0503020204020204" charset="-122"/>
              <a:cs typeface="微软雅黑" panose="020B0503020204020204" charset="-122"/>
            </a:endParaRPr>
          </a:p>
        </p:txBody>
      </p:sp>
      <p:sp>
        <p:nvSpPr>
          <p:cNvPr id="7" name="object 7"/>
          <p:cNvSpPr/>
          <p:nvPr/>
        </p:nvSpPr>
        <p:spPr>
          <a:xfrm>
            <a:off x="8769095" y="188976"/>
            <a:ext cx="928115" cy="798576"/>
          </a:xfrm>
          <a:custGeom>
            <a:avLst/>
            <a:gdLst/>
            <a:ahLst/>
            <a:cxnLst/>
            <a:rect l="l" t="t" r="r" b="b"/>
            <a:pathLst>
              <a:path w="928115" h="798576">
                <a:moveTo>
                  <a:pt x="728472" y="0"/>
                </a:moveTo>
                <a:lnTo>
                  <a:pt x="199644" y="0"/>
                </a:lnTo>
                <a:lnTo>
                  <a:pt x="0" y="399288"/>
                </a:lnTo>
                <a:lnTo>
                  <a:pt x="199644"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8" name="object 8"/>
          <p:cNvSpPr txBox="1"/>
          <p:nvPr/>
        </p:nvSpPr>
        <p:spPr>
          <a:xfrm>
            <a:off x="9041383" y="351790"/>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48</a:t>
            </a:r>
            <a:endParaRPr sz="2800">
              <a:latin typeface="Calibri" panose="020F0502020204030204"/>
              <a:cs typeface="Calibri" panose="020F0502020204030204"/>
            </a:endParaRPr>
          </a:p>
        </p:txBody>
      </p:sp>
      <p:sp>
        <p:nvSpPr>
          <p:cNvPr id="9" name="矩形 8"/>
          <p:cNvSpPr/>
          <p:nvPr/>
        </p:nvSpPr>
        <p:spPr>
          <a:xfrm>
            <a:off x="272794" y="457200"/>
            <a:ext cx="8414005"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第四十八条</a:t>
            </a:r>
            <a:r>
              <a:rPr lang="en-US" altLang="zh-CN" sz="2800" dirty="0">
                <a:solidFill>
                  <a:srgbClr val="FF0000"/>
                </a:solidFill>
              </a:rPr>
              <a:t> </a:t>
            </a:r>
            <a:r>
              <a:rPr lang="zh-CN" altLang="zh-CN" sz="2800" dirty="0">
                <a:solidFill>
                  <a:srgbClr val="FF0000"/>
                </a:solidFill>
              </a:rPr>
              <a:t>生产经营单位必须依法参加工伤保险，为从业人员缴纳保险费。</a:t>
            </a:r>
            <a:endParaRPr lang="zh-CN" altLang="zh-CN" sz="2800" dirty="0">
              <a:solidFill>
                <a:srgbClr val="FF0000"/>
              </a:solidFill>
            </a:endParaRPr>
          </a:p>
          <a:p>
            <a:pPr fontAlgn="base"/>
            <a:r>
              <a:rPr lang="en-US" altLang="zh-CN" sz="2800" dirty="0">
                <a:solidFill>
                  <a:srgbClr val="FF0000"/>
                </a:solidFill>
              </a:rPr>
              <a:t> </a:t>
            </a:r>
            <a:r>
              <a:rPr lang="zh-CN" altLang="zh-CN" sz="2800" dirty="0">
                <a:solidFill>
                  <a:srgbClr val="FF0000"/>
                </a:solidFill>
              </a:rPr>
              <a:t>国家鼓励生产经营单位投保安全生产责任保险。</a:t>
            </a:r>
            <a:endParaRPr lang="zh-CN" altLang="zh-CN" sz="2800"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78478" y="2421635"/>
            <a:ext cx="5794121" cy="1115567"/>
          </a:xfrm>
          <a:custGeom>
            <a:avLst/>
            <a:gdLst/>
            <a:ahLst/>
            <a:cxnLst/>
            <a:rect l="l" t="t" r="r" b="b"/>
            <a:pathLst>
              <a:path w="5794121" h="1115567">
                <a:moveTo>
                  <a:pt x="5794121" y="0"/>
                </a:moveTo>
                <a:lnTo>
                  <a:pt x="0" y="0"/>
                </a:lnTo>
                <a:lnTo>
                  <a:pt x="0" y="1115567"/>
                </a:lnTo>
                <a:lnTo>
                  <a:pt x="5794121" y="1115567"/>
                </a:lnTo>
                <a:lnTo>
                  <a:pt x="5794121" y="0"/>
                </a:lnTo>
                <a:close/>
              </a:path>
            </a:pathLst>
          </a:custGeom>
          <a:solidFill>
            <a:srgbClr val="00ACEE"/>
          </a:solidFill>
        </p:spPr>
        <p:txBody>
          <a:bodyPr wrap="square" lIns="0" tIns="0" rIns="0" bIns="0" rtlCol="0">
            <a:spAutoFit/>
          </a:bodyPr>
          <a:lstStyle/>
          <a:p/>
        </p:txBody>
      </p:sp>
      <p:sp>
        <p:nvSpPr>
          <p:cNvPr id="3" name="object 3"/>
          <p:cNvSpPr/>
          <p:nvPr/>
        </p:nvSpPr>
        <p:spPr>
          <a:xfrm>
            <a:off x="1345819" y="2421635"/>
            <a:ext cx="1063117" cy="1115567"/>
          </a:xfrm>
          <a:custGeom>
            <a:avLst/>
            <a:gdLst/>
            <a:ahLst/>
            <a:cxnLst/>
            <a:rect l="l" t="t" r="r" b="b"/>
            <a:pathLst>
              <a:path w="1063117" h="1115567">
                <a:moveTo>
                  <a:pt x="1063117" y="0"/>
                </a:moveTo>
                <a:lnTo>
                  <a:pt x="0" y="0"/>
                </a:lnTo>
                <a:lnTo>
                  <a:pt x="0" y="1115567"/>
                </a:lnTo>
                <a:lnTo>
                  <a:pt x="1063117" y="1115567"/>
                </a:lnTo>
                <a:lnTo>
                  <a:pt x="1063117" y="0"/>
                </a:lnTo>
                <a:close/>
              </a:path>
            </a:pathLst>
          </a:custGeom>
          <a:solidFill>
            <a:srgbClr val="00ACEE"/>
          </a:solidFill>
        </p:spPr>
        <p:txBody>
          <a:bodyPr wrap="square" lIns="0" tIns="0" rIns="0" bIns="0" rtlCol="0">
            <a:spAutoFit/>
          </a:bodyPr>
          <a:lstStyle/>
          <a:p/>
        </p:txBody>
      </p:sp>
      <p:sp>
        <p:nvSpPr>
          <p:cNvPr id="4" name="object 4"/>
          <p:cNvSpPr/>
          <p:nvPr/>
        </p:nvSpPr>
        <p:spPr>
          <a:xfrm>
            <a:off x="920496" y="2421635"/>
            <a:ext cx="212648" cy="1115567"/>
          </a:xfrm>
          <a:custGeom>
            <a:avLst/>
            <a:gdLst/>
            <a:ahLst/>
            <a:cxnLst/>
            <a:rect l="l" t="t" r="r" b="b"/>
            <a:pathLst>
              <a:path w="212648" h="1115567">
                <a:moveTo>
                  <a:pt x="212648" y="0"/>
                </a:moveTo>
                <a:lnTo>
                  <a:pt x="0" y="0"/>
                </a:lnTo>
                <a:lnTo>
                  <a:pt x="0" y="1115567"/>
                </a:lnTo>
                <a:lnTo>
                  <a:pt x="212648" y="1115567"/>
                </a:lnTo>
                <a:lnTo>
                  <a:pt x="212648" y="0"/>
                </a:lnTo>
                <a:close/>
              </a:path>
            </a:pathLst>
          </a:custGeom>
          <a:solidFill>
            <a:srgbClr val="00ACEE"/>
          </a:solidFill>
        </p:spPr>
        <p:txBody>
          <a:bodyPr wrap="square" lIns="0" tIns="0" rIns="0" bIns="0" rtlCol="0">
            <a:spAutoFit/>
          </a:bodyPr>
          <a:lstStyle/>
          <a:p/>
        </p:txBody>
      </p:sp>
      <p:sp>
        <p:nvSpPr>
          <p:cNvPr id="5" name="object 5"/>
          <p:cNvSpPr txBox="1"/>
          <p:nvPr/>
        </p:nvSpPr>
        <p:spPr>
          <a:xfrm>
            <a:off x="1575561" y="2625725"/>
            <a:ext cx="647700" cy="678180"/>
          </a:xfrm>
          <a:prstGeom prst="rect">
            <a:avLst/>
          </a:prstGeom>
        </p:spPr>
        <p:txBody>
          <a:bodyPr vert="horz" wrap="square" lIns="0" tIns="0" rIns="0" bIns="0" rtlCol="0">
            <a:spAutoFit/>
          </a:bodyPr>
          <a:lstStyle/>
          <a:p>
            <a:pPr marL="12700">
              <a:lnSpc>
                <a:spcPct val="100000"/>
              </a:lnSpc>
            </a:pPr>
            <a:r>
              <a:rPr sz="4400" spc="-5" dirty="0">
                <a:solidFill>
                  <a:srgbClr val="FFFFFF"/>
                </a:solidFill>
                <a:latin typeface="Arial" panose="020B0604020202020204"/>
                <a:cs typeface="Arial" panose="020B0604020202020204"/>
              </a:rPr>
              <a:t>03</a:t>
            </a:r>
            <a:endParaRPr sz="4400">
              <a:latin typeface="Arial" panose="020B0604020202020204"/>
              <a:cs typeface="Arial" panose="020B0604020202020204"/>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3163570">
              <a:lnSpc>
                <a:spcPct val="100000"/>
              </a:lnSpc>
            </a:pPr>
            <a:r>
              <a:rPr sz="3200" b="1" dirty="0">
                <a:solidFill>
                  <a:srgbClr val="FFFFFF"/>
                </a:solidFill>
                <a:latin typeface="微软雅黑" panose="020B0503020204020204" charset="-122"/>
                <a:cs typeface="微软雅黑" panose="020B0503020204020204" charset="-122"/>
              </a:rPr>
              <a:t>从业人员的安全生产权</a:t>
            </a:r>
            <a:r>
              <a:rPr sz="3200" b="1" spc="-15" dirty="0">
                <a:solidFill>
                  <a:srgbClr val="FFFFFF"/>
                </a:solidFill>
                <a:latin typeface="微软雅黑" panose="020B0503020204020204" charset="-122"/>
                <a:cs typeface="微软雅黑" panose="020B0503020204020204" charset="-122"/>
              </a:rPr>
              <a:t>利</a:t>
            </a:r>
            <a:r>
              <a:rPr sz="3200" b="1" spc="0" dirty="0">
                <a:solidFill>
                  <a:srgbClr val="FFFFFF"/>
                </a:solidFill>
                <a:latin typeface="微软雅黑" panose="020B0503020204020204" charset="-122"/>
                <a:cs typeface="微软雅黑" panose="020B0503020204020204" charset="-122"/>
              </a:rPr>
              <a:t>义务</a:t>
            </a:r>
            <a:endParaRPr sz="3200">
              <a:latin typeface="微软雅黑" panose="020B0503020204020204" charset="-122"/>
              <a:cs typeface="微软雅黑" panose="020B0503020204020204" charset="-122"/>
            </a:endParaRPr>
          </a:p>
        </p:txBody>
      </p:sp>
      <p:sp>
        <p:nvSpPr>
          <p:cNvPr id="7" name="object 7"/>
          <p:cNvSpPr/>
          <p:nvPr/>
        </p:nvSpPr>
        <p:spPr>
          <a:xfrm>
            <a:off x="2648711" y="2593848"/>
            <a:ext cx="726948" cy="716152"/>
          </a:xfrm>
          <a:custGeom>
            <a:avLst/>
            <a:gdLst/>
            <a:ahLst/>
            <a:cxnLst/>
            <a:rect l="l" t="t" r="r" b="b"/>
            <a:pathLst>
              <a:path w="726948" h="716152">
                <a:moveTo>
                  <a:pt x="316230" y="222123"/>
                </a:moveTo>
                <a:lnTo>
                  <a:pt x="306831" y="222123"/>
                </a:lnTo>
                <a:lnTo>
                  <a:pt x="224374" y="304834"/>
                </a:lnTo>
                <a:lnTo>
                  <a:pt x="221869" y="307213"/>
                </a:lnTo>
                <a:lnTo>
                  <a:pt x="221900" y="314386"/>
                </a:lnTo>
                <a:lnTo>
                  <a:pt x="224281" y="319024"/>
                </a:lnTo>
                <a:lnTo>
                  <a:pt x="290319" y="382902"/>
                </a:lnTo>
                <a:lnTo>
                  <a:pt x="346904" y="439567"/>
                </a:lnTo>
                <a:lnTo>
                  <a:pt x="494526" y="588517"/>
                </a:lnTo>
                <a:lnTo>
                  <a:pt x="618333" y="713709"/>
                </a:lnTo>
                <a:lnTo>
                  <a:pt x="623062" y="716152"/>
                </a:lnTo>
                <a:lnTo>
                  <a:pt x="627761" y="716152"/>
                </a:lnTo>
                <a:lnTo>
                  <a:pt x="632587" y="713739"/>
                </a:lnTo>
                <a:lnTo>
                  <a:pt x="712631" y="633441"/>
                </a:lnTo>
                <a:lnTo>
                  <a:pt x="715137" y="631063"/>
                </a:lnTo>
                <a:lnTo>
                  <a:pt x="715137" y="621538"/>
                </a:lnTo>
                <a:lnTo>
                  <a:pt x="712724" y="619251"/>
                </a:lnTo>
                <a:lnTo>
                  <a:pt x="533305" y="439547"/>
                </a:lnTo>
                <a:lnTo>
                  <a:pt x="408360" y="314325"/>
                </a:lnTo>
                <a:lnTo>
                  <a:pt x="316230" y="222123"/>
                </a:lnTo>
                <a:close/>
              </a:path>
              <a:path w="726948" h="716152">
                <a:moveTo>
                  <a:pt x="327830" y="532485"/>
                </a:moveTo>
                <a:lnTo>
                  <a:pt x="163492" y="532485"/>
                </a:lnTo>
                <a:lnTo>
                  <a:pt x="174535" y="535325"/>
                </a:lnTo>
                <a:lnTo>
                  <a:pt x="189054" y="546178"/>
                </a:lnTo>
                <a:lnTo>
                  <a:pt x="210611" y="577925"/>
                </a:lnTo>
                <a:lnTo>
                  <a:pt x="218399" y="606826"/>
                </a:lnTo>
                <a:lnTo>
                  <a:pt x="217118" y="615669"/>
                </a:lnTo>
                <a:lnTo>
                  <a:pt x="213948" y="621900"/>
                </a:lnTo>
                <a:lnTo>
                  <a:pt x="210057" y="626363"/>
                </a:lnTo>
                <a:lnTo>
                  <a:pt x="210057" y="628650"/>
                </a:lnTo>
                <a:lnTo>
                  <a:pt x="207634" y="628656"/>
                </a:lnTo>
                <a:lnTo>
                  <a:pt x="115696" y="683005"/>
                </a:lnTo>
                <a:lnTo>
                  <a:pt x="110870" y="683005"/>
                </a:lnTo>
                <a:lnTo>
                  <a:pt x="108585" y="687704"/>
                </a:lnTo>
                <a:lnTo>
                  <a:pt x="110870" y="692530"/>
                </a:lnTo>
                <a:lnTo>
                  <a:pt x="110870" y="694816"/>
                </a:lnTo>
                <a:lnTo>
                  <a:pt x="151110" y="711495"/>
                </a:lnTo>
                <a:lnTo>
                  <a:pt x="188656" y="714986"/>
                </a:lnTo>
                <a:lnTo>
                  <a:pt x="201230" y="714214"/>
                </a:lnTo>
                <a:lnTo>
                  <a:pt x="249511" y="701032"/>
                </a:lnTo>
                <a:lnTo>
                  <a:pt x="289167" y="669508"/>
                </a:lnTo>
                <a:lnTo>
                  <a:pt x="310071" y="636555"/>
                </a:lnTo>
                <a:lnTo>
                  <a:pt x="320219" y="599045"/>
                </a:lnTo>
                <a:lnTo>
                  <a:pt x="321165" y="572477"/>
                </a:lnTo>
                <a:lnTo>
                  <a:pt x="322126" y="558586"/>
                </a:lnTo>
                <a:lnTo>
                  <a:pt x="324144" y="545344"/>
                </a:lnTo>
                <a:lnTo>
                  <a:pt x="327550" y="533083"/>
                </a:lnTo>
                <a:lnTo>
                  <a:pt x="327830" y="532485"/>
                </a:lnTo>
                <a:close/>
              </a:path>
              <a:path w="726948" h="716152">
                <a:moveTo>
                  <a:pt x="266700" y="406526"/>
                </a:moveTo>
                <a:lnTo>
                  <a:pt x="236922" y="430958"/>
                </a:lnTo>
                <a:lnTo>
                  <a:pt x="198452" y="439236"/>
                </a:lnTo>
                <a:lnTo>
                  <a:pt x="176854" y="439567"/>
                </a:lnTo>
                <a:lnTo>
                  <a:pt x="164414" y="441337"/>
                </a:lnTo>
                <a:lnTo>
                  <a:pt x="116422" y="459074"/>
                </a:lnTo>
                <a:lnTo>
                  <a:pt x="86254" y="484013"/>
                </a:lnTo>
                <a:lnTo>
                  <a:pt x="63635" y="516675"/>
                </a:lnTo>
                <a:lnTo>
                  <a:pt x="49011" y="552242"/>
                </a:lnTo>
                <a:lnTo>
                  <a:pt x="44831" y="576706"/>
                </a:lnTo>
                <a:lnTo>
                  <a:pt x="44831" y="581405"/>
                </a:lnTo>
                <a:lnTo>
                  <a:pt x="47243" y="586104"/>
                </a:lnTo>
                <a:lnTo>
                  <a:pt x="49530" y="588517"/>
                </a:lnTo>
                <a:lnTo>
                  <a:pt x="61352" y="588511"/>
                </a:lnTo>
                <a:lnTo>
                  <a:pt x="153415" y="534162"/>
                </a:lnTo>
                <a:lnTo>
                  <a:pt x="156366" y="533901"/>
                </a:lnTo>
                <a:lnTo>
                  <a:pt x="163492" y="532485"/>
                </a:lnTo>
                <a:lnTo>
                  <a:pt x="327830" y="532485"/>
                </a:lnTo>
                <a:lnTo>
                  <a:pt x="332676" y="522133"/>
                </a:lnTo>
                <a:lnTo>
                  <a:pt x="339851" y="512825"/>
                </a:lnTo>
                <a:lnTo>
                  <a:pt x="356274" y="496228"/>
                </a:lnTo>
                <a:lnTo>
                  <a:pt x="266700" y="406526"/>
                </a:lnTo>
                <a:close/>
              </a:path>
              <a:path w="726948" h="716152">
                <a:moveTo>
                  <a:pt x="582739" y="39048"/>
                </a:moveTo>
                <a:lnTo>
                  <a:pt x="533705" y="48525"/>
                </a:lnTo>
                <a:lnTo>
                  <a:pt x="497870" y="68835"/>
                </a:lnTo>
                <a:lnTo>
                  <a:pt x="465291" y="107837"/>
                </a:lnTo>
                <a:lnTo>
                  <a:pt x="452945" y="144023"/>
                </a:lnTo>
                <a:lnTo>
                  <a:pt x="451314" y="156495"/>
                </a:lnTo>
                <a:lnTo>
                  <a:pt x="448437" y="167766"/>
                </a:lnTo>
                <a:lnTo>
                  <a:pt x="449184" y="181774"/>
                </a:lnTo>
                <a:lnTo>
                  <a:pt x="448830" y="195447"/>
                </a:lnTo>
                <a:lnTo>
                  <a:pt x="447061" y="208471"/>
                </a:lnTo>
                <a:lnTo>
                  <a:pt x="443563" y="220532"/>
                </a:lnTo>
                <a:lnTo>
                  <a:pt x="438021" y="231315"/>
                </a:lnTo>
                <a:lnTo>
                  <a:pt x="430120" y="240507"/>
                </a:lnTo>
                <a:lnTo>
                  <a:pt x="406619" y="266419"/>
                </a:lnTo>
                <a:lnTo>
                  <a:pt x="495593" y="356780"/>
                </a:lnTo>
                <a:lnTo>
                  <a:pt x="530192" y="325805"/>
                </a:lnTo>
                <a:lnTo>
                  <a:pt x="566999" y="315084"/>
                </a:lnTo>
                <a:lnTo>
                  <a:pt x="594740" y="314325"/>
                </a:lnTo>
                <a:lnTo>
                  <a:pt x="606959" y="312424"/>
                </a:lnTo>
                <a:lnTo>
                  <a:pt x="643539" y="301467"/>
                </a:lnTo>
                <a:lnTo>
                  <a:pt x="675928" y="279330"/>
                </a:lnTo>
                <a:lnTo>
                  <a:pt x="701400" y="247904"/>
                </a:lnTo>
                <a:lnTo>
                  <a:pt x="714946" y="221449"/>
                </a:lnTo>
                <a:lnTo>
                  <a:pt x="609298" y="221449"/>
                </a:lnTo>
                <a:lnTo>
                  <a:pt x="598616" y="219299"/>
                </a:lnTo>
                <a:lnTo>
                  <a:pt x="568241" y="190232"/>
                </a:lnTo>
                <a:lnTo>
                  <a:pt x="552499" y="144938"/>
                </a:lnTo>
                <a:lnTo>
                  <a:pt x="554013" y="137049"/>
                </a:lnTo>
                <a:lnTo>
                  <a:pt x="556796" y="131468"/>
                </a:lnTo>
                <a:lnTo>
                  <a:pt x="561720" y="125222"/>
                </a:lnTo>
                <a:lnTo>
                  <a:pt x="564133" y="125222"/>
                </a:lnTo>
                <a:lnTo>
                  <a:pt x="656071" y="70872"/>
                </a:lnTo>
                <a:lnTo>
                  <a:pt x="660908" y="70865"/>
                </a:lnTo>
                <a:lnTo>
                  <a:pt x="660908" y="59054"/>
                </a:lnTo>
                <a:lnTo>
                  <a:pt x="658495" y="54355"/>
                </a:lnTo>
                <a:lnTo>
                  <a:pt x="656082" y="54355"/>
                </a:lnTo>
                <a:lnTo>
                  <a:pt x="644566" y="49469"/>
                </a:lnTo>
                <a:lnTo>
                  <a:pt x="632645" y="45494"/>
                </a:lnTo>
                <a:lnTo>
                  <a:pt x="620409" y="42448"/>
                </a:lnTo>
                <a:lnTo>
                  <a:pt x="607952" y="40348"/>
                </a:lnTo>
                <a:lnTo>
                  <a:pt x="595364" y="39209"/>
                </a:lnTo>
                <a:lnTo>
                  <a:pt x="582739" y="39048"/>
                </a:lnTo>
                <a:close/>
              </a:path>
              <a:path w="726948" h="716152">
                <a:moveTo>
                  <a:pt x="226568" y="0"/>
                </a:moveTo>
                <a:lnTo>
                  <a:pt x="214756" y="0"/>
                </a:lnTo>
                <a:lnTo>
                  <a:pt x="210057" y="2412"/>
                </a:lnTo>
                <a:lnTo>
                  <a:pt x="205356" y="4701"/>
                </a:lnTo>
                <a:lnTo>
                  <a:pt x="4724" y="205587"/>
                </a:lnTo>
                <a:lnTo>
                  <a:pt x="2412" y="210312"/>
                </a:lnTo>
                <a:lnTo>
                  <a:pt x="0" y="215011"/>
                </a:lnTo>
                <a:lnTo>
                  <a:pt x="0" y="226949"/>
                </a:lnTo>
                <a:lnTo>
                  <a:pt x="2412" y="231648"/>
                </a:lnTo>
                <a:lnTo>
                  <a:pt x="4699" y="236347"/>
                </a:lnTo>
                <a:lnTo>
                  <a:pt x="108581" y="337947"/>
                </a:lnTo>
                <a:lnTo>
                  <a:pt x="110870" y="342646"/>
                </a:lnTo>
                <a:lnTo>
                  <a:pt x="117982" y="345059"/>
                </a:lnTo>
                <a:lnTo>
                  <a:pt x="127507" y="345059"/>
                </a:lnTo>
                <a:lnTo>
                  <a:pt x="134493" y="342646"/>
                </a:lnTo>
                <a:lnTo>
                  <a:pt x="136911" y="337941"/>
                </a:lnTo>
                <a:lnTo>
                  <a:pt x="337558" y="137049"/>
                </a:lnTo>
                <a:lnTo>
                  <a:pt x="342264" y="134747"/>
                </a:lnTo>
                <a:lnTo>
                  <a:pt x="344550" y="127635"/>
                </a:lnTo>
                <a:lnTo>
                  <a:pt x="344550" y="115824"/>
                </a:lnTo>
                <a:lnTo>
                  <a:pt x="342264" y="111125"/>
                </a:lnTo>
                <a:lnTo>
                  <a:pt x="337565" y="106299"/>
                </a:lnTo>
                <a:lnTo>
                  <a:pt x="235963" y="4699"/>
                </a:lnTo>
                <a:lnTo>
                  <a:pt x="231267" y="2412"/>
                </a:lnTo>
                <a:lnTo>
                  <a:pt x="226568" y="0"/>
                </a:lnTo>
                <a:close/>
              </a:path>
              <a:path w="726948" h="716152">
                <a:moveTo>
                  <a:pt x="722249" y="165480"/>
                </a:moveTo>
                <a:lnTo>
                  <a:pt x="710438" y="165480"/>
                </a:lnTo>
                <a:lnTo>
                  <a:pt x="618374" y="219830"/>
                </a:lnTo>
                <a:lnTo>
                  <a:pt x="616076" y="219837"/>
                </a:lnTo>
                <a:lnTo>
                  <a:pt x="609298" y="221449"/>
                </a:lnTo>
                <a:lnTo>
                  <a:pt x="714946" y="221449"/>
                </a:lnTo>
                <a:lnTo>
                  <a:pt x="718305" y="212967"/>
                </a:lnTo>
                <a:lnTo>
                  <a:pt x="722093" y="200985"/>
                </a:lnTo>
                <a:lnTo>
                  <a:pt x="724979" y="188994"/>
                </a:lnTo>
                <a:lnTo>
                  <a:pt x="726948" y="172592"/>
                </a:lnTo>
                <a:lnTo>
                  <a:pt x="724535" y="167766"/>
                </a:lnTo>
                <a:lnTo>
                  <a:pt x="722249" y="165480"/>
                </a:lnTo>
                <a:close/>
              </a:path>
            </a:pathLst>
          </a:custGeom>
          <a:solidFill>
            <a:srgbClr val="00ACEE"/>
          </a:solidFill>
        </p:spPr>
        <p:txBody>
          <a:bodyPr wrap="square" lIns="0" tIns="0" rIns="0" bIns="0" rtlCol="0">
            <a:spAutoFit/>
          </a:bodyPr>
          <a:lstStyl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98160" y="1484375"/>
            <a:ext cx="4177283" cy="937260"/>
          </a:xfrm>
          <a:custGeom>
            <a:avLst/>
            <a:gdLst/>
            <a:ahLst/>
            <a:cxnLst/>
            <a:rect l="l" t="t" r="r" b="b"/>
            <a:pathLst>
              <a:path w="4177283" h="937260">
                <a:moveTo>
                  <a:pt x="3708654" y="0"/>
                </a:moveTo>
                <a:lnTo>
                  <a:pt x="3708654" y="234314"/>
                </a:lnTo>
                <a:lnTo>
                  <a:pt x="0" y="234314"/>
                </a:lnTo>
                <a:lnTo>
                  <a:pt x="0" y="702945"/>
                </a:lnTo>
                <a:lnTo>
                  <a:pt x="3708654" y="702945"/>
                </a:lnTo>
                <a:lnTo>
                  <a:pt x="3708654" y="937260"/>
                </a:lnTo>
                <a:lnTo>
                  <a:pt x="4177283" y="468629"/>
                </a:lnTo>
                <a:lnTo>
                  <a:pt x="3708654" y="0"/>
                </a:lnTo>
                <a:close/>
              </a:path>
            </a:pathLst>
          </a:custGeom>
          <a:solidFill>
            <a:srgbClr val="007133"/>
          </a:solidFill>
        </p:spPr>
        <p:txBody>
          <a:bodyPr wrap="square" lIns="0" tIns="0" rIns="0" bIns="0" rtlCol="0">
            <a:spAutoFit/>
          </a:bodyPr>
          <a:lstStyle/>
          <a:p/>
        </p:txBody>
      </p:sp>
      <p:sp>
        <p:nvSpPr>
          <p:cNvPr id="3" name="object 3"/>
          <p:cNvSpPr/>
          <p:nvPr/>
        </p:nvSpPr>
        <p:spPr>
          <a:xfrm>
            <a:off x="8610600" y="1090010"/>
            <a:ext cx="1235472" cy="1575211"/>
          </a:xfrm>
          <a:prstGeom prst="rect">
            <a:avLst/>
          </a:prstGeom>
          <a:blipFill>
            <a:blip r:embed="rId1" cstate="print"/>
            <a:stretch>
              <a:fillRect/>
            </a:stretch>
          </a:blipFill>
        </p:spPr>
        <p:txBody>
          <a:bodyPr wrap="square" lIns="0" tIns="0" rIns="0" bIns="0" rtlCol="0">
            <a:spAutoFit/>
          </a:bodyPr>
          <a:lstStyle/>
          <a:p/>
        </p:txBody>
      </p:sp>
      <p:sp>
        <p:nvSpPr>
          <p:cNvPr id="4" name="object 4"/>
          <p:cNvSpPr txBox="1"/>
          <p:nvPr/>
        </p:nvSpPr>
        <p:spPr>
          <a:xfrm>
            <a:off x="8610600" y="2671522"/>
            <a:ext cx="9398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从业人员</a:t>
            </a:r>
            <a:endParaRPr sz="1800" dirty="0">
              <a:latin typeface="微软雅黑" panose="020B0503020204020204" charset="-122"/>
              <a:cs typeface="微软雅黑" panose="020B0503020204020204" charset="-122"/>
            </a:endParaRPr>
          </a:p>
        </p:txBody>
      </p:sp>
      <p:sp>
        <p:nvSpPr>
          <p:cNvPr id="5" name="object 5"/>
          <p:cNvSpPr/>
          <p:nvPr/>
        </p:nvSpPr>
        <p:spPr>
          <a:xfrm>
            <a:off x="2785260" y="978604"/>
            <a:ext cx="1740554" cy="1694053"/>
          </a:xfrm>
          <a:prstGeom prst="rect">
            <a:avLst/>
          </a:prstGeom>
          <a:blipFill>
            <a:blip r:embed="rId2" cstate="print"/>
            <a:stretch>
              <a:fillRect/>
            </a:stretch>
          </a:blipFill>
        </p:spPr>
        <p:txBody>
          <a:bodyPr wrap="square" lIns="0" tIns="0" rIns="0" bIns="0" rtlCol="0">
            <a:spAutoFit/>
          </a:bodyPr>
          <a:lstStyle/>
          <a:p/>
        </p:txBody>
      </p:sp>
      <p:sp>
        <p:nvSpPr>
          <p:cNvPr id="6" name="object 6"/>
          <p:cNvSpPr txBox="1"/>
          <p:nvPr/>
        </p:nvSpPr>
        <p:spPr>
          <a:xfrm>
            <a:off x="3106587" y="2747391"/>
            <a:ext cx="13970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生产经营单位</a:t>
            </a:r>
            <a:endParaRPr sz="1800" dirty="0">
              <a:latin typeface="微软雅黑" panose="020B0503020204020204" charset="-122"/>
              <a:cs typeface="微软雅黑" panose="020B0503020204020204" charset="-122"/>
            </a:endParaRPr>
          </a:p>
        </p:txBody>
      </p:sp>
      <p:sp>
        <p:nvSpPr>
          <p:cNvPr id="7" name="object 7"/>
          <p:cNvSpPr/>
          <p:nvPr/>
        </p:nvSpPr>
        <p:spPr>
          <a:xfrm>
            <a:off x="4746978" y="720090"/>
            <a:ext cx="2915412" cy="2447543"/>
          </a:xfrm>
          <a:custGeom>
            <a:avLst/>
            <a:gdLst/>
            <a:ahLst/>
            <a:cxnLst/>
            <a:rect l="l" t="t" r="r" b="b"/>
            <a:pathLst>
              <a:path w="2915412" h="2447543">
                <a:moveTo>
                  <a:pt x="0" y="2447543"/>
                </a:moveTo>
                <a:lnTo>
                  <a:pt x="2915412" y="2447543"/>
                </a:lnTo>
                <a:lnTo>
                  <a:pt x="2915412" y="0"/>
                </a:lnTo>
                <a:lnTo>
                  <a:pt x="0" y="0"/>
                </a:lnTo>
                <a:lnTo>
                  <a:pt x="0" y="2447543"/>
                </a:lnTo>
                <a:close/>
              </a:path>
            </a:pathLst>
          </a:custGeom>
          <a:solidFill>
            <a:srgbClr val="FFFFFF"/>
          </a:solidFill>
        </p:spPr>
        <p:txBody>
          <a:bodyPr wrap="square" lIns="0" tIns="0" rIns="0" bIns="0" rtlCol="0">
            <a:spAutoFit/>
          </a:bodyPr>
          <a:lstStyle/>
          <a:p/>
        </p:txBody>
      </p:sp>
      <p:sp>
        <p:nvSpPr>
          <p:cNvPr id="8" name="object 8"/>
          <p:cNvSpPr/>
          <p:nvPr/>
        </p:nvSpPr>
        <p:spPr>
          <a:xfrm>
            <a:off x="4746978" y="720090"/>
            <a:ext cx="2915412" cy="2447543"/>
          </a:xfrm>
          <a:custGeom>
            <a:avLst/>
            <a:gdLst/>
            <a:ahLst/>
            <a:cxnLst/>
            <a:rect l="l" t="t" r="r" b="b"/>
            <a:pathLst>
              <a:path w="2915412" h="2447543">
                <a:moveTo>
                  <a:pt x="0" y="2447543"/>
                </a:moveTo>
                <a:lnTo>
                  <a:pt x="2915412" y="2447543"/>
                </a:lnTo>
                <a:lnTo>
                  <a:pt x="2915412" y="0"/>
                </a:lnTo>
                <a:lnTo>
                  <a:pt x="0" y="0"/>
                </a:lnTo>
                <a:lnTo>
                  <a:pt x="0" y="2447543"/>
                </a:lnTo>
                <a:close/>
              </a:path>
            </a:pathLst>
          </a:custGeom>
          <a:ln w="38100">
            <a:solidFill>
              <a:srgbClr val="2FA0C3"/>
            </a:solidFill>
          </a:ln>
        </p:spPr>
        <p:txBody>
          <a:bodyPr wrap="square" lIns="0" tIns="0" rIns="0" bIns="0" rtlCol="0">
            <a:spAutoFit/>
          </a:bodyPr>
          <a:lstStyle/>
          <a:p/>
        </p:txBody>
      </p:sp>
      <p:sp>
        <p:nvSpPr>
          <p:cNvPr id="9" name="object 9"/>
          <p:cNvSpPr txBox="1"/>
          <p:nvPr/>
        </p:nvSpPr>
        <p:spPr>
          <a:xfrm>
            <a:off x="5591783" y="877696"/>
            <a:ext cx="1049655" cy="302895"/>
          </a:xfrm>
          <a:prstGeom prst="rect">
            <a:avLst/>
          </a:prstGeom>
        </p:spPr>
        <p:txBody>
          <a:bodyPr vert="horz" wrap="square" lIns="0" tIns="0" rIns="0" bIns="0" rtlCol="0">
            <a:spAutoFit/>
          </a:bodyPr>
          <a:lstStyle/>
          <a:p>
            <a:pPr marL="12700">
              <a:lnSpc>
                <a:spcPts val="2380"/>
              </a:lnSpc>
            </a:pPr>
            <a:r>
              <a:rPr sz="2000" b="1" spc="10" dirty="0">
                <a:solidFill>
                  <a:srgbClr val="C25553"/>
                </a:solidFill>
                <a:latin typeface="微软雅黑" panose="020B0503020204020204" charset="-122"/>
                <a:cs typeface="微软雅黑" panose="020B0503020204020204" charset="-122"/>
              </a:rPr>
              <a:t>劳动合同</a:t>
            </a:r>
            <a:endParaRPr sz="2000">
              <a:latin typeface="微软雅黑" panose="020B0503020204020204" charset="-122"/>
              <a:cs typeface="微软雅黑" panose="020B0503020204020204" charset="-122"/>
            </a:endParaRPr>
          </a:p>
        </p:txBody>
      </p:sp>
      <p:sp>
        <p:nvSpPr>
          <p:cNvPr id="10" name="object 10"/>
          <p:cNvSpPr/>
          <p:nvPr/>
        </p:nvSpPr>
        <p:spPr>
          <a:xfrm>
            <a:off x="5025108" y="1310132"/>
            <a:ext cx="2214372" cy="0"/>
          </a:xfrm>
          <a:custGeom>
            <a:avLst/>
            <a:gdLst/>
            <a:ahLst/>
            <a:cxnLst/>
            <a:rect l="l" t="t" r="r" b="b"/>
            <a:pathLst>
              <a:path w="2214372">
                <a:moveTo>
                  <a:pt x="0" y="0"/>
                </a:moveTo>
                <a:lnTo>
                  <a:pt x="2214372" y="0"/>
                </a:lnTo>
              </a:path>
            </a:pathLst>
          </a:custGeom>
          <a:ln w="8889">
            <a:solidFill>
              <a:srgbClr val="585858"/>
            </a:solidFill>
          </a:ln>
        </p:spPr>
        <p:txBody>
          <a:bodyPr wrap="square" lIns="0" tIns="0" rIns="0" bIns="0" rtlCol="0">
            <a:spAutoFit/>
          </a:bodyPr>
          <a:lstStyle/>
          <a:p/>
        </p:txBody>
      </p:sp>
      <p:sp>
        <p:nvSpPr>
          <p:cNvPr id="11" name="object 11"/>
          <p:cNvSpPr/>
          <p:nvPr/>
        </p:nvSpPr>
        <p:spPr>
          <a:xfrm>
            <a:off x="5025108" y="1630172"/>
            <a:ext cx="2214372" cy="0"/>
          </a:xfrm>
          <a:custGeom>
            <a:avLst/>
            <a:gdLst/>
            <a:ahLst/>
            <a:cxnLst/>
            <a:rect l="l" t="t" r="r" b="b"/>
            <a:pathLst>
              <a:path w="2214372">
                <a:moveTo>
                  <a:pt x="0" y="0"/>
                </a:moveTo>
                <a:lnTo>
                  <a:pt x="2214372" y="0"/>
                </a:lnTo>
              </a:path>
            </a:pathLst>
          </a:custGeom>
          <a:ln w="8890">
            <a:solidFill>
              <a:srgbClr val="585858"/>
            </a:solidFill>
          </a:ln>
        </p:spPr>
        <p:txBody>
          <a:bodyPr wrap="square" lIns="0" tIns="0" rIns="0" bIns="0" rtlCol="0">
            <a:spAutoFit/>
          </a:bodyPr>
          <a:lstStyle/>
          <a:p/>
        </p:txBody>
      </p:sp>
      <p:sp>
        <p:nvSpPr>
          <p:cNvPr id="12" name="object 12"/>
          <p:cNvSpPr/>
          <p:nvPr/>
        </p:nvSpPr>
        <p:spPr>
          <a:xfrm>
            <a:off x="4933669" y="1794382"/>
            <a:ext cx="257327" cy="396875"/>
          </a:xfrm>
          <a:custGeom>
            <a:avLst/>
            <a:gdLst/>
            <a:ahLst/>
            <a:cxnLst/>
            <a:rect l="l" t="t" r="r" b="b"/>
            <a:pathLst>
              <a:path w="257327" h="396875">
                <a:moveTo>
                  <a:pt x="0" y="396875"/>
                </a:moveTo>
                <a:lnTo>
                  <a:pt x="257327" y="396875"/>
                </a:lnTo>
                <a:lnTo>
                  <a:pt x="257327" y="0"/>
                </a:lnTo>
                <a:lnTo>
                  <a:pt x="0" y="0"/>
                </a:lnTo>
                <a:lnTo>
                  <a:pt x="0" y="396875"/>
                </a:lnTo>
                <a:close/>
              </a:path>
            </a:pathLst>
          </a:custGeom>
          <a:solidFill>
            <a:srgbClr val="FFFFFF"/>
          </a:solidFill>
        </p:spPr>
        <p:txBody>
          <a:bodyPr wrap="square" lIns="0" tIns="0" rIns="0" bIns="0" rtlCol="0">
            <a:spAutoFit/>
          </a:bodyPr>
          <a:lstStyle/>
          <a:p/>
        </p:txBody>
      </p:sp>
      <p:sp>
        <p:nvSpPr>
          <p:cNvPr id="13" name="object 13"/>
          <p:cNvSpPr/>
          <p:nvPr/>
        </p:nvSpPr>
        <p:spPr>
          <a:xfrm>
            <a:off x="5191097" y="1794382"/>
            <a:ext cx="2315972" cy="396875"/>
          </a:xfrm>
          <a:custGeom>
            <a:avLst/>
            <a:gdLst/>
            <a:ahLst/>
            <a:cxnLst/>
            <a:rect l="l" t="t" r="r" b="b"/>
            <a:pathLst>
              <a:path w="2315972" h="396875">
                <a:moveTo>
                  <a:pt x="0" y="396875"/>
                </a:moveTo>
                <a:lnTo>
                  <a:pt x="2315972" y="396875"/>
                </a:lnTo>
                <a:lnTo>
                  <a:pt x="2315972" y="0"/>
                </a:lnTo>
                <a:lnTo>
                  <a:pt x="0" y="0"/>
                </a:lnTo>
                <a:lnTo>
                  <a:pt x="0" y="396875"/>
                </a:lnTo>
                <a:close/>
              </a:path>
            </a:pathLst>
          </a:custGeom>
          <a:solidFill>
            <a:srgbClr val="FFFFFF"/>
          </a:solidFill>
        </p:spPr>
        <p:txBody>
          <a:bodyPr wrap="square" lIns="0" tIns="0" rIns="0" bIns="0" rtlCol="0">
            <a:spAutoFit/>
          </a:bodyPr>
          <a:lstStyle/>
          <a:p/>
        </p:txBody>
      </p:sp>
      <p:sp>
        <p:nvSpPr>
          <p:cNvPr id="14" name="object 14"/>
          <p:cNvSpPr/>
          <p:nvPr/>
        </p:nvSpPr>
        <p:spPr>
          <a:xfrm>
            <a:off x="4933669" y="2191257"/>
            <a:ext cx="257327" cy="396875"/>
          </a:xfrm>
          <a:custGeom>
            <a:avLst/>
            <a:gdLst/>
            <a:ahLst/>
            <a:cxnLst/>
            <a:rect l="l" t="t" r="r" b="b"/>
            <a:pathLst>
              <a:path w="257327" h="396875">
                <a:moveTo>
                  <a:pt x="0" y="396875"/>
                </a:moveTo>
                <a:lnTo>
                  <a:pt x="257327" y="396875"/>
                </a:lnTo>
                <a:lnTo>
                  <a:pt x="257327" y="0"/>
                </a:lnTo>
                <a:lnTo>
                  <a:pt x="0" y="0"/>
                </a:lnTo>
                <a:lnTo>
                  <a:pt x="0" y="396875"/>
                </a:lnTo>
                <a:close/>
              </a:path>
            </a:pathLst>
          </a:custGeom>
          <a:solidFill>
            <a:srgbClr val="FFFFFF"/>
          </a:solidFill>
        </p:spPr>
        <p:txBody>
          <a:bodyPr wrap="square" lIns="0" tIns="0" rIns="0" bIns="0" rtlCol="0">
            <a:spAutoFit/>
          </a:bodyPr>
          <a:lstStyle/>
          <a:p/>
        </p:txBody>
      </p:sp>
      <p:sp>
        <p:nvSpPr>
          <p:cNvPr id="15" name="object 15"/>
          <p:cNvSpPr/>
          <p:nvPr/>
        </p:nvSpPr>
        <p:spPr>
          <a:xfrm>
            <a:off x="5191097" y="2191257"/>
            <a:ext cx="2315972" cy="396875"/>
          </a:xfrm>
          <a:custGeom>
            <a:avLst/>
            <a:gdLst/>
            <a:ahLst/>
            <a:cxnLst/>
            <a:rect l="l" t="t" r="r" b="b"/>
            <a:pathLst>
              <a:path w="2315972" h="396875">
                <a:moveTo>
                  <a:pt x="0" y="396875"/>
                </a:moveTo>
                <a:lnTo>
                  <a:pt x="2315972" y="396875"/>
                </a:lnTo>
                <a:lnTo>
                  <a:pt x="2315972" y="0"/>
                </a:lnTo>
                <a:lnTo>
                  <a:pt x="0" y="0"/>
                </a:lnTo>
                <a:lnTo>
                  <a:pt x="0" y="396875"/>
                </a:lnTo>
                <a:close/>
              </a:path>
            </a:pathLst>
          </a:custGeom>
          <a:solidFill>
            <a:srgbClr val="FFFFFF"/>
          </a:solidFill>
        </p:spPr>
        <p:txBody>
          <a:bodyPr wrap="square" lIns="0" tIns="0" rIns="0" bIns="0" rtlCol="0">
            <a:spAutoFit/>
          </a:bodyPr>
          <a:lstStyle/>
          <a:p/>
        </p:txBody>
      </p:sp>
      <p:sp>
        <p:nvSpPr>
          <p:cNvPr id="16" name="object 16"/>
          <p:cNvSpPr/>
          <p:nvPr/>
        </p:nvSpPr>
        <p:spPr>
          <a:xfrm>
            <a:off x="4933669" y="2588132"/>
            <a:ext cx="257327" cy="396875"/>
          </a:xfrm>
          <a:custGeom>
            <a:avLst/>
            <a:gdLst/>
            <a:ahLst/>
            <a:cxnLst/>
            <a:rect l="l" t="t" r="r" b="b"/>
            <a:pathLst>
              <a:path w="257327" h="396875">
                <a:moveTo>
                  <a:pt x="0" y="396875"/>
                </a:moveTo>
                <a:lnTo>
                  <a:pt x="257327" y="396875"/>
                </a:lnTo>
                <a:lnTo>
                  <a:pt x="257327" y="0"/>
                </a:lnTo>
                <a:lnTo>
                  <a:pt x="0" y="0"/>
                </a:lnTo>
                <a:lnTo>
                  <a:pt x="0" y="396875"/>
                </a:lnTo>
                <a:close/>
              </a:path>
            </a:pathLst>
          </a:custGeom>
          <a:solidFill>
            <a:srgbClr val="FFFFFF"/>
          </a:solidFill>
        </p:spPr>
        <p:txBody>
          <a:bodyPr wrap="square" lIns="0" tIns="0" rIns="0" bIns="0" rtlCol="0">
            <a:spAutoFit/>
          </a:bodyPr>
          <a:lstStyle/>
          <a:p/>
        </p:txBody>
      </p:sp>
      <p:sp>
        <p:nvSpPr>
          <p:cNvPr id="17" name="object 17"/>
          <p:cNvSpPr/>
          <p:nvPr/>
        </p:nvSpPr>
        <p:spPr>
          <a:xfrm>
            <a:off x="5191097" y="2588132"/>
            <a:ext cx="2315972" cy="396875"/>
          </a:xfrm>
          <a:custGeom>
            <a:avLst/>
            <a:gdLst/>
            <a:ahLst/>
            <a:cxnLst/>
            <a:rect l="l" t="t" r="r" b="b"/>
            <a:pathLst>
              <a:path w="2315972" h="396875">
                <a:moveTo>
                  <a:pt x="0" y="396875"/>
                </a:moveTo>
                <a:lnTo>
                  <a:pt x="2315972" y="396875"/>
                </a:lnTo>
                <a:lnTo>
                  <a:pt x="2315972" y="0"/>
                </a:lnTo>
                <a:lnTo>
                  <a:pt x="0" y="0"/>
                </a:lnTo>
                <a:lnTo>
                  <a:pt x="0" y="396875"/>
                </a:lnTo>
                <a:close/>
              </a:path>
            </a:pathLst>
          </a:custGeom>
          <a:solidFill>
            <a:srgbClr val="FFFFFF"/>
          </a:solidFill>
        </p:spPr>
        <p:txBody>
          <a:bodyPr wrap="square" lIns="0" tIns="0" rIns="0" bIns="0" rtlCol="0">
            <a:spAutoFit/>
          </a:bodyPr>
          <a:lstStyle/>
          <a:p/>
        </p:txBody>
      </p:sp>
      <p:sp>
        <p:nvSpPr>
          <p:cNvPr id="18" name="object 18"/>
          <p:cNvSpPr txBox="1"/>
          <p:nvPr/>
        </p:nvSpPr>
        <p:spPr>
          <a:xfrm>
            <a:off x="4983452" y="1871471"/>
            <a:ext cx="159385" cy="241300"/>
          </a:xfrm>
          <a:prstGeom prst="rect">
            <a:avLst/>
          </a:prstGeom>
        </p:spPr>
        <p:txBody>
          <a:bodyPr vert="horz" wrap="square" lIns="0" tIns="0" rIns="0" bIns="0" rtlCol="0">
            <a:spAutoFit/>
          </a:bodyPr>
          <a:lstStyle/>
          <a:p>
            <a:pPr marL="12700">
              <a:lnSpc>
                <a:spcPct val="100000"/>
              </a:lnSpc>
            </a:pPr>
            <a:r>
              <a:rPr sz="1500" b="1" dirty="0">
                <a:solidFill>
                  <a:srgbClr val="C00000"/>
                </a:solidFill>
                <a:latin typeface="微软雅黑" panose="020B0503020204020204" charset="-122"/>
                <a:cs typeface="微软雅黑" panose="020B0503020204020204" charset="-122"/>
              </a:rPr>
              <a:t>√</a:t>
            </a:r>
            <a:endParaRPr sz="1500">
              <a:latin typeface="微软雅黑" panose="020B0503020204020204" charset="-122"/>
              <a:cs typeface="微软雅黑" panose="020B0503020204020204" charset="-122"/>
            </a:endParaRPr>
          </a:p>
        </p:txBody>
      </p:sp>
      <p:sp>
        <p:nvSpPr>
          <p:cNvPr id="19" name="object 19"/>
          <p:cNvSpPr txBox="1"/>
          <p:nvPr/>
        </p:nvSpPr>
        <p:spPr>
          <a:xfrm>
            <a:off x="5270219" y="1855596"/>
            <a:ext cx="1930400" cy="241300"/>
          </a:xfrm>
          <a:prstGeom prst="rect">
            <a:avLst/>
          </a:prstGeom>
        </p:spPr>
        <p:txBody>
          <a:bodyPr vert="horz" wrap="square" lIns="0" tIns="0" rIns="0" bIns="0" rtlCol="0">
            <a:spAutoFit/>
          </a:bodyPr>
          <a:lstStyle/>
          <a:p>
            <a:pPr marL="12700">
              <a:lnSpc>
                <a:spcPct val="100000"/>
              </a:lnSpc>
            </a:pPr>
            <a:r>
              <a:rPr sz="1500" spc="-5" dirty="0">
                <a:solidFill>
                  <a:srgbClr val="404040"/>
                </a:solidFill>
                <a:latin typeface="微软雅黑" panose="020B0503020204020204" charset="-122"/>
                <a:cs typeface="微软雅黑" panose="020B0503020204020204" charset="-122"/>
              </a:rPr>
              <a:t>保障从业人员劳动安全</a:t>
            </a:r>
            <a:endParaRPr sz="1500">
              <a:latin typeface="微软雅黑" panose="020B0503020204020204" charset="-122"/>
              <a:cs typeface="微软雅黑" panose="020B0503020204020204" charset="-122"/>
            </a:endParaRPr>
          </a:p>
        </p:txBody>
      </p:sp>
      <p:sp>
        <p:nvSpPr>
          <p:cNvPr id="20" name="object 20"/>
          <p:cNvSpPr txBox="1"/>
          <p:nvPr/>
        </p:nvSpPr>
        <p:spPr>
          <a:xfrm>
            <a:off x="4983452" y="2268346"/>
            <a:ext cx="159385" cy="241300"/>
          </a:xfrm>
          <a:prstGeom prst="rect">
            <a:avLst/>
          </a:prstGeom>
        </p:spPr>
        <p:txBody>
          <a:bodyPr vert="horz" wrap="square" lIns="0" tIns="0" rIns="0" bIns="0" rtlCol="0">
            <a:spAutoFit/>
          </a:bodyPr>
          <a:lstStyle/>
          <a:p>
            <a:pPr marL="12700">
              <a:lnSpc>
                <a:spcPct val="100000"/>
              </a:lnSpc>
            </a:pPr>
            <a:r>
              <a:rPr sz="1500" b="1" dirty="0">
                <a:solidFill>
                  <a:srgbClr val="C00000"/>
                </a:solidFill>
                <a:latin typeface="微软雅黑" panose="020B0503020204020204" charset="-122"/>
                <a:cs typeface="微软雅黑" panose="020B0503020204020204" charset="-122"/>
              </a:rPr>
              <a:t>√</a:t>
            </a:r>
            <a:endParaRPr sz="1500">
              <a:latin typeface="微软雅黑" panose="020B0503020204020204" charset="-122"/>
              <a:cs typeface="微软雅黑" panose="020B0503020204020204" charset="-122"/>
            </a:endParaRPr>
          </a:p>
        </p:txBody>
      </p:sp>
      <p:sp>
        <p:nvSpPr>
          <p:cNvPr id="21" name="object 21"/>
          <p:cNvSpPr txBox="1"/>
          <p:nvPr/>
        </p:nvSpPr>
        <p:spPr>
          <a:xfrm>
            <a:off x="5270219" y="2252726"/>
            <a:ext cx="1739900" cy="241300"/>
          </a:xfrm>
          <a:prstGeom prst="rect">
            <a:avLst/>
          </a:prstGeom>
        </p:spPr>
        <p:txBody>
          <a:bodyPr vert="horz" wrap="square" lIns="0" tIns="0" rIns="0" bIns="0" rtlCol="0">
            <a:spAutoFit/>
          </a:bodyPr>
          <a:lstStyle/>
          <a:p>
            <a:pPr marL="12700">
              <a:lnSpc>
                <a:spcPct val="100000"/>
              </a:lnSpc>
            </a:pPr>
            <a:r>
              <a:rPr sz="1500" dirty="0">
                <a:solidFill>
                  <a:srgbClr val="404040"/>
                </a:solidFill>
                <a:latin typeface="微软雅黑" panose="020B0503020204020204" charset="-122"/>
                <a:cs typeface="微软雅黑" panose="020B0503020204020204" charset="-122"/>
              </a:rPr>
              <a:t>防止职业危害的事项</a:t>
            </a:r>
            <a:endParaRPr sz="1500">
              <a:latin typeface="微软雅黑" panose="020B0503020204020204" charset="-122"/>
              <a:cs typeface="微软雅黑" panose="020B0503020204020204" charset="-122"/>
            </a:endParaRPr>
          </a:p>
        </p:txBody>
      </p:sp>
      <p:sp>
        <p:nvSpPr>
          <p:cNvPr id="22" name="object 22"/>
          <p:cNvSpPr txBox="1"/>
          <p:nvPr/>
        </p:nvSpPr>
        <p:spPr>
          <a:xfrm>
            <a:off x="4983452" y="2665221"/>
            <a:ext cx="159385" cy="241300"/>
          </a:xfrm>
          <a:prstGeom prst="rect">
            <a:avLst/>
          </a:prstGeom>
        </p:spPr>
        <p:txBody>
          <a:bodyPr vert="horz" wrap="square" lIns="0" tIns="0" rIns="0" bIns="0" rtlCol="0">
            <a:spAutoFit/>
          </a:bodyPr>
          <a:lstStyle/>
          <a:p>
            <a:pPr marL="12700">
              <a:lnSpc>
                <a:spcPct val="100000"/>
              </a:lnSpc>
            </a:pPr>
            <a:r>
              <a:rPr sz="1500" b="1" dirty="0">
                <a:solidFill>
                  <a:srgbClr val="C00000"/>
                </a:solidFill>
                <a:latin typeface="微软雅黑" panose="020B0503020204020204" charset="-122"/>
                <a:cs typeface="微软雅黑" panose="020B0503020204020204" charset="-122"/>
              </a:rPr>
              <a:t>√</a:t>
            </a:r>
            <a:endParaRPr sz="1500">
              <a:latin typeface="微软雅黑" panose="020B0503020204020204" charset="-122"/>
              <a:cs typeface="微软雅黑" panose="020B0503020204020204" charset="-122"/>
            </a:endParaRPr>
          </a:p>
        </p:txBody>
      </p:sp>
      <p:sp>
        <p:nvSpPr>
          <p:cNvPr id="23" name="object 23"/>
          <p:cNvSpPr txBox="1"/>
          <p:nvPr/>
        </p:nvSpPr>
        <p:spPr>
          <a:xfrm>
            <a:off x="5270219" y="2649601"/>
            <a:ext cx="2120900" cy="241300"/>
          </a:xfrm>
          <a:prstGeom prst="rect">
            <a:avLst/>
          </a:prstGeom>
        </p:spPr>
        <p:txBody>
          <a:bodyPr vert="horz" wrap="square" lIns="0" tIns="0" rIns="0" bIns="0" rtlCol="0">
            <a:spAutoFit/>
          </a:bodyPr>
          <a:lstStyle/>
          <a:p>
            <a:pPr marL="12700">
              <a:lnSpc>
                <a:spcPct val="100000"/>
              </a:lnSpc>
            </a:pPr>
            <a:r>
              <a:rPr sz="1500" dirty="0">
                <a:solidFill>
                  <a:srgbClr val="404040"/>
                </a:solidFill>
                <a:latin typeface="微软雅黑" panose="020B0503020204020204" charset="-122"/>
                <a:cs typeface="微软雅黑" panose="020B0503020204020204" charset="-122"/>
              </a:rPr>
              <a:t>为从业人员办理工伤保险</a:t>
            </a:r>
            <a:endParaRPr sz="1500">
              <a:latin typeface="微软雅黑" panose="020B0503020204020204" charset="-122"/>
              <a:cs typeface="微软雅黑" panose="020B0503020204020204" charset="-122"/>
            </a:endParaRPr>
          </a:p>
        </p:txBody>
      </p:sp>
      <p:sp>
        <p:nvSpPr>
          <p:cNvPr id="24" name="object 24"/>
          <p:cNvSpPr/>
          <p:nvPr/>
        </p:nvSpPr>
        <p:spPr>
          <a:xfrm>
            <a:off x="4746978" y="3632453"/>
            <a:ext cx="2915412" cy="2447544"/>
          </a:xfrm>
          <a:custGeom>
            <a:avLst/>
            <a:gdLst/>
            <a:ahLst/>
            <a:cxnLst/>
            <a:rect l="l" t="t" r="r" b="b"/>
            <a:pathLst>
              <a:path w="2915412" h="2447544">
                <a:moveTo>
                  <a:pt x="0" y="2447544"/>
                </a:moveTo>
                <a:lnTo>
                  <a:pt x="2915412" y="2447544"/>
                </a:lnTo>
                <a:lnTo>
                  <a:pt x="2915412" y="0"/>
                </a:lnTo>
                <a:lnTo>
                  <a:pt x="0" y="0"/>
                </a:lnTo>
                <a:lnTo>
                  <a:pt x="0" y="2447544"/>
                </a:lnTo>
                <a:close/>
              </a:path>
            </a:pathLst>
          </a:custGeom>
          <a:ln w="28956">
            <a:solidFill>
              <a:srgbClr val="DC3B00"/>
            </a:solidFill>
          </a:ln>
        </p:spPr>
        <p:txBody>
          <a:bodyPr wrap="square" lIns="0" tIns="0" rIns="0" bIns="0" rtlCol="0">
            <a:spAutoFit/>
          </a:bodyPr>
          <a:lstStyle/>
          <a:p/>
        </p:txBody>
      </p:sp>
      <p:sp>
        <p:nvSpPr>
          <p:cNvPr id="25" name="object 25"/>
          <p:cNvSpPr txBox="1"/>
          <p:nvPr/>
        </p:nvSpPr>
        <p:spPr>
          <a:xfrm>
            <a:off x="5236437" y="3760216"/>
            <a:ext cx="537845" cy="302895"/>
          </a:xfrm>
          <a:prstGeom prst="rect">
            <a:avLst/>
          </a:prstGeom>
        </p:spPr>
        <p:txBody>
          <a:bodyPr vert="horz" wrap="square" lIns="0" tIns="0" rIns="0" bIns="0" rtlCol="0">
            <a:spAutoFit/>
          </a:bodyPr>
          <a:lstStyle/>
          <a:p>
            <a:pPr marL="12700">
              <a:lnSpc>
                <a:spcPts val="2380"/>
              </a:lnSpc>
            </a:pPr>
            <a:r>
              <a:rPr sz="2000" b="1" spc="10" dirty="0">
                <a:solidFill>
                  <a:srgbClr val="C25553"/>
                </a:solidFill>
                <a:latin typeface="微软雅黑" panose="020B0503020204020204" charset="-122"/>
                <a:cs typeface="微软雅黑" panose="020B0503020204020204" charset="-122"/>
              </a:rPr>
              <a:t>生死</a:t>
            </a:r>
            <a:endParaRPr sz="2000">
              <a:latin typeface="微软雅黑" panose="020B0503020204020204" charset="-122"/>
              <a:cs typeface="微软雅黑" panose="020B0503020204020204" charset="-122"/>
            </a:endParaRPr>
          </a:p>
        </p:txBody>
      </p:sp>
      <p:sp>
        <p:nvSpPr>
          <p:cNvPr id="26" name="object 26"/>
          <p:cNvSpPr txBox="1"/>
          <p:nvPr/>
        </p:nvSpPr>
        <p:spPr>
          <a:xfrm>
            <a:off x="6446493" y="3760216"/>
            <a:ext cx="538480" cy="302895"/>
          </a:xfrm>
          <a:prstGeom prst="rect">
            <a:avLst/>
          </a:prstGeom>
        </p:spPr>
        <p:txBody>
          <a:bodyPr vert="horz" wrap="square" lIns="0" tIns="0" rIns="0" bIns="0" rtlCol="0">
            <a:spAutoFit/>
          </a:bodyPr>
          <a:lstStyle/>
          <a:p>
            <a:pPr marL="12700">
              <a:lnSpc>
                <a:spcPts val="2380"/>
              </a:lnSpc>
            </a:pPr>
            <a:r>
              <a:rPr sz="2000" b="1" spc="10" dirty="0">
                <a:solidFill>
                  <a:srgbClr val="C25553"/>
                </a:solidFill>
                <a:latin typeface="微软雅黑" panose="020B0503020204020204" charset="-122"/>
                <a:cs typeface="微软雅黑" panose="020B0503020204020204" charset="-122"/>
              </a:rPr>
              <a:t>合同</a:t>
            </a:r>
            <a:endParaRPr sz="2000">
              <a:latin typeface="微软雅黑" panose="020B0503020204020204" charset="-122"/>
              <a:cs typeface="微软雅黑" panose="020B0503020204020204" charset="-122"/>
            </a:endParaRPr>
          </a:p>
        </p:txBody>
      </p:sp>
      <p:sp>
        <p:nvSpPr>
          <p:cNvPr id="27" name="object 27"/>
          <p:cNvSpPr/>
          <p:nvPr/>
        </p:nvSpPr>
        <p:spPr>
          <a:xfrm>
            <a:off x="5025108" y="4223258"/>
            <a:ext cx="2214372" cy="0"/>
          </a:xfrm>
          <a:custGeom>
            <a:avLst/>
            <a:gdLst/>
            <a:ahLst/>
            <a:cxnLst/>
            <a:rect l="l" t="t" r="r" b="b"/>
            <a:pathLst>
              <a:path w="2214372">
                <a:moveTo>
                  <a:pt x="0" y="0"/>
                </a:moveTo>
                <a:lnTo>
                  <a:pt x="2214372" y="0"/>
                </a:lnTo>
              </a:path>
            </a:pathLst>
          </a:custGeom>
          <a:ln w="8889">
            <a:solidFill>
              <a:srgbClr val="585858"/>
            </a:solidFill>
          </a:ln>
        </p:spPr>
        <p:txBody>
          <a:bodyPr wrap="square" lIns="0" tIns="0" rIns="0" bIns="0" rtlCol="0">
            <a:spAutoFit/>
          </a:bodyPr>
          <a:lstStyle/>
          <a:p/>
        </p:txBody>
      </p:sp>
      <p:sp>
        <p:nvSpPr>
          <p:cNvPr id="28" name="object 28"/>
          <p:cNvSpPr/>
          <p:nvPr/>
        </p:nvSpPr>
        <p:spPr>
          <a:xfrm>
            <a:off x="5025108" y="4543297"/>
            <a:ext cx="2214372" cy="0"/>
          </a:xfrm>
          <a:custGeom>
            <a:avLst/>
            <a:gdLst/>
            <a:ahLst/>
            <a:cxnLst/>
            <a:rect l="l" t="t" r="r" b="b"/>
            <a:pathLst>
              <a:path w="2214372">
                <a:moveTo>
                  <a:pt x="0" y="0"/>
                </a:moveTo>
                <a:lnTo>
                  <a:pt x="2214372" y="0"/>
                </a:lnTo>
              </a:path>
            </a:pathLst>
          </a:custGeom>
          <a:ln w="8889">
            <a:solidFill>
              <a:srgbClr val="585858"/>
            </a:solidFill>
          </a:ln>
        </p:spPr>
        <p:txBody>
          <a:bodyPr wrap="square" lIns="0" tIns="0" rIns="0" bIns="0" rtlCol="0">
            <a:spAutoFit/>
          </a:bodyPr>
          <a:lstStyle/>
          <a:p/>
        </p:txBody>
      </p:sp>
      <p:sp>
        <p:nvSpPr>
          <p:cNvPr id="29" name="object 29"/>
          <p:cNvSpPr/>
          <p:nvPr/>
        </p:nvSpPr>
        <p:spPr>
          <a:xfrm>
            <a:off x="4786094" y="4587075"/>
            <a:ext cx="283590" cy="1463674"/>
          </a:xfrm>
          <a:custGeom>
            <a:avLst/>
            <a:gdLst/>
            <a:ahLst/>
            <a:cxnLst/>
            <a:rect l="l" t="t" r="r" b="b"/>
            <a:pathLst>
              <a:path w="283590" h="1463675">
                <a:moveTo>
                  <a:pt x="0" y="1463674"/>
                </a:moveTo>
                <a:lnTo>
                  <a:pt x="283590" y="1463674"/>
                </a:lnTo>
                <a:lnTo>
                  <a:pt x="283590" y="0"/>
                </a:lnTo>
                <a:lnTo>
                  <a:pt x="0" y="0"/>
                </a:lnTo>
                <a:lnTo>
                  <a:pt x="0" y="1463674"/>
                </a:lnTo>
                <a:close/>
              </a:path>
            </a:pathLst>
          </a:custGeom>
          <a:solidFill>
            <a:srgbClr val="FFFFFF"/>
          </a:solidFill>
        </p:spPr>
        <p:txBody>
          <a:bodyPr wrap="square" lIns="0" tIns="0" rIns="0" bIns="0" rtlCol="0">
            <a:spAutoFit/>
          </a:bodyPr>
          <a:lstStyle/>
          <a:p/>
        </p:txBody>
      </p:sp>
      <p:sp>
        <p:nvSpPr>
          <p:cNvPr id="30" name="object 30"/>
          <p:cNvSpPr/>
          <p:nvPr/>
        </p:nvSpPr>
        <p:spPr>
          <a:xfrm>
            <a:off x="5069685" y="4587075"/>
            <a:ext cx="2552318" cy="1463674"/>
          </a:xfrm>
          <a:custGeom>
            <a:avLst/>
            <a:gdLst/>
            <a:ahLst/>
            <a:cxnLst/>
            <a:rect l="l" t="t" r="r" b="b"/>
            <a:pathLst>
              <a:path w="2552318" h="1463675">
                <a:moveTo>
                  <a:pt x="0" y="1463674"/>
                </a:moveTo>
                <a:lnTo>
                  <a:pt x="2552318" y="1463674"/>
                </a:lnTo>
                <a:lnTo>
                  <a:pt x="2552318" y="0"/>
                </a:lnTo>
                <a:lnTo>
                  <a:pt x="0" y="0"/>
                </a:lnTo>
                <a:lnTo>
                  <a:pt x="0" y="1463674"/>
                </a:lnTo>
                <a:close/>
              </a:path>
            </a:pathLst>
          </a:custGeom>
          <a:solidFill>
            <a:srgbClr val="FFFFFF"/>
          </a:solidFill>
        </p:spPr>
        <p:txBody>
          <a:bodyPr wrap="square" lIns="0" tIns="0" rIns="0" bIns="0" rtlCol="0">
            <a:spAutoFit/>
          </a:bodyPr>
          <a:lstStyle/>
          <a:p/>
        </p:txBody>
      </p:sp>
      <p:sp>
        <p:nvSpPr>
          <p:cNvPr id="31" name="object 31"/>
          <p:cNvSpPr txBox="1"/>
          <p:nvPr/>
        </p:nvSpPr>
        <p:spPr>
          <a:xfrm>
            <a:off x="4849087" y="4603369"/>
            <a:ext cx="2611755" cy="1109980"/>
          </a:xfrm>
          <a:prstGeom prst="rect">
            <a:avLst/>
          </a:prstGeom>
        </p:spPr>
        <p:txBody>
          <a:bodyPr vert="horz" wrap="square" lIns="0" tIns="0" rIns="0" bIns="0" rtlCol="0">
            <a:spAutoFit/>
          </a:bodyPr>
          <a:lstStyle/>
          <a:p>
            <a:pPr marL="312420" marR="6350">
              <a:lnSpc>
                <a:spcPct val="120000"/>
              </a:lnSpc>
            </a:pPr>
            <a:r>
              <a:rPr sz="1500" dirty="0">
                <a:solidFill>
                  <a:srgbClr val="404040"/>
                </a:solidFill>
                <a:latin typeface="微软雅黑" panose="020B0503020204020204" charset="-122"/>
                <a:cs typeface="微软雅黑" panose="020B0503020204020204" charset="-122"/>
              </a:rPr>
              <a:t>不得以任何形式与从业人员 订立协议，免除或者减轻其</a:t>
            </a:r>
            <a:endParaRPr sz="1500">
              <a:latin typeface="微软雅黑" panose="020B0503020204020204" charset="-122"/>
              <a:cs typeface="微软雅黑" panose="020B0503020204020204" charset="-122"/>
            </a:endParaRPr>
          </a:p>
          <a:p>
            <a:pPr marL="312420" marR="6350" indent="-300355">
              <a:lnSpc>
                <a:spcPct val="120000"/>
              </a:lnSpc>
              <a:spcBef>
                <a:spcPts val="5"/>
              </a:spcBef>
              <a:tabLst>
                <a:tab pos="312420" algn="l"/>
              </a:tabLst>
            </a:pPr>
            <a:r>
              <a:rPr sz="1500" b="1" dirty="0">
                <a:solidFill>
                  <a:srgbClr val="C00000"/>
                </a:solidFill>
                <a:latin typeface="微软雅黑" panose="020B0503020204020204" charset="-122"/>
                <a:cs typeface="微软雅黑" panose="020B0503020204020204" charset="-122"/>
              </a:rPr>
              <a:t>√	</a:t>
            </a:r>
            <a:r>
              <a:rPr sz="1500" dirty="0">
                <a:solidFill>
                  <a:srgbClr val="404040"/>
                </a:solidFill>
                <a:latin typeface="微软雅黑" panose="020B0503020204020204" charset="-122"/>
                <a:cs typeface="微软雅黑" panose="020B0503020204020204" charset="-122"/>
              </a:rPr>
              <a:t>对从业人员因生产安全事故 伤亡依法应承担的责任</a:t>
            </a:r>
            <a:endParaRPr sz="1500">
              <a:latin typeface="微软雅黑" panose="020B0503020204020204" charset="-122"/>
              <a:cs typeface="微软雅黑" panose="020B0503020204020204" charset="-122"/>
            </a:endParaRPr>
          </a:p>
        </p:txBody>
      </p:sp>
      <p:sp>
        <p:nvSpPr>
          <p:cNvPr id="32" name="object 32"/>
          <p:cNvSpPr/>
          <p:nvPr/>
        </p:nvSpPr>
        <p:spPr>
          <a:xfrm>
            <a:off x="5544793" y="3348228"/>
            <a:ext cx="1222248" cy="1153668"/>
          </a:xfrm>
          <a:custGeom>
            <a:avLst/>
            <a:gdLst/>
            <a:ahLst/>
            <a:cxnLst/>
            <a:rect l="l" t="t" r="r" b="b"/>
            <a:pathLst>
              <a:path w="1222248" h="1153668">
                <a:moveTo>
                  <a:pt x="0" y="992505"/>
                </a:moveTo>
                <a:lnTo>
                  <a:pt x="22478" y="1028065"/>
                </a:lnTo>
                <a:lnTo>
                  <a:pt x="44958" y="1059561"/>
                </a:lnTo>
                <a:lnTo>
                  <a:pt x="89915" y="1107821"/>
                </a:lnTo>
                <a:lnTo>
                  <a:pt x="134747" y="1139190"/>
                </a:lnTo>
                <a:lnTo>
                  <a:pt x="177926" y="1152017"/>
                </a:lnTo>
                <a:lnTo>
                  <a:pt x="189611" y="1153668"/>
                </a:lnTo>
                <a:lnTo>
                  <a:pt x="204850" y="1152017"/>
                </a:lnTo>
                <a:lnTo>
                  <a:pt x="253491" y="1135888"/>
                </a:lnTo>
                <a:lnTo>
                  <a:pt x="289433" y="1114679"/>
                </a:lnTo>
                <a:lnTo>
                  <a:pt x="308228" y="1100201"/>
                </a:lnTo>
                <a:lnTo>
                  <a:pt x="328929" y="1084961"/>
                </a:lnTo>
                <a:lnTo>
                  <a:pt x="347852" y="1065403"/>
                </a:lnTo>
                <a:lnTo>
                  <a:pt x="370332" y="1045972"/>
                </a:lnTo>
                <a:lnTo>
                  <a:pt x="390905" y="1023874"/>
                </a:lnTo>
                <a:lnTo>
                  <a:pt x="413385" y="1001014"/>
                </a:lnTo>
                <a:lnTo>
                  <a:pt x="41401" y="1001014"/>
                </a:lnTo>
                <a:lnTo>
                  <a:pt x="29717" y="999236"/>
                </a:lnTo>
                <a:lnTo>
                  <a:pt x="0" y="992505"/>
                </a:lnTo>
                <a:close/>
              </a:path>
              <a:path w="1222248" h="1153668">
                <a:moveTo>
                  <a:pt x="825849" y="806704"/>
                </a:moveTo>
                <a:lnTo>
                  <a:pt x="565276" y="806704"/>
                </a:lnTo>
                <a:lnTo>
                  <a:pt x="621919" y="870331"/>
                </a:lnTo>
                <a:lnTo>
                  <a:pt x="651510" y="905129"/>
                </a:lnTo>
                <a:lnTo>
                  <a:pt x="681227" y="935609"/>
                </a:lnTo>
                <a:lnTo>
                  <a:pt x="708151" y="964438"/>
                </a:lnTo>
                <a:lnTo>
                  <a:pt x="763904" y="1017143"/>
                </a:lnTo>
                <a:lnTo>
                  <a:pt x="789939" y="1038352"/>
                </a:lnTo>
                <a:lnTo>
                  <a:pt x="815086" y="1059561"/>
                </a:lnTo>
                <a:lnTo>
                  <a:pt x="839342" y="1077341"/>
                </a:lnTo>
                <a:lnTo>
                  <a:pt x="887984" y="1107821"/>
                </a:lnTo>
                <a:lnTo>
                  <a:pt x="953515" y="1137539"/>
                </a:lnTo>
                <a:lnTo>
                  <a:pt x="994917" y="1145159"/>
                </a:lnTo>
                <a:lnTo>
                  <a:pt x="1013713" y="1146937"/>
                </a:lnTo>
                <a:lnTo>
                  <a:pt x="1046099" y="1143508"/>
                </a:lnTo>
                <a:lnTo>
                  <a:pt x="1073912" y="1137539"/>
                </a:lnTo>
                <a:lnTo>
                  <a:pt x="1100074" y="1123950"/>
                </a:lnTo>
                <a:lnTo>
                  <a:pt x="1122552" y="1106170"/>
                </a:lnTo>
                <a:lnTo>
                  <a:pt x="1130553" y="1096772"/>
                </a:lnTo>
                <a:lnTo>
                  <a:pt x="1141349" y="1084961"/>
                </a:lnTo>
                <a:lnTo>
                  <a:pt x="1149477" y="1070483"/>
                </a:lnTo>
                <a:lnTo>
                  <a:pt x="1160272" y="1054481"/>
                </a:lnTo>
                <a:lnTo>
                  <a:pt x="1171955" y="1036574"/>
                </a:lnTo>
                <a:lnTo>
                  <a:pt x="1207008" y="967867"/>
                </a:lnTo>
                <a:lnTo>
                  <a:pt x="1216723" y="948436"/>
                </a:lnTo>
                <a:lnTo>
                  <a:pt x="1098169" y="948436"/>
                </a:lnTo>
                <a:lnTo>
                  <a:pt x="1075816" y="945007"/>
                </a:lnTo>
                <a:lnTo>
                  <a:pt x="1027176" y="933958"/>
                </a:lnTo>
                <a:lnTo>
                  <a:pt x="979551" y="914400"/>
                </a:lnTo>
                <a:lnTo>
                  <a:pt x="929259" y="886460"/>
                </a:lnTo>
                <a:lnTo>
                  <a:pt x="878966" y="850773"/>
                </a:lnTo>
                <a:lnTo>
                  <a:pt x="827659" y="808355"/>
                </a:lnTo>
                <a:lnTo>
                  <a:pt x="825849" y="806704"/>
                </a:lnTo>
                <a:close/>
              </a:path>
              <a:path w="1222248" h="1153668">
                <a:moveTo>
                  <a:pt x="310007" y="0"/>
                </a:moveTo>
                <a:lnTo>
                  <a:pt x="251587" y="61975"/>
                </a:lnTo>
                <a:lnTo>
                  <a:pt x="212089" y="118745"/>
                </a:lnTo>
                <a:lnTo>
                  <a:pt x="186054" y="170561"/>
                </a:lnTo>
                <a:lnTo>
                  <a:pt x="178815" y="216281"/>
                </a:lnTo>
                <a:lnTo>
                  <a:pt x="178815" y="230759"/>
                </a:lnTo>
                <a:lnTo>
                  <a:pt x="182499" y="248538"/>
                </a:lnTo>
                <a:lnTo>
                  <a:pt x="187833" y="267208"/>
                </a:lnTo>
                <a:lnTo>
                  <a:pt x="193166" y="286766"/>
                </a:lnTo>
                <a:lnTo>
                  <a:pt x="201295" y="307975"/>
                </a:lnTo>
                <a:lnTo>
                  <a:pt x="212089" y="329946"/>
                </a:lnTo>
                <a:lnTo>
                  <a:pt x="223774" y="352933"/>
                </a:lnTo>
                <a:lnTo>
                  <a:pt x="239902" y="379222"/>
                </a:lnTo>
                <a:lnTo>
                  <a:pt x="255270" y="405511"/>
                </a:lnTo>
                <a:lnTo>
                  <a:pt x="272288" y="432562"/>
                </a:lnTo>
                <a:lnTo>
                  <a:pt x="292988" y="462280"/>
                </a:lnTo>
                <a:lnTo>
                  <a:pt x="313689" y="492887"/>
                </a:lnTo>
                <a:lnTo>
                  <a:pt x="390016" y="592074"/>
                </a:lnTo>
                <a:lnTo>
                  <a:pt x="453009" y="670179"/>
                </a:lnTo>
                <a:lnTo>
                  <a:pt x="407162" y="732028"/>
                </a:lnTo>
                <a:lnTo>
                  <a:pt x="381000" y="765175"/>
                </a:lnTo>
                <a:lnTo>
                  <a:pt x="356742" y="795655"/>
                </a:lnTo>
                <a:lnTo>
                  <a:pt x="310007" y="849122"/>
                </a:lnTo>
                <a:lnTo>
                  <a:pt x="263271" y="894969"/>
                </a:lnTo>
                <a:lnTo>
                  <a:pt x="217550" y="933958"/>
                </a:lnTo>
                <a:lnTo>
                  <a:pt x="174371" y="963676"/>
                </a:lnTo>
                <a:lnTo>
                  <a:pt x="131190" y="984885"/>
                </a:lnTo>
                <a:lnTo>
                  <a:pt x="91694" y="995934"/>
                </a:lnTo>
                <a:lnTo>
                  <a:pt x="52070" y="1001014"/>
                </a:lnTo>
                <a:lnTo>
                  <a:pt x="413385" y="1001014"/>
                </a:lnTo>
                <a:lnTo>
                  <a:pt x="437641" y="972947"/>
                </a:lnTo>
                <a:lnTo>
                  <a:pt x="460121" y="945007"/>
                </a:lnTo>
                <a:lnTo>
                  <a:pt x="486155" y="914400"/>
                </a:lnTo>
                <a:lnTo>
                  <a:pt x="510413" y="882269"/>
                </a:lnTo>
                <a:lnTo>
                  <a:pt x="536575" y="845693"/>
                </a:lnTo>
                <a:lnTo>
                  <a:pt x="565276" y="806704"/>
                </a:lnTo>
                <a:lnTo>
                  <a:pt x="825849" y="806704"/>
                </a:lnTo>
                <a:lnTo>
                  <a:pt x="801624" y="784606"/>
                </a:lnTo>
                <a:lnTo>
                  <a:pt x="773811" y="758317"/>
                </a:lnTo>
                <a:lnTo>
                  <a:pt x="747776" y="730377"/>
                </a:lnTo>
                <a:lnTo>
                  <a:pt x="684784" y="659130"/>
                </a:lnTo>
                <a:lnTo>
                  <a:pt x="734187" y="600583"/>
                </a:lnTo>
                <a:lnTo>
                  <a:pt x="790828" y="536956"/>
                </a:lnTo>
                <a:lnTo>
                  <a:pt x="806188" y="520827"/>
                </a:lnTo>
                <a:lnTo>
                  <a:pt x="565276" y="520827"/>
                </a:lnTo>
                <a:lnTo>
                  <a:pt x="537463" y="486918"/>
                </a:lnTo>
                <a:lnTo>
                  <a:pt x="496062" y="427482"/>
                </a:lnTo>
                <a:lnTo>
                  <a:pt x="458342" y="369062"/>
                </a:lnTo>
                <a:lnTo>
                  <a:pt x="424179" y="310515"/>
                </a:lnTo>
                <a:lnTo>
                  <a:pt x="394588" y="250189"/>
                </a:lnTo>
                <a:lnTo>
                  <a:pt x="367538" y="189230"/>
                </a:lnTo>
                <a:lnTo>
                  <a:pt x="345059" y="127254"/>
                </a:lnTo>
                <a:lnTo>
                  <a:pt x="326263" y="63626"/>
                </a:lnTo>
                <a:lnTo>
                  <a:pt x="310007" y="0"/>
                </a:lnTo>
                <a:close/>
              </a:path>
              <a:path w="1222248" h="1153668">
                <a:moveTo>
                  <a:pt x="1222248" y="937387"/>
                </a:moveTo>
                <a:lnTo>
                  <a:pt x="1197990" y="942467"/>
                </a:lnTo>
                <a:lnTo>
                  <a:pt x="1160272" y="946658"/>
                </a:lnTo>
                <a:lnTo>
                  <a:pt x="1120648" y="948436"/>
                </a:lnTo>
                <a:lnTo>
                  <a:pt x="1216723" y="948436"/>
                </a:lnTo>
                <a:lnTo>
                  <a:pt x="1222248" y="937387"/>
                </a:lnTo>
                <a:close/>
              </a:path>
              <a:path w="1222248" h="1153668">
                <a:moveTo>
                  <a:pt x="1004697" y="138302"/>
                </a:moveTo>
                <a:lnTo>
                  <a:pt x="948182" y="149351"/>
                </a:lnTo>
                <a:lnTo>
                  <a:pt x="905001" y="168783"/>
                </a:lnTo>
                <a:lnTo>
                  <a:pt x="860044" y="200151"/>
                </a:lnTo>
                <a:lnTo>
                  <a:pt x="810640" y="239268"/>
                </a:lnTo>
                <a:lnTo>
                  <a:pt x="758571" y="289306"/>
                </a:lnTo>
                <a:lnTo>
                  <a:pt x="730630" y="317246"/>
                </a:lnTo>
                <a:lnTo>
                  <a:pt x="703707" y="347853"/>
                </a:lnTo>
                <a:lnTo>
                  <a:pt x="673988" y="382524"/>
                </a:lnTo>
                <a:lnTo>
                  <a:pt x="644398" y="418211"/>
                </a:lnTo>
                <a:lnTo>
                  <a:pt x="615569" y="457200"/>
                </a:lnTo>
                <a:lnTo>
                  <a:pt x="565276" y="520827"/>
                </a:lnTo>
                <a:lnTo>
                  <a:pt x="806188" y="520827"/>
                </a:lnTo>
                <a:lnTo>
                  <a:pt x="846582" y="478409"/>
                </a:lnTo>
                <a:lnTo>
                  <a:pt x="899667" y="426720"/>
                </a:lnTo>
                <a:lnTo>
                  <a:pt x="951738" y="379222"/>
                </a:lnTo>
                <a:lnTo>
                  <a:pt x="1002919" y="338455"/>
                </a:lnTo>
                <a:lnTo>
                  <a:pt x="1053338" y="302895"/>
                </a:lnTo>
                <a:lnTo>
                  <a:pt x="1101852" y="271399"/>
                </a:lnTo>
                <a:lnTo>
                  <a:pt x="1148588" y="247650"/>
                </a:lnTo>
                <a:lnTo>
                  <a:pt x="1134237" y="228219"/>
                </a:lnTo>
                <a:lnTo>
                  <a:pt x="1111758" y="195072"/>
                </a:lnTo>
                <a:lnTo>
                  <a:pt x="1070355" y="156083"/>
                </a:lnTo>
                <a:lnTo>
                  <a:pt x="1023620" y="139954"/>
                </a:lnTo>
                <a:lnTo>
                  <a:pt x="1004697" y="138302"/>
                </a:lnTo>
                <a:close/>
              </a:path>
            </a:pathLst>
          </a:custGeom>
          <a:solidFill>
            <a:srgbClr val="DC3B00"/>
          </a:solidFill>
        </p:spPr>
        <p:txBody>
          <a:bodyPr wrap="square" lIns="0" tIns="0" rIns="0" bIns="0" rtlCol="0">
            <a:spAutoFit/>
          </a:bodyPr>
          <a:lstStyle/>
          <a:p/>
        </p:txBody>
      </p:sp>
      <p:sp>
        <p:nvSpPr>
          <p:cNvPr id="33" name="object 33"/>
          <p:cNvSpPr/>
          <p:nvPr/>
        </p:nvSpPr>
        <p:spPr>
          <a:xfrm>
            <a:off x="6969252" y="4075174"/>
            <a:ext cx="2868168" cy="2782822"/>
          </a:xfrm>
          <a:prstGeom prst="rect">
            <a:avLst/>
          </a:prstGeom>
          <a:blipFill>
            <a:blip r:embed="rId3" cstate="print"/>
            <a:stretch>
              <a:fillRect/>
            </a:stretch>
          </a:blipFill>
        </p:spPr>
        <p:txBody>
          <a:bodyPr wrap="square" lIns="0" tIns="0" rIns="0" bIns="0" rtlCol="0">
            <a:spAutoFit/>
          </a:bodyPr>
          <a:lstStyle/>
          <a:p/>
        </p:txBody>
      </p:sp>
      <p:sp>
        <p:nvSpPr>
          <p:cNvPr id="34" name="object 34"/>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35" name="object 35"/>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49</a:t>
            </a:r>
            <a:endParaRPr sz="2800">
              <a:latin typeface="Calibri" panose="020F0502020204030204"/>
              <a:cs typeface="Calibri" panose="020F0502020204030204"/>
            </a:endParaRPr>
          </a:p>
        </p:txBody>
      </p:sp>
      <p:sp>
        <p:nvSpPr>
          <p:cNvPr id="36" name="矩形 35"/>
          <p:cNvSpPr/>
          <p:nvPr/>
        </p:nvSpPr>
        <p:spPr>
          <a:xfrm>
            <a:off x="167382" y="285743"/>
            <a:ext cx="2804417" cy="600164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第四十九条</a:t>
            </a:r>
            <a:r>
              <a:rPr lang="en-US" altLang="zh-CN" sz="2400" dirty="0">
                <a:solidFill>
                  <a:srgbClr val="FF0000"/>
                </a:solidFill>
              </a:rPr>
              <a:t> </a:t>
            </a:r>
            <a:r>
              <a:rPr lang="zh-CN" altLang="zh-CN" sz="2400" dirty="0">
                <a:solidFill>
                  <a:srgbClr val="FF0000"/>
                </a:solidFill>
              </a:rPr>
              <a:t>生产经营单位与从业人员订立的劳动合同，应当载明有关保障从业人员劳动安全、防止职业危害的事项，以及依法为从业人员办理工伤保险的事项。</a:t>
            </a:r>
            <a:endParaRPr lang="zh-CN" altLang="zh-CN" sz="2400" dirty="0">
              <a:solidFill>
                <a:srgbClr val="FF0000"/>
              </a:solidFill>
            </a:endParaRPr>
          </a:p>
          <a:p>
            <a:pPr fontAlgn="base"/>
            <a:r>
              <a:rPr lang="en-US" altLang="zh-CN" sz="2400" dirty="0">
                <a:solidFill>
                  <a:srgbClr val="FF0000"/>
                </a:solidFill>
              </a:rPr>
              <a:t> </a:t>
            </a:r>
            <a:r>
              <a:rPr lang="zh-CN" altLang="zh-CN" sz="2400" dirty="0">
                <a:solidFill>
                  <a:srgbClr val="FF0000"/>
                </a:solidFill>
              </a:rPr>
              <a:t>生产经营单位不得以任何形式与从业人员订立协议，免除或者减轻其对从业人员因生产安全事故伤亡依法应承担的责任。</a:t>
            </a:r>
            <a:endParaRPr lang="zh-CN" altLang="zh-CN" sz="24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55947" y="2101595"/>
            <a:ext cx="1616964" cy="2052827"/>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3528059" y="1993392"/>
            <a:ext cx="2874264" cy="2878836"/>
          </a:xfrm>
          <a:custGeom>
            <a:avLst/>
            <a:gdLst/>
            <a:ahLst/>
            <a:cxnLst/>
            <a:rect l="l" t="t" r="r" b="b"/>
            <a:pathLst>
              <a:path w="2874264" h="2878836">
                <a:moveTo>
                  <a:pt x="1437131" y="0"/>
                </a:moveTo>
                <a:lnTo>
                  <a:pt x="1319258" y="4771"/>
                </a:lnTo>
                <a:lnTo>
                  <a:pt x="1204011" y="18838"/>
                </a:lnTo>
                <a:lnTo>
                  <a:pt x="1091758" y="41830"/>
                </a:lnTo>
                <a:lnTo>
                  <a:pt x="982870" y="73377"/>
                </a:lnTo>
                <a:lnTo>
                  <a:pt x="877716" y="113109"/>
                </a:lnTo>
                <a:lnTo>
                  <a:pt x="776667" y="160655"/>
                </a:lnTo>
                <a:lnTo>
                  <a:pt x="680092" y="215645"/>
                </a:lnTo>
                <a:lnTo>
                  <a:pt x="588361" y="277709"/>
                </a:lnTo>
                <a:lnTo>
                  <a:pt x="501843" y="346476"/>
                </a:lnTo>
                <a:lnTo>
                  <a:pt x="420909" y="421576"/>
                </a:lnTo>
                <a:lnTo>
                  <a:pt x="345928" y="502639"/>
                </a:lnTo>
                <a:lnTo>
                  <a:pt x="277270" y="589294"/>
                </a:lnTo>
                <a:lnTo>
                  <a:pt x="215304" y="681171"/>
                </a:lnTo>
                <a:lnTo>
                  <a:pt x="160401" y="777899"/>
                </a:lnTo>
                <a:lnTo>
                  <a:pt x="112930" y="879109"/>
                </a:lnTo>
                <a:lnTo>
                  <a:pt x="73261" y="984430"/>
                </a:lnTo>
                <a:lnTo>
                  <a:pt x="41764" y="1093492"/>
                </a:lnTo>
                <a:lnTo>
                  <a:pt x="18808" y="1205924"/>
                </a:lnTo>
                <a:lnTo>
                  <a:pt x="4763" y="1321356"/>
                </a:lnTo>
                <a:lnTo>
                  <a:pt x="0" y="1439418"/>
                </a:lnTo>
                <a:lnTo>
                  <a:pt x="4763" y="1557479"/>
                </a:lnTo>
                <a:lnTo>
                  <a:pt x="18808" y="1672911"/>
                </a:lnTo>
                <a:lnTo>
                  <a:pt x="41764" y="1785343"/>
                </a:lnTo>
                <a:lnTo>
                  <a:pt x="73261" y="1894405"/>
                </a:lnTo>
                <a:lnTo>
                  <a:pt x="112930" y="1999726"/>
                </a:lnTo>
                <a:lnTo>
                  <a:pt x="160401" y="2100936"/>
                </a:lnTo>
                <a:lnTo>
                  <a:pt x="215304" y="2197664"/>
                </a:lnTo>
                <a:lnTo>
                  <a:pt x="277270" y="2289541"/>
                </a:lnTo>
                <a:lnTo>
                  <a:pt x="345936" y="2376205"/>
                </a:lnTo>
                <a:lnTo>
                  <a:pt x="420909" y="2457259"/>
                </a:lnTo>
                <a:lnTo>
                  <a:pt x="501843" y="2532359"/>
                </a:lnTo>
                <a:lnTo>
                  <a:pt x="588361" y="2601126"/>
                </a:lnTo>
                <a:lnTo>
                  <a:pt x="680092" y="2663190"/>
                </a:lnTo>
                <a:lnTo>
                  <a:pt x="776667" y="2718180"/>
                </a:lnTo>
                <a:lnTo>
                  <a:pt x="877716" y="2765726"/>
                </a:lnTo>
                <a:lnTo>
                  <a:pt x="982870" y="2805458"/>
                </a:lnTo>
                <a:lnTo>
                  <a:pt x="1091758" y="2837005"/>
                </a:lnTo>
                <a:lnTo>
                  <a:pt x="1204011" y="2859997"/>
                </a:lnTo>
                <a:lnTo>
                  <a:pt x="1319258" y="2874064"/>
                </a:lnTo>
                <a:lnTo>
                  <a:pt x="1437131" y="2878836"/>
                </a:lnTo>
                <a:lnTo>
                  <a:pt x="1555005" y="2874064"/>
                </a:lnTo>
                <a:lnTo>
                  <a:pt x="1670252" y="2859997"/>
                </a:lnTo>
                <a:lnTo>
                  <a:pt x="1782505" y="2837005"/>
                </a:lnTo>
                <a:lnTo>
                  <a:pt x="1891393" y="2805458"/>
                </a:lnTo>
                <a:lnTo>
                  <a:pt x="1996547" y="2765726"/>
                </a:lnTo>
                <a:lnTo>
                  <a:pt x="2097596" y="2718180"/>
                </a:lnTo>
                <a:lnTo>
                  <a:pt x="2176551" y="2673223"/>
                </a:lnTo>
                <a:lnTo>
                  <a:pt x="1437131" y="2673223"/>
                </a:lnTo>
                <a:lnTo>
                  <a:pt x="1336100" y="2669132"/>
                </a:lnTo>
                <a:lnTo>
                  <a:pt x="1237319" y="2657073"/>
                </a:lnTo>
                <a:lnTo>
                  <a:pt x="1141106" y="2637362"/>
                </a:lnTo>
                <a:lnTo>
                  <a:pt x="1047777" y="2610317"/>
                </a:lnTo>
                <a:lnTo>
                  <a:pt x="957649" y="2576256"/>
                </a:lnTo>
                <a:lnTo>
                  <a:pt x="871039" y="2535497"/>
                </a:lnTo>
                <a:lnTo>
                  <a:pt x="788264" y="2488357"/>
                </a:lnTo>
                <a:lnTo>
                  <a:pt x="709641" y="2435153"/>
                </a:lnTo>
                <a:lnTo>
                  <a:pt x="635478" y="2376196"/>
                </a:lnTo>
                <a:lnTo>
                  <a:pt x="566118" y="2311828"/>
                </a:lnTo>
                <a:lnTo>
                  <a:pt x="501852" y="2242341"/>
                </a:lnTo>
                <a:lnTo>
                  <a:pt x="443005" y="2168062"/>
                </a:lnTo>
                <a:lnTo>
                  <a:pt x="389895" y="2089308"/>
                </a:lnTo>
                <a:lnTo>
                  <a:pt x="342837" y="2006397"/>
                </a:lnTo>
                <a:lnTo>
                  <a:pt x="302150" y="1919646"/>
                </a:lnTo>
                <a:lnTo>
                  <a:pt x="268150" y="1829374"/>
                </a:lnTo>
                <a:lnTo>
                  <a:pt x="241154" y="1735897"/>
                </a:lnTo>
                <a:lnTo>
                  <a:pt x="221479" y="1639533"/>
                </a:lnTo>
                <a:lnTo>
                  <a:pt x="209441" y="1540601"/>
                </a:lnTo>
                <a:lnTo>
                  <a:pt x="205359" y="1439418"/>
                </a:lnTo>
                <a:lnTo>
                  <a:pt x="209441" y="1338234"/>
                </a:lnTo>
                <a:lnTo>
                  <a:pt x="221479" y="1239302"/>
                </a:lnTo>
                <a:lnTo>
                  <a:pt x="241154" y="1142938"/>
                </a:lnTo>
                <a:lnTo>
                  <a:pt x="268150" y="1049461"/>
                </a:lnTo>
                <a:lnTo>
                  <a:pt x="302150" y="959189"/>
                </a:lnTo>
                <a:lnTo>
                  <a:pt x="342837" y="872438"/>
                </a:lnTo>
                <a:lnTo>
                  <a:pt x="389895" y="789527"/>
                </a:lnTo>
                <a:lnTo>
                  <a:pt x="443005" y="710773"/>
                </a:lnTo>
                <a:lnTo>
                  <a:pt x="501852" y="636494"/>
                </a:lnTo>
                <a:lnTo>
                  <a:pt x="566118" y="567007"/>
                </a:lnTo>
                <a:lnTo>
                  <a:pt x="635487" y="502630"/>
                </a:lnTo>
                <a:lnTo>
                  <a:pt x="709641" y="443682"/>
                </a:lnTo>
                <a:lnTo>
                  <a:pt x="788264" y="390478"/>
                </a:lnTo>
                <a:lnTo>
                  <a:pt x="871039" y="343338"/>
                </a:lnTo>
                <a:lnTo>
                  <a:pt x="957649" y="302579"/>
                </a:lnTo>
                <a:lnTo>
                  <a:pt x="1047777" y="268518"/>
                </a:lnTo>
                <a:lnTo>
                  <a:pt x="1141106" y="241473"/>
                </a:lnTo>
                <a:lnTo>
                  <a:pt x="1237319" y="221762"/>
                </a:lnTo>
                <a:lnTo>
                  <a:pt x="1336100" y="209703"/>
                </a:lnTo>
                <a:lnTo>
                  <a:pt x="1437131" y="205612"/>
                </a:lnTo>
                <a:lnTo>
                  <a:pt x="2176551" y="205612"/>
                </a:lnTo>
                <a:lnTo>
                  <a:pt x="2097596" y="160655"/>
                </a:lnTo>
                <a:lnTo>
                  <a:pt x="1996547" y="113109"/>
                </a:lnTo>
                <a:lnTo>
                  <a:pt x="1891393" y="73377"/>
                </a:lnTo>
                <a:lnTo>
                  <a:pt x="1782505" y="41830"/>
                </a:lnTo>
                <a:lnTo>
                  <a:pt x="1670252" y="18838"/>
                </a:lnTo>
                <a:lnTo>
                  <a:pt x="1555005" y="4771"/>
                </a:lnTo>
                <a:lnTo>
                  <a:pt x="1437131" y="0"/>
                </a:lnTo>
                <a:close/>
              </a:path>
              <a:path w="2874264" h="2878836">
                <a:moveTo>
                  <a:pt x="2176551" y="205612"/>
                </a:moveTo>
                <a:lnTo>
                  <a:pt x="1437131" y="205612"/>
                </a:lnTo>
                <a:lnTo>
                  <a:pt x="1538163" y="209703"/>
                </a:lnTo>
                <a:lnTo>
                  <a:pt x="1636944" y="221762"/>
                </a:lnTo>
                <a:lnTo>
                  <a:pt x="1733157" y="241473"/>
                </a:lnTo>
                <a:lnTo>
                  <a:pt x="1826486" y="268518"/>
                </a:lnTo>
                <a:lnTo>
                  <a:pt x="1916614" y="302579"/>
                </a:lnTo>
                <a:lnTo>
                  <a:pt x="2003224" y="343338"/>
                </a:lnTo>
                <a:lnTo>
                  <a:pt x="2085999" y="390478"/>
                </a:lnTo>
                <a:lnTo>
                  <a:pt x="2164622" y="443682"/>
                </a:lnTo>
                <a:lnTo>
                  <a:pt x="2238785" y="502639"/>
                </a:lnTo>
                <a:lnTo>
                  <a:pt x="2308145" y="567007"/>
                </a:lnTo>
                <a:lnTo>
                  <a:pt x="2372411" y="636494"/>
                </a:lnTo>
                <a:lnTo>
                  <a:pt x="2431258" y="710773"/>
                </a:lnTo>
                <a:lnTo>
                  <a:pt x="2484368" y="789527"/>
                </a:lnTo>
                <a:lnTo>
                  <a:pt x="2531426" y="872438"/>
                </a:lnTo>
                <a:lnTo>
                  <a:pt x="2572113" y="959189"/>
                </a:lnTo>
                <a:lnTo>
                  <a:pt x="2606113" y="1049461"/>
                </a:lnTo>
                <a:lnTo>
                  <a:pt x="2633109" y="1142938"/>
                </a:lnTo>
                <a:lnTo>
                  <a:pt x="2652784" y="1239302"/>
                </a:lnTo>
                <a:lnTo>
                  <a:pt x="2664822" y="1338234"/>
                </a:lnTo>
                <a:lnTo>
                  <a:pt x="2668904" y="1439418"/>
                </a:lnTo>
                <a:lnTo>
                  <a:pt x="2664822" y="1540601"/>
                </a:lnTo>
                <a:lnTo>
                  <a:pt x="2652784" y="1639533"/>
                </a:lnTo>
                <a:lnTo>
                  <a:pt x="2633109" y="1735897"/>
                </a:lnTo>
                <a:lnTo>
                  <a:pt x="2606113" y="1829374"/>
                </a:lnTo>
                <a:lnTo>
                  <a:pt x="2572113" y="1919646"/>
                </a:lnTo>
                <a:lnTo>
                  <a:pt x="2531426" y="2006397"/>
                </a:lnTo>
                <a:lnTo>
                  <a:pt x="2484368" y="2089308"/>
                </a:lnTo>
                <a:lnTo>
                  <a:pt x="2431258" y="2168062"/>
                </a:lnTo>
                <a:lnTo>
                  <a:pt x="2372411" y="2242341"/>
                </a:lnTo>
                <a:lnTo>
                  <a:pt x="2308145" y="2311828"/>
                </a:lnTo>
                <a:lnTo>
                  <a:pt x="2238776" y="2376205"/>
                </a:lnTo>
                <a:lnTo>
                  <a:pt x="2164622" y="2435153"/>
                </a:lnTo>
                <a:lnTo>
                  <a:pt x="2085999" y="2488357"/>
                </a:lnTo>
                <a:lnTo>
                  <a:pt x="2003224" y="2535497"/>
                </a:lnTo>
                <a:lnTo>
                  <a:pt x="1916614" y="2576256"/>
                </a:lnTo>
                <a:lnTo>
                  <a:pt x="1826486" y="2610317"/>
                </a:lnTo>
                <a:lnTo>
                  <a:pt x="1733157" y="2637362"/>
                </a:lnTo>
                <a:lnTo>
                  <a:pt x="1636944" y="2657073"/>
                </a:lnTo>
                <a:lnTo>
                  <a:pt x="1538163" y="2669132"/>
                </a:lnTo>
                <a:lnTo>
                  <a:pt x="1437131" y="2673223"/>
                </a:lnTo>
                <a:lnTo>
                  <a:pt x="2176551" y="2673223"/>
                </a:lnTo>
                <a:lnTo>
                  <a:pt x="2285902" y="2601126"/>
                </a:lnTo>
                <a:lnTo>
                  <a:pt x="2372420" y="2532359"/>
                </a:lnTo>
                <a:lnTo>
                  <a:pt x="2453354" y="2457259"/>
                </a:lnTo>
                <a:lnTo>
                  <a:pt x="2528335" y="2376196"/>
                </a:lnTo>
                <a:lnTo>
                  <a:pt x="2596993" y="2289541"/>
                </a:lnTo>
                <a:lnTo>
                  <a:pt x="2658959" y="2197664"/>
                </a:lnTo>
                <a:lnTo>
                  <a:pt x="2713862" y="2100936"/>
                </a:lnTo>
                <a:lnTo>
                  <a:pt x="2761333" y="1999726"/>
                </a:lnTo>
                <a:lnTo>
                  <a:pt x="2801002" y="1894405"/>
                </a:lnTo>
                <a:lnTo>
                  <a:pt x="2832499" y="1785343"/>
                </a:lnTo>
                <a:lnTo>
                  <a:pt x="2855455" y="1672911"/>
                </a:lnTo>
                <a:lnTo>
                  <a:pt x="2869500" y="1557479"/>
                </a:lnTo>
                <a:lnTo>
                  <a:pt x="2874264" y="1439418"/>
                </a:lnTo>
                <a:lnTo>
                  <a:pt x="2869500" y="1321356"/>
                </a:lnTo>
                <a:lnTo>
                  <a:pt x="2855455" y="1205924"/>
                </a:lnTo>
                <a:lnTo>
                  <a:pt x="2832499" y="1093492"/>
                </a:lnTo>
                <a:lnTo>
                  <a:pt x="2801002" y="984430"/>
                </a:lnTo>
                <a:lnTo>
                  <a:pt x="2761333" y="879109"/>
                </a:lnTo>
                <a:lnTo>
                  <a:pt x="2713862" y="777899"/>
                </a:lnTo>
                <a:lnTo>
                  <a:pt x="2658959" y="681171"/>
                </a:lnTo>
                <a:lnTo>
                  <a:pt x="2596993" y="589294"/>
                </a:lnTo>
                <a:lnTo>
                  <a:pt x="2528327" y="502630"/>
                </a:lnTo>
                <a:lnTo>
                  <a:pt x="2453354" y="421576"/>
                </a:lnTo>
                <a:lnTo>
                  <a:pt x="2372420" y="346476"/>
                </a:lnTo>
                <a:lnTo>
                  <a:pt x="2285902" y="277709"/>
                </a:lnTo>
                <a:lnTo>
                  <a:pt x="2194171" y="215645"/>
                </a:lnTo>
                <a:lnTo>
                  <a:pt x="2176551" y="205612"/>
                </a:lnTo>
                <a:close/>
              </a:path>
            </a:pathLst>
          </a:custGeom>
          <a:solidFill>
            <a:srgbClr val="BEBEBE"/>
          </a:solidFill>
        </p:spPr>
        <p:txBody>
          <a:bodyPr wrap="square" lIns="0" tIns="0" rIns="0" bIns="0" rtlCol="0">
            <a:spAutoFit/>
          </a:bodyPr>
          <a:lstStyle/>
          <a:p/>
        </p:txBody>
      </p:sp>
      <p:sp>
        <p:nvSpPr>
          <p:cNvPr id="4" name="object 4"/>
          <p:cNvSpPr/>
          <p:nvPr/>
        </p:nvSpPr>
        <p:spPr>
          <a:xfrm>
            <a:off x="3527469" y="2198116"/>
            <a:ext cx="816819" cy="2482469"/>
          </a:xfrm>
          <a:custGeom>
            <a:avLst/>
            <a:gdLst/>
            <a:ahLst/>
            <a:cxnLst/>
            <a:rect l="l" t="t" r="r" b="b"/>
            <a:pathLst>
              <a:path w="816819" h="2482469">
                <a:moveTo>
                  <a:pt x="700995" y="0"/>
                </a:moveTo>
                <a:lnTo>
                  <a:pt x="638764" y="39416"/>
                </a:lnTo>
                <a:lnTo>
                  <a:pt x="578782" y="81854"/>
                </a:lnTo>
                <a:lnTo>
                  <a:pt x="521148" y="127210"/>
                </a:lnTo>
                <a:lnTo>
                  <a:pt x="465962" y="175381"/>
                </a:lnTo>
                <a:lnTo>
                  <a:pt x="413324" y="226266"/>
                </a:lnTo>
                <a:lnTo>
                  <a:pt x="363335" y="279760"/>
                </a:lnTo>
                <a:lnTo>
                  <a:pt x="316093" y="335761"/>
                </a:lnTo>
                <a:lnTo>
                  <a:pt x="271699" y="394167"/>
                </a:lnTo>
                <a:lnTo>
                  <a:pt x="230252" y="454873"/>
                </a:lnTo>
                <a:lnTo>
                  <a:pt x="191852" y="517779"/>
                </a:lnTo>
                <a:lnTo>
                  <a:pt x="137062" y="622471"/>
                </a:lnTo>
                <a:lnTo>
                  <a:pt x="91625" y="729519"/>
                </a:lnTo>
                <a:lnTo>
                  <a:pt x="55406" y="838417"/>
                </a:lnTo>
                <a:lnTo>
                  <a:pt x="28269" y="948658"/>
                </a:lnTo>
                <a:lnTo>
                  <a:pt x="10079" y="1059737"/>
                </a:lnTo>
                <a:lnTo>
                  <a:pt x="701" y="1171148"/>
                </a:lnTo>
                <a:lnTo>
                  <a:pt x="0" y="1282385"/>
                </a:lnTo>
                <a:lnTo>
                  <a:pt x="7838" y="1392943"/>
                </a:lnTo>
                <a:lnTo>
                  <a:pt x="24082" y="1502314"/>
                </a:lnTo>
                <a:lnTo>
                  <a:pt x="48596" y="1609994"/>
                </a:lnTo>
                <a:lnTo>
                  <a:pt x="81244" y="1715477"/>
                </a:lnTo>
                <a:lnTo>
                  <a:pt x="121891" y="1818256"/>
                </a:lnTo>
                <a:lnTo>
                  <a:pt x="170402" y="1917827"/>
                </a:lnTo>
                <a:lnTo>
                  <a:pt x="226640" y="2013682"/>
                </a:lnTo>
                <a:lnTo>
                  <a:pt x="290472" y="2105316"/>
                </a:lnTo>
                <a:lnTo>
                  <a:pt x="361760" y="2192224"/>
                </a:lnTo>
                <a:lnTo>
                  <a:pt x="440370" y="2273899"/>
                </a:lnTo>
                <a:lnTo>
                  <a:pt x="526166" y="2349835"/>
                </a:lnTo>
                <a:lnTo>
                  <a:pt x="619013" y="2419527"/>
                </a:lnTo>
                <a:lnTo>
                  <a:pt x="718775" y="2482469"/>
                </a:lnTo>
                <a:lnTo>
                  <a:pt x="816819" y="2312289"/>
                </a:lnTo>
                <a:lnTo>
                  <a:pt x="789501" y="2296082"/>
                </a:lnTo>
                <a:lnTo>
                  <a:pt x="762648" y="2279205"/>
                </a:lnTo>
                <a:lnTo>
                  <a:pt x="710377" y="2243488"/>
                </a:lnTo>
                <a:lnTo>
                  <a:pt x="660093" y="2205223"/>
                </a:lnTo>
                <a:lnTo>
                  <a:pt x="611884" y="2164495"/>
                </a:lnTo>
                <a:lnTo>
                  <a:pt x="565835" y="2121392"/>
                </a:lnTo>
                <a:lnTo>
                  <a:pt x="522035" y="2075998"/>
                </a:lnTo>
                <a:lnTo>
                  <a:pt x="480569" y="2028401"/>
                </a:lnTo>
                <a:lnTo>
                  <a:pt x="441525" y="1978687"/>
                </a:lnTo>
                <a:lnTo>
                  <a:pt x="404989" y="1926941"/>
                </a:lnTo>
                <a:lnTo>
                  <a:pt x="371049" y="1873250"/>
                </a:lnTo>
                <a:lnTo>
                  <a:pt x="322455" y="1783699"/>
                </a:lnTo>
                <a:lnTo>
                  <a:pt x="281907" y="1691972"/>
                </a:lnTo>
                <a:lnTo>
                  <a:pt x="249295" y="1598506"/>
                </a:lnTo>
                <a:lnTo>
                  <a:pt x="224507" y="1503741"/>
                </a:lnTo>
                <a:lnTo>
                  <a:pt x="207433" y="1408116"/>
                </a:lnTo>
                <a:lnTo>
                  <a:pt x="197962" y="1312069"/>
                </a:lnTo>
                <a:lnTo>
                  <a:pt x="195983" y="1216038"/>
                </a:lnTo>
                <a:lnTo>
                  <a:pt x="201385" y="1120463"/>
                </a:lnTo>
                <a:lnTo>
                  <a:pt x="214058" y="1025782"/>
                </a:lnTo>
                <a:lnTo>
                  <a:pt x="233889" y="932434"/>
                </a:lnTo>
                <a:lnTo>
                  <a:pt x="260769" y="840857"/>
                </a:lnTo>
                <a:lnTo>
                  <a:pt x="294587" y="751491"/>
                </a:lnTo>
                <a:lnTo>
                  <a:pt x="335232" y="664774"/>
                </a:lnTo>
                <a:lnTo>
                  <a:pt x="382592" y="581145"/>
                </a:lnTo>
                <a:lnTo>
                  <a:pt x="436557" y="501042"/>
                </a:lnTo>
                <a:lnTo>
                  <a:pt x="497017" y="424905"/>
                </a:lnTo>
                <a:lnTo>
                  <a:pt x="563860" y="353172"/>
                </a:lnTo>
                <a:lnTo>
                  <a:pt x="636975" y="286281"/>
                </a:lnTo>
                <a:lnTo>
                  <a:pt x="716252" y="224672"/>
                </a:lnTo>
                <a:lnTo>
                  <a:pt x="801579" y="168783"/>
                </a:lnTo>
                <a:lnTo>
                  <a:pt x="700995" y="0"/>
                </a:lnTo>
                <a:close/>
              </a:path>
            </a:pathLst>
          </a:custGeom>
          <a:solidFill>
            <a:srgbClr val="4471C4"/>
          </a:solidFill>
        </p:spPr>
        <p:txBody>
          <a:bodyPr wrap="square" lIns="0" tIns="0" rIns="0" bIns="0" rtlCol="0">
            <a:spAutoFit/>
          </a:bodyPr>
          <a:lstStyle/>
          <a:p/>
        </p:txBody>
      </p:sp>
      <p:sp>
        <p:nvSpPr>
          <p:cNvPr id="5" name="object 5"/>
          <p:cNvSpPr/>
          <p:nvPr/>
        </p:nvSpPr>
        <p:spPr>
          <a:xfrm>
            <a:off x="3527469" y="2198116"/>
            <a:ext cx="816819" cy="2482469"/>
          </a:xfrm>
          <a:custGeom>
            <a:avLst/>
            <a:gdLst/>
            <a:ahLst/>
            <a:cxnLst/>
            <a:rect l="l" t="t" r="r" b="b"/>
            <a:pathLst>
              <a:path w="816819" h="2482469">
                <a:moveTo>
                  <a:pt x="718775" y="2482469"/>
                </a:moveTo>
                <a:lnTo>
                  <a:pt x="619013" y="2419527"/>
                </a:lnTo>
                <a:lnTo>
                  <a:pt x="526166" y="2349835"/>
                </a:lnTo>
                <a:lnTo>
                  <a:pt x="440370" y="2273899"/>
                </a:lnTo>
                <a:lnTo>
                  <a:pt x="361760" y="2192224"/>
                </a:lnTo>
                <a:lnTo>
                  <a:pt x="290472" y="2105316"/>
                </a:lnTo>
                <a:lnTo>
                  <a:pt x="226640" y="2013682"/>
                </a:lnTo>
                <a:lnTo>
                  <a:pt x="170402" y="1917827"/>
                </a:lnTo>
                <a:lnTo>
                  <a:pt x="121891" y="1818256"/>
                </a:lnTo>
                <a:lnTo>
                  <a:pt x="81244" y="1715477"/>
                </a:lnTo>
                <a:lnTo>
                  <a:pt x="48596" y="1609994"/>
                </a:lnTo>
                <a:lnTo>
                  <a:pt x="24082" y="1502314"/>
                </a:lnTo>
                <a:lnTo>
                  <a:pt x="7838" y="1392943"/>
                </a:lnTo>
                <a:lnTo>
                  <a:pt x="0" y="1282385"/>
                </a:lnTo>
                <a:lnTo>
                  <a:pt x="701" y="1171148"/>
                </a:lnTo>
                <a:lnTo>
                  <a:pt x="10079" y="1059737"/>
                </a:lnTo>
                <a:lnTo>
                  <a:pt x="28269" y="948658"/>
                </a:lnTo>
                <a:lnTo>
                  <a:pt x="55406" y="838417"/>
                </a:lnTo>
                <a:lnTo>
                  <a:pt x="91625" y="729519"/>
                </a:lnTo>
                <a:lnTo>
                  <a:pt x="137062" y="622471"/>
                </a:lnTo>
                <a:lnTo>
                  <a:pt x="191852" y="517779"/>
                </a:lnTo>
                <a:lnTo>
                  <a:pt x="230252" y="454873"/>
                </a:lnTo>
                <a:lnTo>
                  <a:pt x="271699" y="394167"/>
                </a:lnTo>
                <a:lnTo>
                  <a:pt x="316093" y="335761"/>
                </a:lnTo>
                <a:lnTo>
                  <a:pt x="363335" y="279760"/>
                </a:lnTo>
                <a:lnTo>
                  <a:pt x="413324" y="226266"/>
                </a:lnTo>
                <a:lnTo>
                  <a:pt x="465962" y="175381"/>
                </a:lnTo>
                <a:lnTo>
                  <a:pt x="521148" y="127210"/>
                </a:lnTo>
                <a:lnTo>
                  <a:pt x="578782" y="81854"/>
                </a:lnTo>
                <a:lnTo>
                  <a:pt x="638764" y="39416"/>
                </a:lnTo>
                <a:lnTo>
                  <a:pt x="700995" y="0"/>
                </a:lnTo>
                <a:lnTo>
                  <a:pt x="801579" y="168783"/>
                </a:lnTo>
                <a:lnTo>
                  <a:pt x="716252" y="224672"/>
                </a:lnTo>
                <a:lnTo>
                  <a:pt x="636975" y="286281"/>
                </a:lnTo>
                <a:lnTo>
                  <a:pt x="563860" y="353172"/>
                </a:lnTo>
                <a:lnTo>
                  <a:pt x="497017" y="424905"/>
                </a:lnTo>
                <a:lnTo>
                  <a:pt x="436557" y="501042"/>
                </a:lnTo>
                <a:lnTo>
                  <a:pt x="382592" y="581145"/>
                </a:lnTo>
                <a:lnTo>
                  <a:pt x="335232" y="664774"/>
                </a:lnTo>
                <a:lnTo>
                  <a:pt x="294587" y="751491"/>
                </a:lnTo>
                <a:lnTo>
                  <a:pt x="260769" y="840857"/>
                </a:lnTo>
                <a:lnTo>
                  <a:pt x="233889" y="932434"/>
                </a:lnTo>
                <a:lnTo>
                  <a:pt x="214058" y="1025782"/>
                </a:lnTo>
                <a:lnTo>
                  <a:pt x="201385" y="1120463"/>
                </a:lnTo>
                <a:lnTo>
                  <a:pt x="195983" y="1216038"/>
                </a:lnTo>
                <a:lnTo>
                  <a:pt x="197962" y="1312069"/>
                </a:lnTo>
                <a:lnTo>
                  <a:pt x="207433" y="1408116"/>
                </a:lnTo>
                <a:lnTo>
                  <a:pt x="224507" y="1503741"/>
                </a:lnTo>
                <a:lnTo>
                  <a:pt x="249295" y="1598506"/>
                </a:lnTo>
                <a:lnTo>
                  <a:pt x="281907" y="1691972"/>
                </a:lnTo>
                <a:lnTo>
                  <a:pt x="322455" y="1783699"/>
                </a:lnTo>
                <a:lnTo>
                  <a:pt x="371049" y="1873250"/>
                </a:lnTo>
                <a:lnTo>
                  <a:pt x="404989" y="1926941"/>
                </a:lnTo>
                <a:lnTo>
                  <a:pt x="441525" y="1978687"/>
                </a:lnTo>
                <a:lnTo>
                  <a:pt x="480569" y="2028401"/>
                </a:lnTo>
                <a:lnTo>
                  <a:pt x="522035" y="2075998"/>
                </a:lnTo>
                <a:lnTo>
                  <a:pt x="565835" y="2121392"/>
                </a:lnTo>
                <a:lnTo>
                  <a:pt x="611884" y="2164495"/>
                </a:lnTo>
                <a:lnTo>
                  <a:pt x="660093" y="2205223"/>
                </a:lnTo>
                <a:lnTo>
                  <a:pt x="710377" y="2243488"/>
                </a:lnTo>
                <a:lnTo>
                  <a:pt x="762648" y="2279205"/>
                </a:lnTo>
                <a:lnTo>
                  <a:pt x="816819" y="2312289"/>
                </a:lnTo>
                <a:lnTo>
                  <a:pt x="718775" y="2482469"/>
                </a:lnTo>
              </a:path>
            </a:pathLst>
          </a:custGeom>
          <a:ln w="12700">
            <a:solidFill>
              <a:srgbClr val="41709C"/>
            </a:solidFill>
          </a:ln>
        </p:spPr>
        <p:txBody>
          <a:bodyPr wrap="square" lIns="0" tIns="0" rIns="0" bIns="0" rtlCol="0">
            <a:spAutoFit/>
          </a:bodyPr>
          <a:lstStyle/>
          <a:p/>
        </p:txBody>
      </p:sp>
      <p:sp>
        <p:nvSpPr>
          <p:cNvPr id="6" name="object 6"/>
          <p:cNvSpPr/>
          <p:nvPr/>
        </p:nvSpPr>
        <p:spPr>
          <a:xfrm>
            <a:off x="5562853" y="2177160"/>
            <a:ext cx="838987" cy="2504947"/>
          </a:xfrm>
          <a:custGeom>
            <a:avLst/>
            <a:gdLst/>
            <a:ahLst/>
            <a:cxnLst/>
            <a:rect l="l" t="t" r="r" b="b"/>
            <a:pathLst>
              <a:path w="838987" h="2504948">
                <a:moveTo>
                  <a:pt x="100584" y="0"/>
                </a:moveTo>
                <a:lnTo>
                  <a:pt x="0" y="180975"/>
                </a:lnTo>
                <a:lnTo>
                  <a:pt x="86224" y="233821"/>
                </a:lnTo>
                <a:lnTo>
                  <a:pt x="166622" y="292516"/>
                </a:lnTo>
                <a:lnTo>
                  <a:pt x="241071" y="356630"/>
                </a:lnTo>
                <a:lnTo>
                  <a:pt x="309448" y="425730"/>
                </a:lnTo>
                <a:lnTo>
                  <a:pt x="371629" y="499385"/>
                </a:lnTo>
                <a:lnTo>
                  <a:pt x="427493" y="577165"/>
                </a:lnTo>
                <a:lnTo>
                  <a:pt x="476916" y="658636"/>
                </a:lnTo>
                <a:lnTo>
                  <a:pt x="519775" y="743369"/>
                </a:lnTo>
                <a:lnTo>
                  <a:pt x="555948" y="830932"/>
                </a:lnTo>
                <a:lnTo>
                  <a:pt x="585311" y="920892"/>
                </a:lnTo>
                <a:lnTo>
                  <a:pt x="607742" y="1012820"/>
                </a:lnTo>
                <a:lnTo>
                  <a:pt x="623117" y="1106283"/>
                </a:lnTo>
                <a:lnTo>
                  <a:pt x="631315" y="1200851"/>
                </a:lnTo>
                <a:lnTo>
                  <a:pt x="632212" y="1296091"/>
                </a:lnTo>
                <a:lnTo>
                  <a:pt x="625685" y="1391572"/>
                </a:lnTo>
                <a:lnTo>
                  <a:pt x="611611" y="1486864"/>
                </a:lnTo>
                <a:lnTo>
                  <a:pt x="589868" y="1581534"/>
                </a:lnTo>
                <a:lnTo>
                  <a:pt x="560332" y="1675151"/>
                </a:lnTo>
                <a:lnTo>
                  <a:pt x="522882" y="1767284"/>
                </a:lnTo>
                <a:lnTo>
                  <a:pt x="477393" y="1857502"/>
                </a:lnTo>
                <a:lnTo>
                  <a:pt x="443340" y="1915007"/>
                </a:lnTo>
                <a:lnTo>
                  <a:pt x="406327" y="1970413"/>
                </a:lnTo>
                <a:lnTo>
                  <a:pt x="366455" y="2023613"/>
                </a:lnTo>
                <a:lnTo>
                  <a:pt x="323826" y="2074503"/>
                </a:lnTo>
                <a:lnTo>
                  <a:pt x="278542" y="2122979"/>
                </a:lnTo>
                <a:lnTo>
                  <a:pt x="230706" y="2168937"/>
                </a:lnTo>
                <a:lnTo>
                  <a:pt x="180418" y="2212272"/>
                </a:lnTo>
                <a:lnTo>
                  <a:pt x="127783" y="2252880"/>
                </a:lnTo>
                <a:lnTo>
                  <a:pt x="72901" y="2290656"/>
                </a:lnTo>
                <a:lnTo>
                  <a:pt x="15875" y="2325497"/>
                </a:lnTo>
                <a:lnTo>
                  <a:pt x="118999" y="2504947"/>
                </a:lnTo>
                <a:lnTo>
                  <a:pt x="218822" y="2442099"/>
                </a:lnTo>
                <a:lnTo>
                  <a:pt x="311737" y="2372496"/>
                </a:lnTo>
                <a:lnTo>
                  <a:pt x="397607" y="2296644"/>
                </a:lnTo>
                <a:lnTo>
                  <a:pt x="476298" y="2215048"/>
                </a:lnTo>
                <a:lnTo>
                  <a:pt x="547673" y="2128214"/>
                </a:lnTo>
                <a:lnTo>
                  <a:pt x="611596" y="2036647"/>
                </a:lnTo>
                <a:lnTo>
                  <a:pt x="667931" y="1940852"/>
                </a:lnTo>
                <a:lnTo>
                  <a:pt x="716543" y="1841335"/>
                </a:lnTo>
                <a:lnTo>
                  <a:pt x="757294" y="1738601"/>
                </a:lnTo>
                <a:lnTo>
                  <a:pt x="790051" y="1633156"/>
                </a:lnTo>
                <a:lnTo>
                  <a:pt x="814675" y="1525505"/>
                </a:lnTo>
                <a:lnTo>
                  <a:pt x="831033" y="1416153"/>
                </a:lnTo>
                <a:lnTo>
                  <a:pt x="838987" y="1305606"/>
                </a:lnTo>
                <a:lnTo>
                  <a:pt x="838401" y="1194369"/>
                </a:lnTo>
                <a:lnTo>
                  <a:pt x="829141" y="1082948"/>
                </a:lnTo>
                <a:lnTo>
                  <a:pt x="811069" y="971848"/>
                </a:lnTo>
                <a:lnTo>
                  <a:pt x="784051" y="861574"/>
                </a:lnTo>
                <a:lnTo>
                  <a:pt x="747949" y="752632"/>
                </a:lnTo>
                <a:lnTo>
                  <a:pt x="702629" y="645528"/>
                </a:lnTo>
                <a:lnTo>
                  <a:pt x="647954" y="540765"/>
                </a:lnTo>
                <a:lnTo>
                  <a:pt x="627987" y="507081"/>
                </a:lnTo>
                <a:lnTo>
                  <a:pt x="607150" y="474007"/>
                </a:lnTo>
                <a:lnTo>
                  <a:pt x="585457" y="441560"/>
                </a:lnTo>
                <a:lnTo>
                  <a:pt x="562924" y="409752"/>
                </a:lnTo>
                <a:lnTo>
                  <a:pt x="539567" y="378600"/>
                </a:lnTo>
                <a:lnTo>
                  <a:pt x="515400" y="348119"/>
                </a:lnTo>
                <a:lnTo>
                  <a:pt x="490438" y="318322"/>
                </a:lnTo>
                <a:lnTo>
                  <a:pt x="464698" y="289224"/>
                </a:lnTo>
                <a:lnTo>
                  <a:pt x="438193" y="260841"/>
                </a:lnTo>
                <a:lnTo>
                  <a:pt x="410940" y="233187"/>
                </a:lnTo>
                <a:lnTo>
                  <a:pt x="382953" y="206277"/>
                </a:lnTo>
                <a:lnTo>
                  <a:pt x="354248" y="180126"/>
                </a:lnTo>
                <a:lnTo>
                  <a:pt x="324840" y="154748"/>
                </a:lnTo>
                <a:lnTo>
                  <a:pt x="294745" y="130159"/>
                </a:lnTo>
                <a:lnTo>
                  <a:pt x="263977" y="106372"/>
                </a:lnTo>
                <a:lnTo>
                  <a:pt x="232552" y="83403"/>
                </a:lnTo>
                <a:lnTo>
                  <a:pt x="200485" y="61266"/>
                </a:lnTo>
                <a:lnTo>
                  <a:pt x="167791" y="39977"/>
                </a:lnTo>
                <a:lnTo>
                  <a:pt x="134485" y="19550"/>
                </a:lnTo>
                <a:lnTo>
                  <a:pt x="100584" y="0"/>
                </a:lnTo>
                <a:close/>
              </a:path>
            </a:pathLst>
          </a:custGeom>
          <a:solidFill>
            <a:srgbClr val="DC3B00"/>
          </a:solidFill>
        </p:spPr>
        <p:txBody>
          <a:bodyPr wrap="square" lIns="0" tIns="0" rIns="0" bIns="0" rtlCol="0">
            <a:spAutoFit/>
          </a:bodyPr>
          <a:lstStyle/>
          <a:p/>
        </p:txBody>
      </p:sp>
      <p:sp>
        <p:nvSpPr>
          <p:cNvPr id="7" name="object 7"/>
          <p:cNvSpPr/>
          <p:nvPr/>
        </p:nvSpPr>
        <p:spPr>
          <a:xfrm>
            <a:off x="6149340" y="2028444"/>
            <a:ext cx="504443" cy="502919"/>
          </a:xfrm>
          <a:custGeom>
            <a:avLst/>
            <a:gdLst/>
            <a:ahLst/>
            <a:cxnLst/>
            <a:rect l="l" t="t" r="r" b="b"/>
            <a:pathLst>
              <a:path w="504444" h="502919">
                <a:moveTo>
                  <a:pt x="252222"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59"/>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2" y="502919"/>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3" y="251459"/>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2" y="0"/>
                </a:lnTo>
                <a:close/>
              </a:path>
            </a:pathLst>
          </a:custGeom>
          <a:solidFill>
            <a:srgbClr val="DC3B00"/>
          </a:solidFill>
        </p:spPr>
        <p:txBody>
          <a:bodyPr wrap="square" lIns="0" tIns="0" rIns="0" bIns="0" rtlCol="0">
            <a:spAutoFit/>
          </a:bodyPr>
          <a:lstStyle/>
          <a:p/>
        </p:txBody>
      </p:sp>
      <p:sp>
        <p:nvSpPr>
          <p:cNvPr id="8" name="object 8"/>
          <p:cNvSpPr txBox="1"/>
          <p:nvPr/>
        </p:nvSpPr>
        <p:spPr>
          <a:xfrm>
            <a:off x="6290817" y="2057146"/>
            <a:ext cx="223520"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3</a:t>
            </a:r>
            <a:endParaRPr sz="2800">
              <a:latin typeface="Arial" panose="020B0604020202020204"/>
              <a:cs typeface="Arial" panose="020B0604020202020204"/>
            </a:endParaRPr>
          </a:p>
        </p:txBody>
      </p:sp>
      <p:sp>
        <p:nvSpPr>
          <p:cNvPr id="9" name="object 9"/>
          <p:cNvSpPr/>
          <p:nvPr/>
        </p:nvSpPr>
        <p:spPr>
          <a:xfrm>
            <a:off x="6140196" y="4340352"/>
            <a:ext cx="502920" cy="502920"/>
          </a:xfrm>
          <a:custGeom>
            <a:avLst/>
            <a:gdLst/>
            <a:ahLst/>
            <a:cxnLst/>
            <a:rect l="l" t="t" r="r" b="b"/>
            <a:pathLst>
              <a:path w="502920" h="502920">
                <a:moveTo>
                  <a:pt x="251459" y="0"/>
                </a:moveTo>
                <a:lnTo>
                  <a:pt x="210657" y="3289"/>
                </a:lnTo>
                <a:lnTo>
                  <a:pt x="171955" y="12813"/>
                </a:lnTo>
                <a:lnTo>
                  <a:pt x="135872" y="28056"/>
                </a:lnTo>
                <a:lnTo>
                  <a:pt x="102924" y="48499"/>
                </a:lnTo>
                <a:lnTo>
                  <a:pt x="73628" y="73628"/>
                </a:lnTo>
                <a:lnTo>
                  <a:pt x="48499" y="102924"/>
                </a:lnTo>
                <a:lnTo>
                  <a:pt x="28056" y="135872"/>
                </a:lnTo>
                <a:lnTo>
                  <a:pt x="12813" y="171955"/>
                </a:lnTo>
                <a:lnTo>
                  <a:pt x="3289" y="210657"/>
                </a:lnTo>
                <a:lnTo>
                  <a:pt x="0" y="251460"/>
                </a:lnTo>
                <a:lnTo>
                  <a:pt x="833" y="272091"/>
                </a:lnTo>
                <a:lnTo>
                  <a:pt x="7304" y="311908"/>
                </a:lnTo>
                <a:lnTo>
                  <a:pt x="19752" y="349365"/>
                </a:lnTo>
                <a:lnTo>
                  <a:pt x="37660" y="383945"/>
                </a:lnTo>
                <a:lnTo>
                  <a:pt x="60510" y="415132"/>
                </a:lnTo>
                <a:lnTo>
                  <a:pt x="87787" y="442409"/>
                </a:lnTo>
                <a:lnTo>
                  <a:pt x="118974" y="465259"/>
                </a:lnTo>
                <a:lnTo>
                  <a:pt x="153554" y="483167"/>
                </a:lnTo>
                <a:lnTo>
                  <a:pt x="191011" y="495615"/>
                </a:lnTo>
                <a:lnTo>
                  <a:pt x="230828" y="502086"/>
                </a:lnTo>
                <a:lnTo>
                  <a:pt x="251459" y="502920"/>
                </a:lnTo>
                <a:lnTo>
                  <a:pt x="272091" y="502086"/>
                </a:lnTo>
                <a:lnTo>
                  <a:pt x="311908" y="495615"/>
                </a:lnTo>
                <a:lnTo>
                  <a:pt x="349365" y="483167"/>
                </a:lnTo>
                <a:lnTo>
                  <a:pt x="383945" y="465259"/>
                </a:lnTo>
                <a:lnTo>
                  <a:pt x="415132" y="442409"/>
                </a:lnTo>
                <a:lnTo>
                  <a:pt x="442409" y="415132"/>
                </a:lnTo>
                <a:lnTo>
                  <a:pt x="465259" y="383945"/>
                </a:lnTo>
                <a:lnTo>
                  <a:pt x="483167" y="349365"/>
                </a:lnTo>
                <a:lnTo>
                  <a:pt x="495615" y="311908"/>
                </a:lnTo>
                <a:lnTo>
                  <a:pt x="502086" y="272091"/>
                </a:lnTo>
                <a:lnTo>
                  <a:pt x="502920" y="251460"/>
                </a:lnTo>
                <a:lnTo>
                  <a:pt x="502086" y="230828"/>
                </a:lnTo>
                <a:lnTo>
                  <a:pt x="495615" y="191011"/>
                </a:lnTo>
                <a:lnTo>
                  <a:pt x="483167" y="153554"/>
                </a:lnTo>
                <a:lnTo>
                  <a:pt x="465259" y="118974"/>
                </a:lnTo>
                <a:lnTo>
                  <a:pt x="442409" y="87787"/>
                </a:lnTo>
                <a:lnTo>
                  <a:pt x="415132" y="60510"/>
                </a:lnTo>
                <a:lnTo>
                  <a:pt x="383945" y="37660"/>
                </a:lnTo>
                <a:lnTo>
                  <a:pt x="349365" y="19752"/>
                </a:lnTo>
                <a:lnTo>
                  <a:pt x="311908" y="7304"/>
                </a:lnTo>
                <a:lnTo>
                  <a:pt x="272091" y="833"/>
                </a:lnTo>
                <a:lnTo>
                  <a:pt x="251459" y="0"/>
                </a:lnTo>
                <a:close/>
              </a:path>
            </a:pathLst>
          </a:custGeom>
          <a:solidFill>
            <a:srgbClr val="DC3B00"/>
          </a:solidFill>
        </p:spPr>
        <p:txBody>
          <a:bodyPr wrap="square" lIns="0" tIns="0" rIns="0" bIns="0" rtlCol="0">
            <a:spAutoFit/>
          </a:bodyPr>
          <a:lstStyle/>
          <a:p/>
        </p:txBody>
      </p:sp>
      <p:sp>
        <p:nvSpPr>
          <p:cNvPr id="10" name="object 10"/>
          <p:cNvSpPr txBox="1"/>
          <p:nvPr/>
        </p:nvSpPr>
        <p:spPr>
          <a:xfrm>
            <a:off x="6280784" y="4369689"/>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5</a:t>
            </a:r>
            <a:endParaRPr sz="2800">
              <a:latin typeface="Arial" panose="020B0604020202020204"/>
              <a:cs typeface="Arial" panose="020B0604020202020204"/>
            </a:endParaRPr>
          </a:p>
        </p:txBody>
      </p:sp>
      <p:sp>
        <p:nvSpPr>
          <p:cNvPr id="11" name="object 11"/>
          <p:cNvSpPr/>
          <p:nvPr/>
        </p:nvSpPr>
        <p:spPr>
          <a:xfrm>
            <a:off x="6551676" y="3177539"/>
            <a:ext cx="502920" cy="502920"/>
          </a:xfrm>
          <a:custGeom>
            <a:avLst/>
            <a:gdLst/>
            <a:ahLst/>
            <a:cxnLst/>
            <a:rect l="l" t="t" r="r" b="b"/>
            <a:pathLst>
              <a:path w="502920" h="502920">
                <a:moveTo>
                  <a:pt x="251459" y="0"/>
                </a:moveTo>
                <a:lnTo>
                  <a:pt x="210657" y="3289"/>
                </a:lnTo>
                <a:lnTo>
                  <a:pt x="171955" y="12813"/>
                </a:lnTo>
                <a:lnTo>
                  <a:pt x="135872" y="28056"/>
                </a:lnTo>
                <a:lnTo>
                  <a:pt x="102924" y="48499"/>
                </a:lnTo>
                <a:lnTo>
                  <a:pt x="73628" y="73628"/>
                </a:lnTo>
                <a:lnTo>
                  <a:pt x="48499" y="102924"/>
                </a:lnTo>
                <a:lnTo>
                  <a:pt x="28056" y="135872"/>
                </a:lnTo>
                <a:lnTo>
                  <a:pt x="12813" y="171955"/>
                </a:lnTo>
                <a:lnTo>
                  <a:pt x="3289" y="210657"/>
                </a:lnTo>
                <a:lnTo>
                  <a:pt x="0" y="251460"/>
                </a:lnTo>
                <a:lnTo>
                  <a:pt x="833" y="272091"/>
                </a:lnTo>
                <a:lnTo>
                  <a:pt x="7304" y="311908"/>
                </a:lnTo>
                <a:lnTo>
                  <a:pt x="19752" y="349365"/>
                </a:lnTo>
                <a:lnTo>
                  <a:pt x="37660" y="383945"/>
                </a:lnTo>
                <a:lnTo>
                  <a:pt x="60510" y="415132"/>
                </a:lnTo>
                <a:lnTo>
                  <a:pt x="87787" y="442409"/>
                </a:lnTo>
                <a:lnTo>
                  <a:pt x="118974" y="465259"/>
                </a:lnTo>
                <a:lnTo>
                  <a:pt x="153554" y="483167"/>
                </a:lnTo>
                <a:lnTo>
                  <a:pt x="191011" y="495615"/>
                </a:lnTo>
                <a:lnTo>
                  <a:pt x="230828" y="502086"/>
                </a:lnTo>
                <a:lnTo>
                  <a:pt x="251459" y="502920"/>
                </a:lnTo>
                <a:lnTo>
                  <a:pt x="272091" y="502086"/>
                </a:lnTo>
                <a:lnTo>
                  <a:pt x="311908" y="495615"/>
                </a:lnTo>
                <a:lnTo>
                  <a:pt x="349365" y="483167"/>
                </a:lnTo>
                <a:lnTo>
                  <a:pt x="383945" y="465259"/>
                </a:lnTo>
                <a:lnTo>
                  <a:pt x="415132" y="442409"/>
                </a:lnTo>
                <a:lnTo>
                  <a:pt x="442409" y="415132"/>
                </a:lnTo>
                <a:lnTo>
                  <a:pt x="465259" y="383945"/>
                </a:lnTo>
                <a:lnTo>
                  <a:pt x="483167" y="349365"/>
                </a:lnTo>
                <a:lnTo>
                  <a:pt x="495615" y="311908"/>
                </a:lnTo>
                <a:lnTo>
                  <a:pt x="502086" y="272091"/>
                </a:lnTo>
                <a:lnTo>
                  <a:pt x="502920" y="251460"/>
                </a:lnTo>
                <a:lnTo>
                  <a:pt x="502086" y="230828"/>
                </a:lnTo>
                <a:lnTo>
                  <a:pt x="495615" y="191011"/>
                </a:lnTo>
                <a:lnTo>
                  <a:pt x="483167" y="153554"/>
                </a:lnTo>
                <a:lnTo>
                  <a:pt x="465259" y="118974"/>
                </a:lnTo>
                <a:lnTo>
                  <a:pt x="442409" y="87787"/>
                </a:lnTo>
                <a:lnTo>
                  <a:pt x="415132" y="60510"/>
                </a:lnTo>
                <a:lnTo>
                  <a:pt x="383945" y="37660"/>
                </a:lnTo>
                <a:lnTo>
                  <a:pt x="349365" y="19752"/>
                </a:lnTo>
                <a:lnTo>
                  <a:pt x="311908" y="7304"/>
                </a:lnTo>
                <a:lnTo>
                  <a:pt x="272091" y="833"/>
                </a:lnTo>
                <a:lnTo>
                  <a:pt x="251459" y="0"/>
                </a:lnTo>
                <a:close/>
              </a:path>
            </a:pathLst>
          </a:custGeom>
          <a:solidFill>
            <a:srgbClr val="DC3B00"/>
          </a:solidFill>
        </p:spPr>
        <p:txBody>
          <a:bodyPr wrap="square" lIns="0" tIns="0" rIns="0" bIns="0" rtlCol="0">
            <a:spAutoFit/>
          </a:bodyPr>
          <a:lstStyle/>
          <a:p/>
        </p:txBody>
      </p:sp>
      <p:sp>
        <p:nvSpPr>
          <p:cNvPr id="12" name="object 12"/>
          <p:cNvSpPr txBox="1"/>
          <p:nvPr/>
        </p:nvSpPr>
        <p:spPr>
          <a:xfrm>
            <a:off x="6692265" y="3206622"/>
            <a:ext cx="223520"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4</a:t>
            </a:r>
            <a:endParaRPr sz="2800">
              <a:latin typeface="Arial" panose="020B0604020202020204"/>
              <a:cs typeface="Arial" panose="020B0604020202020204"/>
            </a:endParaRPr>
          </a:p>
        </p:txBody>
      </p:sp>
      <p:sp>
        <p:nvSpPr>
          <p:cNvPr id="13" name="object 13"/>
          <p:cNvSpPr/>
          <p:nvPr/>
        </p:nvSpPr>
        <p:spPr>
          <a:xfrm>
            <a:off x="3261359" y="2023872"/>
            <a:ext cx="504443" cy="504443"/>
          </a:xfrm>
          <a:custGeom>
            <a:avLst/>
            <a:gdLst/>
            <a:ahLst/>
            <a:cxnLst/>
            <a:rect l="l" t="t" r="r" b="b"/>
            <a:pathLst>
              <a:path w="504443" h="504443">
                <a:moveTo>
                  <a:pt x="252222" y="0"/>
                </a:moveTo>
                <a:lnTo>
                  <a:pt x="211305" y="3300"/>
                </a:lnTo>
                <a:lnTo>
                  <a:pt x="172492" y="12856"/>
                </a:lnTo>
                <a:lnTo>
                  <a:pt x="136302" y="28148"/>
                </a:lnTo>
                <a:lnTo>
                  <a:pt x="103254" y="48658"/>
                </a:lnTo>
                <a:lnTo>
                  <a:pt x="73866" y="73866"/>
                </a:lnTo>
                <a:lnTo>
                  <a:pt x="48658" y="103254"/>
                </a:lnTo>
                <a:lnTo>
                  <a:pt x="28148" y="136302"/>
                </a:lnTo>
                <a:lnTo>
                  <a:pt x="12856" y="172492"/>
                </a:lnTo>
                <a:lnTo>
                  <a:pt x="3300" y="211305"/>
                </a:lnTo>
                <a:lnTo>
                  <a:pt x="0" y="252222"/>
                </a:lnTo>
                <a:lnTo>
                  <a:pt x="835" y="272910"/>
                </a:lnTo>
                <a:lnTo>
                  <a:pt x="7329" y="312840"/>
                </a:lnTo>
                <a:lnTo>
                  <a:pt x="19817" y="350406"/>
                </a:lnTo>
                <a:lnTo>
                  <a:pt x="37783" y="385090"/>
                </a:lnTo>
                <a:lnTo>
                  <a:pt x="60707" y="416373"/>
                </a:lnTo>
                <a:lnTo>
                  <a:pt x="88070" y="443736"/>
                </a:lnTo>
                <a:lnTo>
                  <a:pt x="119353" y="466660"/>
                </a:lnTo>
                <a:lnTo>
                  <a:pt x="154037" y="484626"/>
                </a:lnTo>
                <a:lnTo>
                  <a:pt x="191603" y="497114"/>
                </a:lnTo>
                <a:lnTo>
                  <a:pt x="231533" y="503608"/>
                </a:lnTo>
                <a:lnTo>
                  <a:pt x="252222" y="504443"/>
                </a:lnTo>
                <a:lnTo>
                  <a:pt x="272910" y="503608"/>
                </a:lnTo>
                <a:lnTo>
                  <a:pt x="312840" y="497114"/>
                </a:lnTo>
                <a:lnTo>
                  <a:pt x="350406" y="484626"/>
                </a:lnTo>
                <a:lnTo>
                  <a:pt x="385090" y="466660"/>
                </a:lnTo>
                <a:lnTo>
                  <a:pt x="416373" y="443736"/>
                </a:lnTo>
                <a:lnTo>
                  <a:pt x="443736" y="416373"/>
                </a:lnTo>
                <a:lnTo>
                  <a:pt x="466660" y="385090"/>
                </a:lnTo>
                <a:lnTo>
                  <a:pt x="484626" y="350406"/>
                </a:lnTo>
                <a:lnTo>
                  <a:pt x="497114" y="312840"/>
                </a:lnTo>
                <a:lnTo>
                  <a:pt x="503608" y="272910"/>
                </a:lnTo>
                <a:lnTo>
                  <a:pt x="504443" y="252222"/>
                </a:lnTo>
                <a:lnTo>
                  <a:pt x="503608" y="231533"/>
                </a:lnTo>
                <a:lnTo>
                  <a:pt x="497114" y="191603"/>
                </a:lnTo>
                <a:lnTo>
                  <a:pt x="484626" y="154037"/>
                </a:lnTo>
                <a:lnTo>
                  <a:pt x="466660" y="119353"/>
                </a:lnTo>
                <a:lnTo>
                  <a:pt x="443736" y="88070"/>
                </a:lnTo>
                <a:lnTo>
                  <a:pt x="416373" y="60707"/>
                </a:lnTo>
                <a:lnTo>
                  <a:pt x="385090" y="37783"/>
                </a:lnTo>
                <a:lnTo>
                  <a:pt x="350406" y="19817"/>
                </a:lnTo>
                <a:lnTo>
                  <a:pt x="312840" y="7329"/>
                </a:lnTo>
                <a:lnTo>
                  <a:pt x="272910" y="835"/>
                </a:lnTo>
                <a:lnTo>
                  <a:pt x="252222" y="0"/>
                </a:lnTo>
                <a:close/>
              </a:path>
            </a:pathLst>
          </a:custGeom>
          <a:solidFill>
            <a:srgbClr val="4471C4"/>
          </a:solidFill>
        </p:spPr>
        <p:txBody>
          <a:bodyPr wrap="square" lIns="0" tIns="0" rIns="0" bIns="0" rtlCol="0">
            <a:spAutoFit/>
          </a:bodyPr>
          <a:lstStyle/>
          <a:p/>
        </p:txBody>
      </p:sp>
      <p:sp>
        <p:nvSpPr>
          <p:cNvPr id="14" name="object 14"/>
          <p:cNvSpPr txBox="1"/>
          <p:nvPr/>
        </p:nvSpPr>
        <p:spPr>
          <a:xfrm>
            <a:off x="3401695" y="2053844"/>
            <a:ext cx="223520"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1</a:t>
            </a:r>
            <a:endParaRPr sz="2800">
              <a:latin typeface="Arial" panose="020B0604020202020204"/>
              <a:cs typeface="Arial" panose="020B0604020202020204"/>
            </a:endParaRPr>
          </a:p>
        </p:txBody>
      </p:sp>
      <p:sp>
        <p:nvSpPr>
          <p:cNvPr id="15" name="object 15"/>
          <p:cNvSpPr/>
          <p:nvPr/>
        </p:nvSpPr>
        <p:spPr>
          <a:xfrm>
            <a:off x="2828544" y="3177539"/>
            <a:ext cx="504444" cy="502920"/>
          </a:xfrm>
          <a:custGeom>
            <a:avLst/>
            <a:gdLst/>
            <a:ahLst/>
            <a:cxnLst/>
            <a:rect l="l" t="t" r="r" b="b"/>
            <a:pathLst>
              <a:path w="504444" h="502920">
                <a:moveTo>
                  <a:pt x="252222"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60"/>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2" y="502920"/>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4" y="251460"/>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2" y="0"/>
                </a:lnTo>
                <a:close/>
              </a:path>
            </a:pathLst>
          </a:custGeom>
          <a:solidFill>
            <a:srgbClr val="4471C4"/>
          </a:solidFill>
        </p:spPr>
        <p:txBody>
          <a:bodyPr wrap="square" lIns="0" tIns="0" rIns="0" bIns="0" rtlCol="0">
            <a:spAutoFit/>
          </a:bodyPr>
          <a:lstStyle/>
          <a:p/>
        </p:txBody>
      </p:sp>
      <p:sp>
        <p:nvSpPr>
          <p:cNvPr id="16" name="object 16"/>
          <p:cNvSpPr txBox="1"/>
          <p:nvPr/>
        </p:nvSpPr>
        <p:spPr>
          <a:xfrm>
            <a:off x="2968879" y="3206622"/>
            <a:ext cx="223520"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2</a:t>
            </a:r>
            <a:endParaRPr sz="2800">
              <a:latin typeface="Arial" panose="020B0604020202020204"/>
              <a:cs typeface="Arial" panose="020B0604020202020204"/>
            </a:endParaRPr>
          </a:p>
        </p:txBody>
      </p:sp>
      <p:sp>
        <p:nvSpPr>
          <p:cNvPr id="17" name="object 17"/>
          <p:cNvSpPr/>
          <p:nvPr/>
        </p:nvSpPr>
        <p:spPr>
          <a:xfrm>
            <a:off x="3250692" y="4334255"/>
            <a:ext cx="504444" cy="504444"/>
          </a:xfrm>
          <a:custGeom>
            <a:avLst/>
            <a:gdLst/>
            <a:ahLst/>
            <a:cxnLst/>
            <a:rect l="l" t="t" r="r" b="b"/>
            <a:pathLst>
              <a:path w="504444" h="504444">
                <a:moveTo>
                  <a:pt x="252221" y="0"/>
                </a:moveTo>
                <a:lnTo>
                  <a:pt x="211305" y="3300"/>
                </a:lnTo>
                <a:lnTo>
                  <a:pt x="172492" y="12856"/>
                </a:lnTo>
                <a:lnTo>
                  <a:pt x="136302" y="28148"/>
                </a:lnTo>
                <a:lnTo>
                  <a:pt x="103254" y="48658"/>
                </a:lnTo>
                <a:lnTo>
                  <a:pt x="73866" y="73866"/>
                </a:lnTo>
                <a:lnTo>
                  <a:pt x="48658" y="103254"/>
                </a:lnTo>
                <a:lnTo>
                  <a:pt x="28148" y="136302"/>
                </a:lnTo>
                <a:lnTo>
                  <a:pt x="12856" y="172492"/>
                </a:lnTo>
                <a:lnTo>
                  <a:pt x="3300" y="211305"/>
                </a:lnTo>
                <a:lnTo>
                  <a:pt x="0" y="252222"/>
                </a:lnTo>
                <a:lnTo>
                  <a:pt x="835" y="272910"/>
                </a:lnTo>
                <a:lnTo>
                  <a:pt x="7329" y="312840"/>
                </a:lnTo>
                <a:lnTo>
                  <a:pt x="19817" y="350406"/>
                </a:lnTo>
                <a:lnTo>
                  <a:pt x="37783" y="385090"/>
                </a:lnTo>
                <a:lnTo>
                  <a:pt x="60707" y="416373"/>
                </a:lnTo>
                <a:lnTo>
                  <a:pt x="88070" y="443736"/>
                </a:lnTo>
                <a:lnTo>
                  <a:pt x="119353" y="466660"/>
                </a:lnTo>
                <a:lnTo>
                  <a:pt x="154037" y="484626"/>
                </a:lnTo>
                <a:lnTo>
                  <a:pt x="191603" y="497114"/>
                </a:lnTo>
                <a:lnTo>
                  <a:pt x="231533" y="503608"/>
                </a:lnTo>
                <a:lnTo>
                  <a:pt x="252221" y="504444"/>
                </a:lnTo>
                <a:lnTo>
                  <a:pt x="272910" y="503608"/>
                </a:lnTo>
                <a:lnTo>
                  <a:pt x="312840" y="497114"/>
                </a:lnTo>
                <a:lnTo>
                  <a:pt x="350406" y="484626"/>
                </a:lnTo>
                <a:lnTo>
                  <a:pt x="385090" y="466660"/>
                </a:lnTo>
                <a:lnTo>
                  <a:pt x="416373" y="443736"/>
                </a:lnTo>
                <a:lnTo>
                  <a:pt x="443736" y="416373"/>
                </a:lnTo>
                <a:lnTo>
                  <a:pt x="466660" y="385090"/>
                </a:lnTo>
                <a:lnTo>
                  <a:pt x="484626" y="350406"/>
                </a:lnTo>
                <a:lnTo>
                  <a:pt x="497114" y="312840"/>
                </a:lnTo>
                <a:lnTo>
                  <a:pt x="503608" y="272910"/>
                </a:lnTo>
                <a:lnTo>
                  <a:pt x="504444" y="252222"/>
                </a:lnTo>
                <a:lnTo>
                  <a:pt x="503608" y="231533"/>
                </a:lnTo>
                <a:lnTo>
                  <a:pt x="497114" y="191603"/>
                </a:lnTo>
                <a:lnTo>
                  <a:pt x="484626" y="154037"/>
                </a:lnTo>
                <a:lnTo>
                  <a:pt x="466660" y="119353"/>
                </a:lnTo>
                <a:lnTo>
                  <a:pt x="443736" y="88070"/>
                </a:lnTo>
                <a:lnTo>
                  <a:pt x="416373" y="60707"/>
                </a:lnTo>
                <a:lnTo>
                  <a:pt x="385090" y="37783"/>
                </a:lnTo>
                <a:lnTo>
                  <a:pt x="350406" y="19817"/>
                </a:lnTo>
                <a:lnTo>
                  <a:pt x="312840" y="7329"/>
                </a:lnTo>
                <a:lnTo>
                  <a:pt x="272910" y="835"/>
                </a:lnTo>
                <a:lnTo>
                  <a:pt x="252221" y="0"/>
                </a:lnTo>
                <a:close/>
              </a:path>
            </a:pathLst>
          </a:custGeom>
          <a:solidFill>
            <a:srgbClr val="4471C4"/>
          </a:solidFill>
        </p:spPr>
        <p:txBody>
          <a:bodyPr wrap="square" lIns="0" tIns="0" rIns="0" bIns="0" rtlCol="0">
            <a:spAutoFit/>
          </a:bodyPr>
          <a:lstStyle/>
          <a:p/>
        </p:txBody>
      </p:sp>
      <p:sp>
        <p:nvSpPr>
          <p:cNvPr id="18" name="object 18"/>
          <p:cNvSpPr txBox="1"/>
          <p:nvPr/>
        </p:nvSpPr>
        <p:spPr>
          <a:xfrm>
            <a:off x="3391915" y="4364228"/>
            <a:ext cx="223520"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6</a:t>
            </a:r>
            <a:endParaRPr sz="2800">
              <a:latin typeface="Arial" panose="020B0604020202020204"/>
              <a:cs typeface="Arial" panose="020B0604020202020204"/>
            </a:endParaRPr>
          </a:p>
        </p:txBody>
      </p:sp>
      <p:sp>
        <p:nvSpPr>
          <p:cNvPr id="19" name="object 19"/>
          <p:cNvSpPr txBox="1"/>
          <p:nvPr/>
        </p:nvSpPr>
        <p:spPr>
          <a:xfrm>
            <a:off x="4296283" y="4163314"/>
            <a:ext cx="1397000" cy="287020"/>
          </a:xfrm>
          <a:prstGeom prst="rect">
            <a:avLst/>
          </a:prstGeom>
        </p:spPr>
        <p:txBody>
          <a:bodyPr vert="horz" wrap="square" lIns="0" tIns="0" rIns="0" bIns="0" rtlCol="0">
            <a:spAutoFit/>
          </a:bodyPr>
          <a:lstStyle/>
          <a:p>
            <a:pPr marL="12700">
              <a:lnSpc>
                <a:spcPct val="100000"/>
              </a:lnSpc>
            </a:pPr>
            <a:r>
              <a:rPr sz="1800" b="1" spc="-5" dirty="0">
                <a:solidFill>
                  <a:srgbClr val="585858"/>
                </a:solidFill>
                <a:latin typeface="微软雅黑" panose="020B0503020204020204" charset="-122"/>
                <a:cs typeface="微软雅黑" panose="020B0503020204020204" charset="-122"/>
              </a:rPr>
              <a:t>从业人员权利</a:t>
            </a:r>
            <a:endParaRPr sz="1800">
              <a:latin typeface="微软雅黑" panose="020B0503020204020204" charset="-122"/>
              <a:cs typeface="微软雅黑" panose="020B0503020204020204" charset="-122"/>
            </a:endParaRPr>
          </a:p>
        </p:txBody>
      </p:sp>
      <p:sp>
        <p:nvSpPr>
          <p:cNvPr id="20" name="object 20"/>
          <p:cNvSpPr/>
          <p:nvPr/>
        </p:nvSpPr>
        <p:spPr>
          <a:xfrm>
            <a:off x="5186934" y="4917440"/>
            <a:ext cx="814069" cy="796264"/>
          </a:xfrm>
          <a:custGeom>
            <a:avLst/>
            <a:gdLst/>
            <a:ahLst/>
            <a:cxnLst/>
            <a:rect l="l" t="t" r="r" b="b"/>
            <a:pathLst>
              <a:path w="814069" h="796264">
                <a:moveTo>
                  <a:pt x="793876" y="0"/>
                </a:moveTo>
                <a:lnTo>
                  <a:pt x="710945" y="81026"/>
                </a:lnTo>
                <a:lnTo>
                  <a:pt x="731265" y="101727"/>
                </a:lnTo>
                <a:lnTo>
                  <a:pt x="814069" y="20828"/>
                </a:lnTo>
                <a:lnTo>
                  <a:pt x="793876" y="0"/>
                </a:lnTo>
                <a:close/>
              </a:path>
              <a:path w="814069" h="796264">
                <a:moveTo>
                  <a:pt x="648842" y="141732"/>
                </a:moveTo>
                <a:lnTo>
                  <a:pt x="566038" y="222758"/>
                </a:lnTo>
                <a:lnTo>
                  <a:pt x="586358" y="243459"/>
                </a:lnTo>
                <a:lnTo>
                  <a:pt x="669163" y="162433"/>
                </a:lnTo>
                <a:lnTo>
                  <a:pt x="648842" y="141732"/>
                </a:lnTo>
                <a:close/>
              </a:path>
              <a:path w="814069" h="796264">
                <a:moveTo>
                  <a:pt x="503936" y="283464"/>
                </a:moveTo>
                <a:lnTo>
                  <a:pt x="421131" y="364363"/>
                </a:lnTo>
                <a:lnTo>
                  <a:pt x="441325" y="385064"/>
                </a:lnTo>
                <a:lnTo>
                  <a:pt x="524128" y="304165"/>
                </a:lnTo>
                <a:lnTo>
                  <a:pt x="503936" y="283464"/>
                </a:lnTo>
                <a:close/>
              </a:path>
              <a:path w="814069" h="796264">
                <a:moveTo>
                  <a:pt x="359028" y="425069"/>
                </a:moveTo>
                <a:lnTo>
                  <a:pt x="276225" y="506095"/>
                </a:lnTo>
                <a:lnTo>
                  <a:pt x="296417" y="526796"/>
                </a:lnTo>
                <a:lnTo>
                  <a:pt x="379221" y="445770"/>
                </a:lnTo>
                <a:lnTo>
                  <a:pt x="359028" y="425069"/>
                </a:lnTo>
                <a:close/>
              </a:path>
              <a:path w="814069" h="796264">
                <a:moveTo>
                  <a:pt x="52958" y="643255"/>
                </a:moveTo>
                <a:lnTo>
                  <a:pt x="0" y="796264"/>
                </a:lnTo>
                <a:lnTo>
                  <a:pt x="154177" y="746823"/>
                </a:lnTo>
                <a:lnTo>
                  <a:pt x="52958" y="643255"/>
                </a:lnTo>
                <a:close/>
              </a:path>
              <a:path w="814069" h="796264">
                <a:moveTo>
                  <a:pt x="213994" y="566801"/>
                </a:moveTo>
                <a:lnTo>
                  <a:pt x="131190" y="647700"/>
                </a:lnTo>
                <a:lnTo>
                  <a:pt x="151511" y="668401"/>
                </a:lnTo>
                <a:lnTo>
                  <a:pt x="234314" y="587502"/>
                </a:lnTo>
                <a:lnTo>
                  <a:pt x="213994" y="566801"/>
                </a:lnTo>
                <a:close/>
              </a:path>
            </a:pathLst>
          </a:custGeom>
          <a:solidFill>
            <a:srgbClr val="585858"/>
          </a:solidFill>
        </p:spPr>
        <p:txBody>
          <a:bodyPr wrap="square" lIns="0" tIns="0" rIns="0" bIns="0" rtlCol="0">
            <a:spAutoFit/>
          </a:bodyPr>
          <a:lstStyle/>
          <a:p/>
        </p:txBody>
      </p:sp>
      <p:sp>
        <p:nvSpPr>
          <p:cNvPr id="21" name="object 21"/>
          <p:cNvSpPr/>
          <p:nvPr/>
        </p:nvSpPr>
        <p:spPr>
          <a:xfrm>
            <a:off x="9416795" y="3012948"/>
            <a:ext cx="0" cy="791971"/>
          </a:xfrm>
          <a:custGeom>
            <a:avLst/>
            <a:gdLst/>
            <a:ahLst/>
            <a:cxnLst/>
            <a:rect l="l" t="t" r="r" b="b"/>
            <a:pathLst>
              <a:path h="791972">
                <a:moveTo>
                  <a:pt x="0" y="0"/>
                </a:moveTo>
                <a:lnTo>
                  <a:pt x="0" y="791971"/>
                </a:lnTo>
              </a:path>
            </a:pathLst>
          </a:custGeom>
          <a:ln w="57912">
            <a:solidFill>
              <a:srgbClr val="2FA0C3"/>
            </a:solidFill>
          </a:ln>
        </p:spPr>
        <p:txBody>
          <a:bodyPr wrap="square" lIns="0" tIns="0" rIns="0" bIns="0" rtlCol="0">
            <a:spAutoFit/>
          </a:bodyPr>
          <a:lstStyle/>
          <a:p/>
        </p:txBody>
      </p:sp>
      <p:sp>
        <p:nvSpPr>
          <p:cNvPr id="22" name="object 22"/>
          <p:cNvSpPr/>
          <p:nvPr/>
        </p:nvSpPr>
        <p:spPr>
          <a:xfrm>
            <a:off x="9416795" y="4308347"/>
            <a:ext cx="0" cy="900049"/>
          </a:xfrm>
          <a:custGeom>
            <a:avLst/>
            <a:gdLst/>
            <a:ahLst/>
            <a:cxnLst/>
            <a:rect l="l" t="t" r="r" b="b"/>
            <a:pathLst>
              <a:path h="900049">
                <a:moveTo>
                  <a:pt x="0" y="0"/>
                </a:moveTo>
                <a:lnTo>
                  <a:pt x="0" y="900049"/>
                </a:lnTo>
              </a:path>
            </a:pathLst>
          </a:custGeom>
          <a:ln w="57912">
            <a:solidFill>
              <a:srgbClr val="2FA0C3"/>
            </a:solidFill>
          </a:ln>
        </p:spPr>
        <p:txBody>
          <a:bodyPr wrap="square" lIns="0" tIns="0" rIns="0" bIns="0" rtlCol="0">
            <a:spAutoFit/>
          </a:bodyPr>
          <a:lstStyle/>
          <a:p/>
        </p:txBody>
      </p:sp>
      <p:sp>
        <p:nvSpPr>
          <p:cNvPr id="23" name="object 23"/>
          <p:cNvSpPr txBox="1"/>
          <p:nvPr/>
        </p:nvSpPr>
        <p:spPr>
          <a:xfrm>
            <a:off x="320141" y="1698005"/>
            <a:ext cx="2875915" cy="1068070"/>
          </a:xfrm>
          <a:prstGeom prst="rect">
            <a:avLst/>
          </a:prstGeom>
        </p:spPr>
        <p:txBody>
          <a:bodyPr vert="horz" wrap="square" lIns="0" tIns="0" rIns="0" bIns="0" rtlCol="0">
            <a:spAutoFit/>
          </a:bodyPr>
          <a:lstStyle/>
          <a:p>
            <a:pPr marL="12700" marR="6350" indent="2164080" algn="r">
              <a:lnSpc>
                <a:spcPct val="147000"/>
              </a:lnSpc>
            </a:pPr>
            <a:r>
              <a:rPr sz="1800" b="1" dirty="0">
                <a:solidFill>
                  <a:srgbClr val="4471C4"/>
                </a:solidFill>
                <a:latin typeface="微软雅黑" panose="020B0503020204020204" charset="-122"/>
                <a:cs typeface="微软雅黑" panose="020B0503020204020204" charset="-122"/>
              </a:rPr>
              <a:t>知情权 </a:t>
            </a:r>
            <a:r>
              <a:rPr sz="1400" dirty="0">
                <a:solidFill>
                  <a:srgbClr val="585858"/>
                </a:solidFill>
                <a:latin typeface="微软雅黑" panose="020B0503020204020204" charset="-122"/>
                <a:cs typeface="微软雅黑" panose="020B0503020204020204" charset="-122"/>
              </a:rPr>
              <a:t>了解其作业场所和工作</a:t>
            </a:r>
            <a:r>
              <a:rPr sz="1400" spc="-15" dirty="0">
                <a:solidFill>
                  <a:srgbClr val="585858"/>
                </a:solidFill>
                <a:latin typeface="微软雅黑" panose="020B0503020204020204" charset="-122"/>
                <a:cs typeface="微软雅黑" panose="020B0503020204020204" charset="-122"/>
              </a:rPr>
              <a:t>岗</a:t>
            </a:r>
            <a:r>
              <a:rPr sz="1400" spc="0" dirty="0">
                <a:solidFill>
                  <a:srgbClr val="585858"/>
                </a:solidFill>
                <a:latin typeface="微软雅黑" panose="020B0503020204020204" charset="-122"/>
                <a:cs typeface="微软雅黑" panose="020B0503020204020204" charset="-122"/>
              </a:rPr>
              <a:t>位存</a:t>
            </a:r>
            <a:r>
              <a:rPr sz="1400" spc="-15" dirty="0">
                <a:solidFill>
                  <a:srgbClr val="585858"/>
                </a:solidFill>
                <a:latin typeface="微软雅黑" panose="020B0503020204020204" charset="-122"/>
                <a:cs typeface="微软雅黑" panose="020B0503020204020204" charset="-122"/>
              </a:rPr>
              <a:t>在</a:t>
            </a:r>
            <a:r>
              <a:rPr sz="1400" spc="0" dirty="0">
                <a:solidFill>
                  <a:srgbClr val="585858"/>
                </a:solidFill>
                <a:latin typeface="微软雅黑" panose="020B0503020204020204" charset="-122"/>
                <a:cs typeface="微软雅黑" panose="020B0503020204020204" charset="-122"/>
              </a:rPr>
              <a:t>的 </a:t>
            </a:r>
            <a:r>
              <a:rPr sz="1400" b="1" spc="0" dirty="0">
                <a:solidFill>
                  <a:srgbClr val="4471C4"/>
                </a:solidFill>
                <a:latin typeface="微软雅黑" panose="020B0503020204020204" charset="-122"/>
                <a:cs typeface="微软雅黑" panose="020B0503020204020204" charset="-122"/>
              </a:rPr>
              <a:t>危险因素、防范措施</a:t>
            </a:r>
            <a:r>
              <a:rPr sz="1400" spc="0" dirty="0">
                <a:solidFill>
                  <a:srgbClr val="585858"/>
                </a:solidFill>
                <a:latin typeface="微软雅黑" panose="020B0503020204020204" charset="-122"/>
                <a:cs typeface="微软雅黑" panose="020B0503020204020204" charset="-122"/>
              </a:rPr>
              <a:t>及</a:t>
            </a:r>
            <a:r>
              <a:rPr sz="1400" spc="-15" dirty="0">
                <a:solidFill>
                  <a:srgbClr val="585858"/>
                </a:solidFill>
                <a:latin typeface="微软雅黑" panose="020B0503020204020204" charset="-122"/>
                <a:cs typeface="微软雅黑" panose="020B0503020204020204" charset="-122"/>
              </a:rPr>
              <a:t>事</a:t>
            </a:r>
            <a:r>
              <a:rPr sz="1400" spc="0" dirty="0">
                <a:solidFill>
                  <a:srgbClr val="585858"/>
                </a:solidFill>
                <a:latin typeface="微软雅黑" panose="020B0503020204020204" charset="-122"/>
                <a:cs typeface="微软雅黑" panose="020B0503020204020204" charset="-122"/>
              </a:rPr>
              <a:t>故</a:t>
            </a:r>
            <a:r>
              <a:rPr sz="1400" b="1" spc="0" dirty="0">
                <a:solidFill>
                  <a:srgbClr val="4471C4"/>
                </a:solidFill>
                <a:latin typeface="微软雅黑" panose="020B0503020204020204" charset="-122"/>
                <a:cs typeface="微软雅黑" panose="020B0503020204020204" charset="-122"/>
              </a:rPr>
              <a:t>应</a:t>
            </a:r>
            <a:r>
              <a:rPr sz="1400" b="1" spc="-15" dirty="0">
                <a:solidFill>
                  <a:srgbClr val="4471C4"/>
                </a:solidFill>
                <a:latin typeface="微软雅黑" panose="020B0503020204020204" charset="-122"/>
                <a:cs typeface="微软雅黑" panose="020B0503020204020204" charset="-122"/>
              </a:rPr>
              <a:t>急</a:t>
            </a:r>
            <a:r>
              <a:rPr sz="1400" b="1" spc="0" dirty="0">
                <a:solidFill>
                  <a:srgbClr val="4471C4"/>
                </a:solidFill>
                <a:latin typeface="微软雅黑" panose="020B0503020204020204" charset="-122"/>
                <a:cs typeface="微软雅黑" panose="020B0503020204020204" charset="-122"/>
              </a:rPr>
              <a:t>措施</a:t>
            </a:r>
            <a:endParaRPr sz="1400">
              <a:latin typeface="微软雅黑" panose="020B0503020204020204" charset="-122"/>
              <a:cs typeface="微软雅黑" panose="020B0503020204020204" charset="-122"/>
            </a:endParaRPr>
          </a:p>
        </p:txBody>
      </p:sp>
      <p:sp>
        <p:nvSpPr>
          <p:cNvPr id="24" name="object 24"/>
          <p:cNvSpPr txBox="1"/>
          <p:nvPr/>
        </p:nvSpPr>
        <p:spPr>
          <a:xfrm>
            <a:off x="439927" y="3140709"/>
            <a:ext cx="2342515" cy="619760"/>
          </a:xfrm>
          <a:prstGeom prst="rect">
            <a:avLst/>
          </a:prstGeom>
        </p:spPr>
        <p:txBody>
          <a:bodyPr vert="horz" wrap="square" lIns="0" tIns="0" rIns="0" bIns="0" rtlCol="0">
            <a:spAutoFit/>
          </a:bodyPr>
          <a:lstStyle/>
          <a:p>
            <a:pPr marR="6350" algn="r">
              <a:lnSpc>
                <a:spcPct val="100000"/>
              </a:lnSpc>
            </a:pPr>
            <a:r>
              <a:rPr sz="1800" b="1" dirty="0">
                <a:solidFill>
                  <a:srgbClr val="4471C4"/>
                </a:solidFill>
                <a:latin typeface="微软雅黑" panose="020B0503020204020204" charset="-122"/>
                <a:cs typeface="微软雅黑" panose="020B0503020204020204" charset="-122"/>
              </a:rPr>
              <a:t>建议权</a:t>
            </a:r>
            <a:endParaRPr sz="1800">
              <a:latin typeface="微软雅黑" panose="020B0503020204020204" charset="-122"/>
              <a:cs typeface="微软雅黑" panose="020B0503020204020204" charset="-122"/>
            </a:endParaRPr>
          </a:p>
          <a:p>
            <a:pPr marR="6350" algn="r">
              <a:lnSpc>
                <a:spcPct val="100000"/>
              </a:lnSpc>
              <a:spcBef>
                <a:spcPts val="940"/>
              </a:spcBef>
            </a:pPr>
            <a:r>
              <a:rPr sz="1400" dirty="0">
                <a:solidFill>
                  <a:srgbClr val="404040"/>
                </a:solidFill>
                <a:latin typeface="微软雅黑" panose="020B0503020204020204" charset="-122"/>
                <a:cs typeface="微软雅黑" panose="020B0503020204020204" charset="-122"/>
              </a:rPr>
              <a:t>对本单位的安全工作提</a:t>
            </a:r>
            <a:r>
              <a:rPr sz="1400" spc="-15" dirty="0">
                <a:solidFill>
                  <a:srgbClr val="404040"/>
                </a:solidFill>
                <a:latin typeface="微软雅黑" panose="020B0503020204020204" charset="-122"/>
                <a:cs typeface="微软雅黑" panose="020B0503020204020204" charset="-122"/>
              </a:rPr>
              <a:t>出</a:t>
            </a:r>
            <a:r>
              <a:rPr sz="1400" spc="0" dirty="0">
                <a:solidFill>
                  <a:srgbClr val="404040"/>
                </a:solidFill>
                <a:latin typeface="微软雅黑" panose="020B0503020204020204" charset="-122"/>
                <a:cs typeface="微软雅黑" panose="020B0503020204020204" charset="-122"/>
              </a:rPr>
              <a:t>建议</a:t>
            </a:r>
            <a:endParaRPr sz="1400">
              <a:latin typeface="微软雅黑" panose="020B0503020204020204" charset="-122"/>
              <a:cs typeface="微软雅黑" panose="020B0503020204020204" charset="-122"/>
            </a:endParaRPr>
          </a:p>
        </p:txBody>
      </p:sp>
      <p:sp>
        <p:nvSpPr>
          <p:cNvPr id="25" name="object 25"/>
          <p:cNvSpPr txBox="1"/>
          <p:nvPr/>
        </p:nvSpPr>
        <p:spPr>
          <a:xfrm>
            <a:off x="125984" y="4127388"/>
            <a:ext cx="3054350" cy="860425"/>
          </a:xfrm>
          <a:prstGeom prst="rect">
            <a:avLst/>
          </a:prstGeom>
        </p:spPr>
        <p:txBody>
          <a:bodyPr vert="horz" wrap="square" lIns="0" tIns="0" rIns="0" bIns="0" rtlCol="0">
            <a:spAutoFit/>
          </a:bodyPr>
          <a:lstStyle/>
          <a:p>
            <a:pPr marL="12700" marR="6350" indent="2340610" algn="just">
              <a:lnSpc>
                <a:spcPct val="119000"/>
              </a:lnSpc>
            </a:pPr>
            <a:r>
              <a:rPr sz="1800" b="1" dirty="0">
                <a:solidFill>
                  <a:srgbClr val="4471C4"/>
                </a:solidFill>
                <a:latin typeface="微软雅黑" panose="020B0503020204020204" charset="-122"/>
                <a:cs typeface="微软雅黑" panose="020B0503020204020204" charset="-122"/>
              </a:rPr>
              <a:t>索赔权 </a:t>
            </a:r>
            <a:r>
              <a:rPr sz="1400" dirty="0">
                <a:solidFill>
                  <a:srgbClr val="404040"/>
                </a:solidFill>
                <a:latin typeface="微软雅黑" panose="020B0503020204020204" charset="-122"/>
                <a:cs typeface="微软雅黑" panose="020B0503020204020204" charset="-122"/>
              </a:rPr>
              <a:t>因安全事故受到损害的</a:t>
            </a:r>
            <a:r>
              <a:rPr sz="1400" spc="-15" dirty="0">
                <a:solidFill>
                  <a:srgbClr val="404040"/>
                </a:solidFill>
                <a:latin typeface="微软雅黑" panose="020B0503020204020204" charset="-122"/>
                <a:cs typeface="微软雅黑" panose="020B0503020204020204" charset="-122"/>
              </a:rPr>
              <a:t>，</a:t>
            </a:r>
            <a:r>
              <a:rPr sz="1400" spc="0" dirty="0">
                <a:solidFill>
                  <a:srgbClr val="404040"/>
                </a:solidFill>
                <a:latin typeface="微软雅黑" panose="020B0503020204020204" charset="-122"/>
                <a:cs typeface="微软雅黑" panose="020B0503020204020204" charset="-122"/>
              </a:rPr>
              <a:t>除享</a:t>
            </a:r>
            <a:r>
              <a:rPr sz="1400" spc="-10" dirty="0">
                <a:solidFill>
                  <a:srgbClr val="404040"/>
                </a:solidFill>
                <a:latin typeface="微软雅黑" panose="020B0503020204020204" charset="-122"/>
                <a:cs typeface="微软雅黑" panose="020B0503020204020204" charset="-122"/>
              </a:rPr>
              <a:t>有</a:t>
            </a:r>
            <a:r>
              <a:rPr sz="1400" spc="0" dirty="0">
                <a:solidFill>
                  <a:srgbClr val="404040"/>
                </a:solidFill>
                <a:latin typeface="微软雅黑" panose="020B0503020204020204" charset="-122"/>
                <a:cs typeface="微软雅黑" panose="020B0503020204020204" charset="-122"/>
              </a:rPr>
              <a:t>工伤社 会保险外，有权向本单</a:t>
            </a:r>
            <a:r>
              <a:rPr sz="1400" spc="-15" dirty="0">
                <a:solidFill>
                  <a:srgbClr val="404040"/>
                </a:solidFill>
                <a:latin typeface="微软雅黑" panose="020B0503020204020204" charset="-122"/>
                <a:cs typeface="微软雅黑" panose="020B0503020204020204" charset="-122"/>
              </a:rPr>
              <a:t>位</a:t>
            </a:r>
            <a:r>
              <a:rPr sz="1400" spc="0" dirty="0">
                <a:solidFill>
                  <a:srgbClr val="404040"/>
                </a:solidFill>
                <a:latin typeface="微软雅黑" panose="020B0503020204020204" charset="-122"/>
                <a:cs typeface="微软雅黑" panose="020B0503020204020204" charset="-122"/>
              </a:rPr>
              <a:t>提出</a:t>
            </a:r>
            <a:r>
              <a:rPr sz="1400" spc="-15" dirty="0">
                <a:solidFill>
                  <a:srgbClr val="404040"/>
                </a:solidFill>
                <a:latin typeface="微软雅黑" panose="020B0503020204020204" charset="-122"/>
                <a:cs typeface="微软雅黑" panose="020B0503020204020204" charset="-122"/>
              </a:rPr>
              <a:t>赔</a:t>
            </a:r>
            <a:r>
              <a:rPr sz="1400" spc="0" dirty="0">
                <a:solidFill>
                  <a:srgbClr val="404040"/>
                </a:solidFill>
                <a:latin typeface="微软雅黑" panose="020B0503020204020204" charset="-122"/>
                <a:cs typeface="微软雅黑" panose="020B0503020204020204" charset="-122"/>
              </a:rPr>
              <a:t>偿要求</a:t>
            </a:r>
            <a:endParaRPr sz="1400">
              <a:latin typeface="微软雅黑" panose="020B0503020204020204" charset="-122"/>
              <a:cs typeface="微软雅黑" panose="020B0503020204020204" charset="-122"/>
            </a:endParaRPr>
          </a:p>
        </p:txBody>
      </p:sp>
      <p:sp>
        <p:nvSpPr>
          <p:cNvPr id="26" name="object 26"/>
          <p:cNvSpPr txBox="1"/>
          <p:nvPr/>
        </p:nvSpPr>
        <p:spPr>
          <a:xfrm>
            <a:off x="6733413" y="1827926"/>
            <a:ext cx="2520315" cy="860425"/>
          </a:xfrm>
          <a:prstGeom prst="rect">
            <a:avLst/>
          </a:prstGeom>
        </p:spPr>
        <p:txBody>
          <a:bodyPr vert="horz" wrap="square" lIns="0" tIns="0" rIns="0" bIns="0" rtlCol="0">
            <a:spAutoFit/>
          </a:bodyPr>
          <a:lstStyle/>
          <a:p>
            <a:pPr marL="12700" marR="6350">
              <a:lnSpc>
                <a:spcPct val="119000"/>
              </a:lnSpc>
            </a:pPr>
            <a:r>
              <a:rPr sz="1800" b="1" dirty="0">
                <a:solidFill>
                  <a:srgbClr val="DC3B00"/>
                </a:solidFill>
                <a:latin typeface="微软雅黑" panose="020B0503020204020204" charset="-122"/>
                <a:cs typeface="微软雅黑" panose="020B0503020204020204" charset="-122"/>
              </a:rPr>
              <a:t>批评、控告权 </a:t>
            </a:r>
            <a:r>
              <a:rPr sz="1400" dirty="0">
                <a:solidFill>
                  <a:srgbClr val="404040"/>
                </a:solidFill>
                <a:latin typeface="微软雅黑" panose="020B0503020204020204" charset="-122"/>
                <a:cs typeface="微软雅黑" panose="020B0503020204020204" charset="-122"/>
              </a:rPr>
              <a:t>对本单位安全生产工作</a:t>
            </a:r>
            <a:r>
              <a:rPr sz="1400" spc="-15" dirty="0">
                <a:solidFill>
                  <a:srgbClr val="404040"/>
                </a:solidFill>
                <a:latin typeface="微软雅黑" panose="020B0503020204020204" charset="-122"/>
                <a:cs typeface="微软雅黑" panose="020B0503020204020204" charset="-122"/>
              </a:rPr>
              <a:t>中</a:t>
            </a:r>
            <a:r>
              <a:rPr sz="1400" spc="0" dirty="0">
                <a:solidFill>
                  <a:srgbClr val="404040"/>
                </a:solidFill>
                <a:latin typeface="微软雅黑" panose="020B0503020204020204" charset="-122"/>
                <a:cs typeface="微软雅黑" panose="020B0503020204020204" charset="-122"/>
              </a:rPr>
              <a:t>存在的 问题提出批评、检举、</a:t>
            </a:r>
            <a:r>
              <a:rPr sz="1400" spc="-15" dirty="0">
                <a:solidFill>
                  <a:srgbClr val="404040"/>
                </a:solidFill>
                <a:latin typeface="微软雅黑" panose="020B0503020204020204" charset="-122"/>
                <a:cs typeface="微软雅黑" panose="020B0503020204020204" charset="-122"/>
              </a:rPr>
              <a:t>控</a:t>
            </a:r>
            <a:r>
              <a:rPr sz="1400" spc="0" dirty="0">
                <a:solidFill>
                  <a:srgbClr val="404040"/>
                </a:solidFill>
                <a:latin typeface="微软雅黑" panose="020B0503020204020204" charset="-122"/>
                <a:cs typeface="微软雅黑" panose="020B0503020204020204" charset="-122"/>
              </a:rPr>
              <a:t>告</a:t>
            </a:r>
            <a:endParaRPr sz="1400">
              <a:latin typeface="微软雅黑" panose="020B0503020204020204" charset="-122"/>
              <a:cs typeface="微软雅黑" panose="020B0503020204020204" charset="-122"/>
            </a:endParaRPr>
          </a:p>
        </p:txBody>
      </p:sp>
      <p:sp>
        <p:nvSpPr>
          <p:cNvPr id="27" name="object 27"/>
          <p:cNvSpPr txBox="1"/>
          <p:nvPr/>
        </p:nvSpPr>
        <p:spPr>
          <a:xfrm>
            <a:off x="7122414" y="2982229"/>
            <a:ext cx="1982470" cy="860425"/>
          </a:xfrm>
          <a:prstGeom prst="rect">
            <a:avLst/>
          </a:prstGeom>
        </p:spPr>
        <p:txBody>
          <a:bodyPr vert="horz" wrap="square" lIns="0" tIns="0" rIns="0" bIns="0" rtlCol="0">
            <a:spAutoFit/>
          </a:bodyPr>
          <a:lstStyle/>
          <a:p>
            <a:pPr marL="12700" marR="6350">
              <a:lnSpc>
                <a:spcPct val="119000"/>
              </a:lnSpc>
            </a:pPr>
            <a:r>
              <a:rPr sz="1800" b="1" dirty="0">
                <a:solidFill>
                  <a:srgbClr val="DC3B00"/>
                </a:solidFill>
                <a:latin typeface="微软雅黑" panose="020B0503020204020204" charset="-122"/>
                <a:cs typeface="微软雅黑" panose="020B0503020204020204" charset="-122"/>
              </a:rPr>
              <a:t>拒绝违章权 </a:t>
            </a:r>
            <a:r>
              <a:rPr sz="1400" dirty="0">
                <a:solidFill>
                  <a:srgbClr val="404040"/>
                </a:solidFill>
                <a:latin typeface="微软雅黑" panose="020B0503020204020204" charset="-122"/>
                <a:cs typeface="微软雅黑" panose="020B0503020204020204" charset="-122"/>
              </a:rPr>
              <a:t>有权拒绝违章指</a:t>
            </a:r>
            <a:r>
              <a:rPr sz="1400" spc="-15" dirty="0">
                <a:solidFill>
                  <a:srgbClr val="404040"/>
                </a:solidFill>
                <a:latin typeface="微软雅黑" panose="020B0503020204020204" charset="-122"/>
                <a:cs typeface="微软雅黑" panose="020B0503020204020204" charset="-122"/>
              </a:rPr>
              <a:t>挥和强</a:t>
            </a:r>
            <a:r>
              <a:rPr sz="1400" spc="0" dirty="0">
                <a:solidFill>
                  <a:srgbClr val="404040"/>
                </a:solidFill>
                <a:latin typeface="微软雅黑" panose="020B0503020204020204" charset="-122"/>
                <a:cs typeface="微软雅黑" panose="020B0503020204020204" charset="-122"/>
              </a:rPr>
              <a:t>令 冒险作业</a:t>
            </a:r>
            <a:endParaRPr sz="1400">
              <a:latin typeface="微软雅黑" panose="020B0503020204020204" charset="-122"/>
              <a:cs typeface="微软雅黑" panose="020B0503020204020204" charset="-122"/>
            </a:endParaRPr>
          </a:p>
        </p:txBody>
      </p:sp>
      <p:sp>
        <p:nvSpPr>
          <p:cNvPr id="28" name="object 28"/>
          <p:cNvSpPr txBox="1"/>
          <p:nvPr/>
        </p:nvSpPr>
        <p:spPr>
          <a:xfrm>
            <a:off x="6705345" y="4018635"/>
            <a:ext cx="2520950" cy="1116965"/>
          </a:xfrm>
          <a:prstGeom prst="rect">
            <a:avLst/>
          </a:prstGeom>
        </p:spPr>
        <p:txBody>
          <a:bodyPr vert="horz" wrap="square" lIns="0" tIns="0" rIns="0" bIns="0" rtlCol="0">
            <a:spAutoFit/>
          </a:bodyPr>
          <a:lstStyle/>
          <a:p>
            <a:pPr marL="12700" marR="6350">
              <a:lnSpc>
                <a:spcPct val="120000"/>
              </a:lnSpc>
            </a:pPr>
            <a:r>
              <a:rPr sz="1800" b="1" dirty="0">
                <a:solidFill>
                  <a:srgbClr val="DC3B00"/>
                </a:solidFill>
                <a:latin typeface="微软雅黑" panose="020B0503020204020204" charset="-122"/>
                <a:cs typeface="微软雅黑" panose="020B0503020204020204" charset="-122"/>
              </a:rPr>
              <a:t>停止作业权 </a:t>
            </a:r>
            <a:r>
              <a:rPr sz="1400" dirty="0">
                <a:solidFill>
                  <a:srgbClr val="404040"/>
                </a:solidFill>
                <a:latin typeface="微软雅黑" panose="020B0503020204020204" charset="-122"/>
                <a:cs typeface="微软雅黑" panose="020B0503020204020204" charset="-122"/>
              </a:rPr>
              <a:t>发现直接危及人身安全</a:t>
            </a:r>
            <a:r>
              <a:rPr sz="1400" spc="-15" dirty="0">
                <a:solidFill>
                  <a:srgbClr val="404040"/>
                </a:solidFill>
                <a:latin typeface="微软雅黑" panose="020B0503020204020204" charset="-122"/>
                <a:cs typeface="微软雅黑" panose="020B0503020204020204" charset="-122"/>
              </a:rPr>
              <a:t>的</a:t>
            </a:r>
            <a:r>
              <a:rPr sz="1400" spc="0" dirty="0">
                <a:solidFill>
                  <a:srgbClr val="404040"/>
                </a:solidFill>
                <a:latin typeface="微软雅黑" panose="020B0503020204020204" charset="-122"/>
                <a:cs typeface="微软雅黑" panose="020B0503020204020204" charset="-122"/>
              </a:rPr>
              <a:t>紧急情 况时，有权停止作业或</a:t>
            </a:r>
            <a:r>
              <a:rPr sz="1400" spc="-15" dirty="0">
                <a:solidFill>
                  <a:srgbClr val="404040"/>
                </a:solidFill>
                <a:latin typeface="微软雅黑" panose="020B0503020204020204" charset="-122"/>
                <a:cs typeface="微软雅黑" panose="020B0503020204020204" charset="-122"/>
              </a:rPr>
              <a:t>者</a:t>
            </a:r>
            <a:r>
              <a:rPr sz="1400" spc="0" dirty="0">
                <a:solidFill>
                  <a:srgbClr val="404040"/>
                </a:solidFill>
                <a:latin typeface="微软雅黑" panose="020B0503020204020204" charset="-122"/>
                <a:cs typeface="微软雅黑" panose="020B0503020204020204" charset="-122"/>
              </a:rPr>
              <a:t>在采取 可能的应急措施后撤离</a:t>
            </a:r>
            <a:r>
              <a:rPr sz="1400" spc="-15" dirty="0">
                <a:solidFill>
                  <a:srgbClr val="404040"/>
                </a:solidFill>
                <a:latin typeface="微软雅黑" panose="020B0503020204020204" charset="-122"/>
                <a:cs typeface="微软雅黑" panose="020B0503020204020204" charset="-122"/>
              </a:rPr>
              <a:t>作</a:t>
            </a:r>
            <a:r>
              <a:rPr sz="1400" spc="0" dirty="0">
                <a:solidFill>
                  <a:srgbClr val="404040"/>
                </a:solidFill>
                <a:latin typeface="微软雅黑" panose="020B0503020204020204" charset="-122"/>
                <a:cs typeface="微软雅黑" panose="020B0503020204020204" charset="-122"/>
              </a:rPr>
              <a:t>业场所</a:t>
            </a:r>
            <a:endParaRPr sz="1400">
              <a:latin typeface="微软雅黑" panose="020B0503020204020204" charset="-122"/>
              <a:cs typeface="微软雅黑" panose="020B0503020204020204" charset="-122"/>
            </a:endParaRPr>
          </a:p>
        </p:txBody>
      </p:sp>
      <p:sp>
        <p:nvSpPr>
          <p:cNvPr id="29" name="object 29"/>
          <p:cNvSpPr txBox="1"/>
          <p:nvPr/>
        </p:nvSpPr>
        <p:spPr>
          <a:xfrm>
            <a:off x="2907538" y="5763259"/>
            <a:ext cx="4488815" cy="744220"/>
          </a:xfrm>
          <a:prstGeom prst="rect">
            <a:avLst/>
          </a:prstGeom>
        </p:spPr>
        <p:txBody>
          <a:bodyPr vert="horz" wrap="square" lIns="0" tIns="0" rIns="0" bIns="0" rtlCol="0">
            <a:spAutoFit/>
          </a:bodyPr>
          <a:lstStyle/>
          <a:p>
            <a:pPr marL="12700" marR="6350">
              <a:lnSpc>
                <a:spcPct val="150000"/>
              </a:lnSpc>
            </a:pPr>
            <a:r>
              <a:rPr sz="1600" spc="-20" dirty="0">
                <a:latin typeface="微软雅黑" panose="020B0503020204020204" charset="-122"/>
                <a:cs typeface="微软雅黑" panose="020B0503020204020204" charset="-122"/>
              </a:rPr>
              <a:t>生产经营单位不得因从业人员在前</a:t>
            </a:r>
            <a:r>
              <a:rPr sz="1600" spc="-10" dirty="0">
                <a:latin typeface="微软雅黑" panose="020B0503020204020204" charset="-122"/>
                <a:cs typeface="微软雅黑" panose="020B0503020204020204" charset="-122"/>
              </a:rPr>
              <a:t>款</a:t>
            </a:r>
            <a:r>
              <a:rPr sz="1600" b="1" spc="-20" dirty="0">
                <a:solidFill>
                  <a:srgbClr val="DC3B00"/>
                </a:solidFill>
                <a:latin typeface="微软雅黑" panose="020B0503020204020204" charset="-122"/>
                <a:cs typeface="微软雅黑" panose="020B0503020204020204" charset="-122"/>
              </a:rPr>
              <a:t>③④</a:t>
            </a:r>
            <a:r>
              <a:rPr sz="1600" b="1" spc="-10" dirty="0">
                <a:solidFill>
                  <a:srgbClr val="DC3B00"/>
                </a:solidFill>
                <a:latin typeface="微软雅黑" panose="020B0503020204020204" charset="-122"/>
                <a:cs typeface="微软雅黑" panose="020B0503020204020204" charset="-122"/>
              </a:rPr>
              <a:t>⑤</a:t>
            </a:r>
            <a:r>
              <a:rPr sz="1600" spc="-20" dirty="0">
                <a:latin typeface="微软雅黑" panose="020B0503020204020204" charset="-122"/>
                <a:cs typeface="微软雅黑" panose="020B0503020204020204" charset="-122"/>
              </a:rPr>
              <a:t>而降低 其工资、福利等待遇或者解除与其</a:t>
            </a:r>
            <a:r>
              <a:rPr sz="1600" spc="-10" dirty="0">
                <a:latin typeface="微软雅黑" panose="020B0503020204020204" charset="-122"/>
                <a:cs typeface="微软雅黑" panose="020B0503020204020204" charset="-122"/>
              </a:rPr>
              <a:t>订</a:t>
            </a:r>
            <a:r>
              <a:rPr sz="1600" spc="-20" dirty="0">
                <a:latin typeface="微软雅黑" panose="020B0503020204020204" charset="-122"/>
                <a:cs typeface="微软雅黑" panose="020B0503020204020204" charset="-122"/>
              </a:rPr>
              <a:t>立的</a:t>
            </a:r>
            <a:r>
              <a:rPr sz="1600" spc="-10" dirty="0">
                <a:latin typeface="微软雅黑" panose="020B0503020204020204" charset="-122"/>
                <a:cs typeface="微软雅黑" panose="020B0503020204020204" charset="-122"/>
              </a:rPr>
              <a:t>劳</a:t>
            </a:r>
            <a:r>
              <a:rPr sz="1600" spc="-15" dirty="0">
                <a:latin typeface="微软雅黑" panose="020B0503020204020204" charset="-122"/>
                <a:cs typeface="微软雅黑" panose="020B0503020204020204" charset="-122"/>
              </a:rPr>
              <a:t>动</a:t>
            </a:r>
            <a:r>
              <a:rPr sz="1600" spc="-20" dirty="0">
                <a:latin typeface="微软雅黑" panose="020B0503020204020204" charset="-122"/>
                <a:cs typeface="微软雅黑" panose="020B0503020204020204" charset="-122"/>
              </a:rPr>
              <a:t>合同</a:t>
            </a:r>
            <a:endParaRPr sz="1600">
              <a:latin typeface="微软雅黑" panose="020B0503020204020204" charset="-122"/>
              <a:cs typeface="微软雅黑" panose="020B0503020204020204" charset="-122"/>
            </a:endParaRPr>
          </a:p>
        </p:txBody>
      </p:sp>
      <p:sp>
        <p:nvSpPr>
          <p:cNvPr id="30" name="object 30"/>
          <p:cNvSpPr/>
          <p:nvPr/>
        </p:nvSpPr>
        <p:spPr>
          <a:xfrm>
            <a:off x="8831580" y="100584"/>
            <a:ext cx="928116" cy="800100"/>
          </a:xfrm>
          <a:custGeom>
            <a:avLst/>
            <a:gdLst/>
            <a:ahLst/>
            <a:cxnLst/>
            <a:rect l="l" t="t" r="r" b="b"/>
            <a:pathLst>
              <a:path w="928116" h="800100">
                <a:moveTo>
                  <a:pt x="728091" y="0"/>
                </a:moveTo>
                <a:lnTo>
                  <a:pt x="200025" y="0"/>
                </a:lnTo>
                <a:lnTo>
                  <a:pt x="0" y="400050"/>
                </a:lnTo>
                <a:lnTo>
                  <a:pt x="200025" y="800100"/>
                </a:lnTo>
                <a:lnTo>
                  <a:pt x="728091" y="800100"/>
                </a:lnTo>
                <a:lnTo>
                  <a:pt x="928116" y="400050"/>
                </a:lnTo>
                <a:lnTo>
                  <a:pt x="728091" y="0"/>
                </a:lnTo>
                <a:close/>
              </a:path>
            </a:pathLst>
          </a:custGeom>
          <a:solidFill>
            <a:srgbClr val="17BC9B"/>
          </a:solidFill>
        </p:spPr>
        <p:txBody>
          <a:bodyPr wrap="square" lIns="0" tIns="0" rIns="0" bIns="0" rtlCol="0">
            <a:spAutoFit/>
          </a:bodyPr>
          <a:lstStyle/>
          <a:p/>
        </p:txBody>
      </p:sp>
      <p:sp>
        <p:nvSpPr>
          <p:cNvPr id="31" name="object 31"/>
          <p:cNvSpPr/>
          <p:nvPr/>
        </p:nvSpPr>
        <p:spPr>
          <a:xfrm>
            <a:off x="5836920" y="100584"/>
            <a:ext cx="926591" cy="800100"/>
          </a:xfrm>
          <a:custGeom>
            <a:avLst/>
            <a:gdLst/>
            <a:ahLst/>
            <a:cxnLst/>
            <a:rect l="l" t="t" r="r" b="b"/>
            <a:pathLst>
              <a:path w="926591" h="800100">
                <a:moveTo>
                  <a:pt x="726566" y="0"/>
                </a:moveTo>
                <a:lnTo>
                  <a:pt x="200025" y="0"/>
                </a:lnTo>
                <a:lnTo>
                  <a:pt x="0" y="400050"/>
                </a:lnTo>
                <a:lnTo>
                  <a:pt x="200025" y="800100"/>
                </a:lnTo>
                <a:lnTo>
                  <a:pt x="726566" y="800100"/>
                </a:lnTo>
                <a:lnTo>
                  <a:pt x="926591" y="400050"/>
                </a:lnTo>
                <a:lnTo>
                  <a:pt x="726566" y="0"/>
                </a:lnTo>
                <a:close/>
              </a:path>
            </a:pathLst>
          </a:custGeom>
          <a:solidFill>
            <a:srgbClr val="17BC9B"/>
          </a:solidFill>
        </p:spPr>
        <p:txBody>
          <a:bodyPr wrap="square" lIns="0" tIns="0" rIns="0" bIns="0" rtlCol="0">
            <a:spAutoFit/>
          </a:bodyPr>
          <a:lstStyle/>
          <a:p/>
        </p:txBody>
      </p:sp>
      <p:sp>
        <p:nvSpPr>
          <p:cNvPr id="32" name="object 32"/>
          <p:cNvSpPr/>
          <p:nvPr/>
        </p:nvSpPr>
        <p:spPr>
          <a:xfrm>
            <a:off x="6835140" y="100584"/>
            <a:ext cx="926591" cy="800100"/>
          </a:xfrm>
          <a:custGeom>
            <a:avLst/>
            <a:gdLst/>
            <a:ahLst/>
            <a:cxnLst/>
            <a:rect l="l" t="t" r="r" b="b"/>
            <a:pathLst>
              <a:path w="926591" h="800100">
                <a:moveTo>
                  <a:pt x="726566" y="0"/>
                </a:moveTo>
                <a:lnTo>
                  <a:pt x="200025" y="0"/>
                </a:lnTo>
                <a:lnTo>
                  <a:pt x="0" y="400050"/>
                </a:lnTo>
                <a:lnTo>
                  <a:pt x="200025" y="800100"/>
                </a:lnTo>
                <a:lnTo>
                  <a:pt x="726566" y="800100"/>
                </a:lnTo>
                <a:lnTo>
                  <a:pt x="926591" y="400050"/>
                </a:lnTo>
                <a:lnTo>
                  <a:pt x="726566" y="0"/>
                </a:lnTo>
                <a:close/>
              </a:path>
            </a:pathLst>
          </a:custGeom>
          <a:solidFill>
            <a:srgbClr val="17BC9B"/>
          </a:solidFill>
        </p:spPr>
        <p:txBody>
          <a:bodyPr wrap="square" lIns="0" tIns="0" rIns="0" bIns="0" rtlCol="0">
            <a:spAutoFit/>
          </a:bodyPr>
          <a:lstStyle/>
          <a:p/>
        </p:txBody>
      </p:sp>
      <p:sp>
        <p:nvSpPr>
          <p:cNvPr id="33" name="object 33"/>
          <p:cNvSpPr/>
          <p:nvPr/>
        </p:nvSpPr>
        <p:spPr>
          <a:xfrm>
            <a:off x="7833359" y="100584"/>
            <a:ext cx="926592" cy="800100"/>
          </a:xfrm>
          <a:custGeom>
            <a:avLst/>
            <a:gdLst/>
            <a:ahLst/>
            <a:cxnLst/>
            <a:rect l="l" t="t" r="r" b="b"/>
            <a:pathLst>
              <a:path w="926592" h="800100">
                <a:moveTo>
                  <a:pt x="726567" y="0"/>
                </a:moveTo>
                <a:lnTo>
                  <a:pt x="200025" y="0"/>
                </a:lnTo>
                <a:lnTo>
                  <a:pt x="0" y="400050"/>
                </a:lnTo>
                <a:lnTo>
                  <a:pt x="200025" y="800100"/>
                </a:lnTo>
                <a:lnTo>
                  <a:pt x="726567" y="800100"/>
                </a:lnTo>
                <a:lnTo>
                  <a:pt x="926592" y="400050"/>
                </a:lnTo>
                <a:lnTo>
                  <a:pt x="726567" y="0"/>
                </a:lnTo>
                <a:close/>
              </a:path>
            </a:pathLst>
          </a:custGeom>
          <a:solidFill>
            <a:srgbClr val="17BC9B"/>
          </a:solidFill>
        </p:spPr>
        <p:txBody>
          <a:bodyPr wrap="square" lIns="0" tIns="0" rIns="0" bIns="0" rtlCol="0">
            <a:spAutoFit/>
          </a:bodyPr>
          <a:lstStyle/>
          <a:p/>
        </p:txBody>
      </p:sp>
      <p:sp>
        <p:nvSpPr>
          <p:cNvPr id="34" name="object 34"/>
          <p:cNvSpPr txBox="1"/>
          <p:nvPr/>
        </p:nvSpPr>
        <p:spPr>
          <a:xfrm>
            <a:off x="6107684" y="263778"/>
            <a:ext cx="3381375" cy="457200"/>
          </a:xfrm>
          <a:prstGeom prst="rect">
            <a:avLst/>
          </a:prstGeom>
        </p:spPr>
        <p:txBody>
          <a:bodyPr vert="horz" wrap="square" lIns="0" tIns="0" rIns="0" bIns="0" rtlCol="0">
            <a:spAutoFit/>
          </a:bodyPr>
          <a:lstStyle/>
          <a:p>
            <a:pPr marL="12700">
              <a:lnSpc>
                <a:spcPct val="100000"/>
              </a:lnSpc>
              <a:tabLst>
                <a:tab pos="1010285" algn="l"/>
                <a:tab pos="2009775" algn="l"/>
                <a:tab pos="3007995" algn="l"/>
              </a:tabLst>
            </a:pPr>
            <a:r>
              <a:rPr sz="2800" spc="-20" dirty="0">
                <a:solidFill>
                  <a:srgbClr val="FFFFFF"/>
                </a:solidFill>
                <a:latin typeface="Calibri" panose="020F0502020204030204"/>
                <a:cs typeface="Calibri" panose="020F0502020204030204"/>
              </a:rPr>
              <a:t>5</a:t>
            </a:r>
            <a:r>
              <a:rPr sz="2800" spc="-15" dirty="0">
                <a:solidFill>
                  <a:srgbClr val="FFFFFF"/>
                </a:solidFill>
                <a:latin typeface="Calibri" panose="020F0502020204030204"/>
                <a:cs typeface="Calibri" panose="020F0502020204030204"/>
              </a:rPr>
              <a:t>0</a:t>
            </a:r>
            <a:r>
              <a:rPr sz="2800" spc="0" dirty="0">
                <a:solidFill>
                  <a:srgbClr val="FFFFFF"/>
                </a:solidFill>
                <a:latin typeface="Calibri" panose="020F0502020204030204"/>
                <a:cs typeface="Calibri" panose="020F0502020204030204"/>
              </a:rPr>
              <a:t>	</a:t>
            </a:r>
            <a:r>
              <a:rPr sz="2800" spc="-15" dirty="0">
                <a:solidFill>
                  <a:srgbClr val="FFFFFF"/>
                </a:solidFill>
                <a:latin typeface="Calibri" panose="020F0502020204030204"/>
                <a:cs typeface="Calibri" panose="020F0502020204030204"/>
              </a:rPr>
              <a:t>51</a:t>
            </a:r>
            <a:r>
              <a:rPr sz="2800" spc="0" dirty="0">
                <a:solidFill>
                  <a:srgbClr val="FFFFFF"/>
                </a:solidFill>
                <a:latin typeface="Calibri" panose="020F0502020204030204"/>
                <a:cs typeface="Calibri" panose="020F0502020204030204"/>
              </a:rPr>
              <a:t>	</a:t>
            </a:r>
            <a:r>
              <a:rPr sz="2800" spc="-20" dirty="0">
                <a:solidFill>
                  <a:srgbClr val="FFFFFF"/>
                </a:solidFill>
                <a:latin typeface="Calibri" panose="020F0502020204030204"/>
                <a:cs typeface="Calibri" panose="020F0502020204030204"/>
              </a:rPr>
              <a:t>5</a:t>
            </a:r>
            <a:r>
              <a:rPr sz="2800" spc="-15" dirty="0">
                <a:solidFill>
                  <a:srgbClr val="FFFFFF"/>
                </a:solidFill>
                <a:latin typeface="Calibri" panose="020F0502020204030204"/>
                <a:cs typeface="Calibri" panose="020F0502020204030204"/>
              </a:rPr>
              <a:t>2</a:t>
            </a:r>
            <a:r>
              <a:rPr sz="2800" spc="0" dirty="0">
                <a:solidFill>
                  <a:srgbClr val="FFFFFF"/>
                </a:solidFill>
                <a:latin typeface="Calibri" panose="020F0502020204030204"/>
                <a:cs typeface="Calibri" panose="020F0502020204030204"/>
              </a:rPr>
              <a:t>	</a:t>
            </a:r>
            <a:r>
              <a:rPr sz="2800" spc="-20" dirty="0">
                <a:solidFill>
                  <a:srgbClr val="FFFFFF"/>
                </a:solidFill>
                <a:latin typeface="Calibri" panose="020F0502020204030204"/>
                <a:cs typeface="Calibri" panose="020F0502020204030204"/>
              </a:rPr>
              <a:t>53</a:t>
            </a:r>
            <a:endParaRPr sz="2800">
              <a:latin typeface="Calibri" panose="020F0502020204030204"/>
              <a:cs typeface="Calibri" panose="020F050202020403020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90622" y="1979295"/>
            <a:ext cx="534670" cy="317500"/>
          </a:xfrm>
          <a:prstGeom prst="rect">
            <a:avLst/>
          </a:prstGeom>
        </p:spPr>
        <p:txBody>
          <a:bodyPr vert="horz" wrap="square" lIns="0" tIns="0" rIns="0" bIns="0" rtlCol="0">
            <a:spAutoFit/>
          </a:bodyPr>
          <a:lstStyle/>
          <a:p>
            <a:pPr marL="12700">
              <a:lnSpc>
                <a:spcPct val="100000"/>
              </a:lnSpc>
            </a:pPr>
            <a:r>
              <a:rPr sz="2000" b="1" spc="-5" dirty="0">
                <a:solidFill>
                  <a:srgbClr val="585858"/>
                </a:solidFill>
                <a:latin typeface="微软雅黑" panose="020B0503020204020204" charset="-122"/>
                <a:cs typeface="微软雅黑" panose="020B0503020204020204" charset="-122"/>
              </a:rPr>
              <a:t>应当</a:t>
            </a:r>
            <a:endParaRPr sz="2000">
              <a:latin typeface="微软雅黑" panose="020B0503020204020204" charset="-122"/>
              <a:cs typeface="微软雅黑" panose="020B0503020204020204" charset="-122"/>
            </a:endParaRPr>
          </a:p>
        </p:txBody>
      </p:sp>
      <p:sp>
        <p:nvSpPr>
          <p:cNvPr id="3" name="object 3"/>
          <p:cNvSpPr txBox="1"/>
          <p:nvPr/>
        </p:nvSpPr>
        <p:spPr>
          <a:xfrm>
            <a:off x="234797" y="2524886"/>
            <a:ext cx="151130" cy="226060"/>
          </a:xfrm>
          <a:prstGeom prst="rect">
            <a:avLst/>
          </a:prstGeom>
        </p:spPr>
        <p:txBody>
          <a:bodyPr vert="horz" wrap="square" lIns="0" tIns="0" rIns="0" bIns="0" rtlCol="0">
            <a:spAutoFit/>
          </a:bodyPr>
          <a:lstStyle/>
          <a:p>
            <a:pPr marL="12700">
              <a:lnSpc>
                <a:spcPct val="100000"/>
              </a:lnSpc>
            </a:pPr>
            <a:r>
              <a:rPr sz="1400" dirty="0">
                <a:solidFill>
                  <a:srgbClr val="C00000"/>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4" name="object 4"/>
          <p:cNvSpPr txBox="1"/>
          <p:nvPr/>
        </p:nvSpPr>
        <p:spPr>
          <a:xfrm>
            <a:off x="1240027" y="2502027"/>
            <a:ext cx="1986914" cy="226060"/>
          </a:xfrm>
          <a:prstGeom prst="rect">
            <a:avLst/>
          </a:prstGeom>
        </p:spPr>
        <p:txBody>
          <a:bodyPr vert="horz" wrap="square" lIns="0" tIns="0" rIns="0" bIns="0" rtlCol="0">
            <a:spAutoFit/>
          </a:bodyPr>
          <a:lstStyle/>
          <a:p>
            <a:pPr marL="12700">
              <a:lnSpc>
                <a:spcPct val="100000"/>
              </a:lnSpc>
            </a:pPr>
            <a:r>
              <a:rPr sz="1400" dirty="0">
                <a:solidFill>
                  <a:srgbClr val="585858"/>
                </a:solidFill>
                <a:latin typeface="微软雅黑" panose="020B0503020204020204" charset="-122"/>
                <a:cs typeface="微软雅黑" panose="020B0503020204020204" charset="-122"/>
              </a:rPr>
              <a:t>接受安全生产教育和培训</a:t>
            </a:r>
            <a:endParaRPr sz="1400">
              <a:latin typeface="微软雅黑" panose="020B0503020204020204" charset="-122"/>
              <a:cs typeface="微软雅黑" panose="020B0503020204020204" charset="-122"/>
            </a:endParaRPr>
          </a:p>
        </p:txBody>
      </p:sp>
      <p:sp>
        <p:nvSpPr>
          <p:cNvPr id="5" name="object 5"/>
          <p:cNvSpPr txBox="1"/>
          <p:nvPr/>
        </p:nvSpPr>
        <p:spPr>
          <a:xfrm>
            <a:off x="234797" y="2982086"/>
            <a:ext cx="151130" cy="226060"/>
          </a:xfrm>
          <a:prstGeom prst="rect">
            <a:avLst/>
          </a:prstGeom>
        </p:spPr>
        <p:txBody>
          <a:bodyPr vert="horz" wrap="square" lIns="0" tIns="0" rIns="0" bIns="0" rtlCol="0">
            <a:spAutoFit/>
          </a:bodyPr>
          <a:lstStyle/>
          <a:p>
            <a:pPr marL="12700">
              <a:lnSpc>
                <a:spcPct val="100000"/>
              </a:lnSpc>
            </a:pPr>
            <a:r>
              <a:rPr sz="1400" dirty="0">
                <a:solidFill>
                  <a:srgbClr val="C00000"/>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6" name="object 6"/>
          <p:cNvSpPr txBox="1"/>
          <p:nvPr/>
        </p:nvSpPr>
        <p:spPr>
          <a:xfrm>
            <a:off x="528015" y="2959227"/>
            <a:ext cx="2696845" cy="226060"/>
          </a:xfrm>
          <a:prstGeom prst="rect">
            <a:avLst/>
          </a:prstGeom>
        </p:spPr>
        <p:txBody>
          <a:bodyPr vert="horz" wrap="square" lIns="0" tIns="0" rIns="0" bIns="0" rtlCol="0">
            <a:spAutoFit/>
          </a:bodyPr>
          <a:lstStyle/>
          <a:p>
            <a:pPr marL="12700">
              <a:lnSpc>
                <a:spcPct val="100000"/>
              </a:lnSpc>
            </a:pPr>
            <a:r>
              <a:rPr sz="1400" dirty="0">
                <a:solidFill>
                  <a:srgbClr val="585858"/>
                </a:solidFill>
                <a:latin typeface="微软雅黑" panose="020B0503020204020204" charset="-122"/>
                <a:cs typeface="微软雅黑" panose="020B0503020204020204" charset="-122"/>
              </a:rPr>
              <a:t>掌握本职工作所需的安</a:t>
            </a:r>
            <a:r>
              <a:rPr sz="1400" spc="-15" dirty="0">
                <a:solidFill>
                  <a:srgbClr val="585858"/>
                </a:solidFill>
                <a:latin typeface="微软雅黑" panose="020B0503020204020204" charset="-122"/>
                <a:cs typeface="微软雅黑" panose="020B0503020204020204" charset="-122"/>
              </a:rPr>
              <a:t>全</a:t>
            </a:r>
            <a:r>
              <a:rPr sz="1400" spc="0" dirty="0">
                <a:solidFill>
                  <a:srgbClr val="585858"/>
                </a:solidFill>
                <a:latin typeface="微软雅黑" panose="020B0503020204020204" charset="-122"/>
                <a:cs typeface="微软雅黑" panose="020B0503020204020204" charset="-122"/>
              </a:rPr>
              <a:t>生产</a:t>
            </a:r>
            <a:r>
              <a:rPr sz="1400" spc="-15" dirty="0">
                <a:solidFill>
                  <a:srgbClr val="585858"/>
                </a:solidFill>
                <a:latin typeface="微软雅黑" panose="020B0503020204020204" charset="-122"/>
                <a:cs typeface="微软雅黑" panose="020B0503020204020204" charset="-122"/>
              </a:rPr>
              <a:t>知</a:t>
            </a:r>
            <a:r>
              <a:rPr sz="1400" spc="0" dirty="0">
                <a:solidFill>
                  <a:srgbClr val="585858"/>
                </a:solidFill>
                <a:latin typeface="微软雅黑" panose="020B0503020204020204" charset="-122"/>
                <a:cs typeface="微软雅黑" panose="020B0503020204020204" charset="-122"/>
              </a:rPr>
              <a:t>识</a:t>
            </a:r>
            <a:endParaRPr sz="1400">
              <a:latin typeface="微软雅黑" panose="020B0503020204020204" charset="-122"/>
              <a:cs typeface="微软雅黑" panose="020B0503020204020204" charset="-122"/>
            </a:endParaRPr>
          </a:p>
        </p:txBody>
      </p:sp>
      <p:sp>
        <p:nvSpPr>
          <p:cNvPr id="7" name="object 7"/>
          <p:cNvSpPr txBox="1"/>
          <p:nvPr/>
        </p:nvSpPr>
        <p:spPr>
          <a:xfrm>
            <a:off x="234797" y="3439286"/>
            <a:ext cx="151130" cy="226060"/>
          </a:xfrm>
          <a:prstGeom prst="rect">
            <a:avLst/>
          </a:prstGeom>
        </p:spPr>
        <p:txBody>
          <a:bodyPr vert="horz" wrap="square" lIns="0" tIns="0" rIns="0" bIns="0" rtlCol="0">
            <a:spAutoFit/>
          </a:bodyPr>
          <a:lstStyle/>
          <a:p>
            <a:pPr marL="12700">
              <a:lnSpc>
                <a:spcPct val="100000"/>
              </a:lnSpc>
            </a:pPr>
            <a:r>
              <a:rPr sz="1400" dirty="0">
                <a:solidFill>
                  <a:srgbClr val="C00000"/>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8" name="object 8"/>
          <p:cNvSpPr txBox="1"/>
          <p:nvPr/>
        </p:nvSpPr>
        <p:spPr>
          <a:xfrm>
            <a:off x="1773427" y="3416427"/>
            <a:ext cx="1452245" cy="226060"/>
          </a:xfrm>
          <a:prstGeom prst="rect">
            <a:avLst/>
          </a:prstGeom>
        </p:spPr>
        <p:txBody>
          <a:bodyPr vert="horz" wrap="square" lIns="0" tIns="0" rIns="0" bIns="0" rtlCol="0">
            <a:spAutoFit/>
          </a:bodyPr>
          <a:lstStyle/>
          <a:p>
            <a:pPr marL="12700">
              <a:lnSpc>
                <a:spcPct val="100000"/>
              </a:lnSpc>
            </a:pPr>
            <a:r>
              <a:rPr sz="1400" dirty="0">
                <a:solidFill>
                  <a:srgbClr val="585858"/>
                </a:solidFill>
                <a:latin typeface="微软雅黑" panose="020B0503020204020204" charset="-122"/>
                <a:cs typeface="微软雅黑" panose="020B0503020204020204" charset="-122"/>
              </a:rPr>
              <a:t>提高安全生产技能</a:t>
            </a:r>
            <a:endParaRPr sz="1400">
              <a:latin typeface="微软雅黑" panose="020B0503020204020204" charset="-122"/>
              <a:cs typeface="微软雅黑" panose="020B0503020204020204" charset="-122"/>
            </a:endParaRPr>
          </a:p>
        </p:txBody>
      </p:sp>
      <p:sp>
        <p:nvSpPr>
          <p:cNvPr id="9" name="object 9"/>
          <p:cNvSpPr txBox="1"/>
          <p:nvPr/>
        </p:nvSpPr>
        <p:spPr>
          <a:xfrm>
            <a:off x="234797" y="3896105"/>
            <a:ext cx="151130" cy="226060"/>
          </a:xfrm>
          <a:prstGeom prst="rect">
            <a:avLst/>
          </a:prstGeom>
        </p:spPr>
        <p:txBody>
          <a:bodyPr vert="horz" wrap="square" lIns="0" tIns="0" rIns="0" bIns="0" rtlCol="0">
            <a:spAutoFit/>
          </a:bodyPr>
          <a:lstStyle/>
          <a:p>
            <a:pPr marL="12700">
              <a:lnSpc>
                <a:spcPct val="100000"/>
              </a:lnSpc>
            </a:pPr>
            <a:r>
              <a:rPr sz="1400" dirty="0">
                <a:solidFill>
                  <a:srgbClr val="C00000"/>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10" name="object 10"/>
          <p:cNvSpPr txBox="1"/>
          <p:nvPr/>
        </p:nvSpPr>
        <p:spPr>
          <a:xfrm>
            <a:off x="883411" y="3873245"/>
            <a:ext cx="2341880" cy="226060"/>
          </a:xfrm>
          <a:prstGeom prst="rect">
            <a:avLst/>
          </a:prstGeom>
        </p:spPr>
        <p:txBody>
          <a:bodyPr vert="horz" wrap="square" lIns="0" tIns="0" rIns="0" bIns="0" rtlCol="0">
            <a:spAutoFit/>
          </a:bodyPr>
          <a:lstStyle/>
          <a:p>
            <a:pPr marL="12700">
              <a:lnSpc>
                <a:spcPct val="100000"/>
              </a:lnSpc>
            </a:pPr>
            <a:r>
              <a:rPr sz="1400" dirty="0">
                <a:solidFill>
                  <a:srgbClr val="585858"/>
                </a:solidFill>
                <a:latin typeface="微软雅黑" panose="020B0503020204020204" charset="-122"/>
                <a:cs typeface="微软雅黑" panose="020B0503020204020204" charset="-122"/>
              </a:rPr>
              <a:t>增强事故预防和应急处</a:t>
            </a:r>
            <a:r>
              <a:rPr sz="1400" spc="-15" dirty="0">
                <a:solidFill>
                  <a:srgbClr val="585858"/>
                </a:solidFill>
                <a:latin typeface="微软雅黑" panose="020B0503020204020204" charset="-122"/>
                <a:cs typeface="微软雅黑" panose="020B0503020204020204" charset="-122"/>
              </a:rPr>
              <a:t>理</a:t>
            </a:r>
            <a:r>
              <a:rPr sz="1400" spc="0" dirty="0">
                <a:solidFill>
                  <a:srgbClr val="585858"/>
                </a:solidFill>
                <a:latin typeface="微软雅黑" panose="020B0503020204020204" charset="-122"/>
                <a:cs typeface="微软雅黑" panose="020B0503020204020204" charset="-122"/>
              </a:rPr>
              <a:t>能力</a:t>
            </a:r>
            <a:endParaRPr sz="1400">
              <a:latin typeface="微软雅黑" panose="020B0503020204020204" charset="-122"/>
              <a:cs typeface="微软雅黑" panose="020B0503020204020204" charset="-122"/>
            </a:endParaRPr>
          </a:p>
        </p:txBody>
      </p:sp>
      <p:sp>
        <p:nvSpPr>
          <p:cNvPr id="11" name="object 11"/>
          <p:cNvSpPr/>
          <p:nvPr/>
        </p:nvSpPr>
        <p:spPr>
          <a:xfrm>
            <a:off x="4032503" y="1744979"/>
            <a:ext cx="1546860" cy="1962912"/>
          </a:xfrm>
          <a:prstGeom prst="rect">
            <a:avLst/>
          </a:prstGeom>
          <a:blipFill>
            <a:blip r:embed="rId1" cstate="print"/>
            <a:stretch>
              <a:fillRect/>
            </a:stretch>
          </a:blipFill>
        </p:spPr>
        <p:txBody>
          <a:bodyPr wrap="square" lIns="0" tIns="0" rIns="0" bIns="0" rtlCol="0">
            <a:spAutoFit/>
          </a:bodyPr>
          <a:lstStyle/>
          <a:p/>
        </p:txBody>
      </p:sp>
      <p:sp>
        <p:nvSpPr>
          <p:cNvPr id="12" name="object 12"/>
          <p:cNvSpPr txBox="1"/>
          <p:nvPr/>
        </p:nvSpPr>
        <p:spPr>
          <a:xfrm>
            <a:off x="4154551" y="3709670"/>
            <a:ext cx="13970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从业人员义务</a:t>
            </a:r>
            <a:endParaRPr sz="1800">
              <a:latin typeface="微软雅黑" panose="020B0503020204020204" charset="-122"/>
              <a:cs typeface="微软雅黑" panose="020B0503020204020204" charset="-122"/>
            </a:endParaRPr>
          </a:p>
        </p:txBody>
      </p:sp>
      <p:sp>
        <p:nvSpPr>
          <p:cNvPr id="13" name="object 13"/>
          <p:cNvSpPr/>
          <p:nvPr/>
        </p:nvSpPr>
        <p:spPr>
          <a:xfrm>
            <a:off x="3304032" y="1557527"/>
            <a:ext cx="2944367" cy="2950464"/>
          </a:xfrm>
          <a:custGeom>
            <a:avLst/>
            <a:gdLst/>
            <a:ahLst/>
            <a:cxnLst/>
            <a:rect l="l" t="t" r="r" b="b"/>
            <a:pathLst>
              <a:path w="2944367" h="2950464">
                <a:moveTo>
                  <a:pt x="1472183" y="0"/>
                </a:moveTo>
                <a:lnTo>
                  <a:pt x="1351443" y="4890"/>
                </a:lnTo>
                <a:lnTo>
                  <a:pt x="1233390" y="19309"/>
                </a:lnTo>
                <a:lnTo>
                  <a:pt x="1118404" y="42876"/>
                </a:lnTo>
                <a:lnTo>
                  <a:pt x="1006864" y="75212"/>
                </a:lnTo>
                <a:lnTo>
                  <a:pt x="899148" y="115937"/>
                </a:lnTo>
                <a:lnTo>
                  <a:pt x="795635" y="164670"/>
                </a:lnTo>
                <a:lnTo>
                  <a:pt x="696705" y="221033"/>
                </a:lnTo>
                <a:lnTo>
                  <a:pt x="602735" y="284646"/>
                </a:lnTo>
                <a:lnTo>
                  <a:pt x="514106" y="355129"/>
                </a:lnTo>
                <a:lnTo>
                  <a:pt x="431196" y="432101"/>
                </a:lnTo>
                <a:lnTo>
                  <a:pt x="354384" y="515184"/>
                </a:lnTo>
                <a:lnTo>
                  <a:pt x="284049" y="603997"/>
                </a:lnTo>
                <a:lnTo>
                  <a:pt x="220569" y="698161"/>
                </a:lnTo>
                <a:lnTo>
                  <a:pt x="164324" y="797296"/>
                </a:lnTo>
                <a:lnTo>
                  <a:pt x="115693" y="901023"/>
                </a:lnTo>
                <a:lnTo>
                  <a:pt x="75053" y="1008961"/>
                </a:lnTo>
                <a:lnTo>
                  <a:pt x="42786" y="1120730"/>
                </a:lnTo>
                <a:lnTo>
                  <a:pt x="19268" y="1235952"/>
                </a:lnTo>
                <a:lnTo>
                  <a:pt x="4880" y="1354245"/>
                </a:lnTo>
                <a:lnTo>
                  <a:pt x="0" y="1475232"/>
                </a:lnTo>
                <a:lnTo>
                  <a:pt x="4880" y="1596218"/>
                </a:lnTo>
                <a:lnTo>
                  <a:pt x="19268" y="1714511"/>
                </a:lnTo>
                <a:lnTo>
                  <a:pt x="42786" y="1829733"/>
                </a:lnTo>
                <a:lnTo>
                  <a:pt x="75053" y="1941502"/>
                </a:lnTo>
                <a:lnTo>
                  <a:pt x="115693" y="2049440"/>
                </a:lnTo>
                <a:lnTo>
                  <a:pt x="164324" y="2153167"/>
                </a:lnTo>
                <a:lnTo>
                  <a:pt x="220569" y="2252302"/>
                </a:lnTo>
                <a:lnTo>
                  <a:pt x="284049" y="2346466"/>
                </a:lnTo>
                <a:lnTo>
                  <a:pt x="354467" y="2435369"/>
                </a:lnTo>
                <a:lnTo>
                  <a:pt x="431196" y="2518362"/>
                </a:lnTo>
                <a:lnTo>
                  <a:pt x="514106" y="2595334"/>
                </a:lnTo>
                <a:lnTo>
                  <a:pt x="602735" y="2665817"/>
                </a:lnTo>
                <a:lnTo>
                  <a:pt x="696705" y="2729430"/>
                </a:lnTo>
                <a:lnTo>
                  <a:pt x="795635" y="2785793"/>
                </a:lnTo>
                <a:lnTo>
                  <a:pt x="899148" y="2834526"/>
                </a:lnTo>
                <a:lnTo>
                  <a:pt x="1006864" y="2875251"/>
                </a:lnTo>
                <a:lnTo>
                  <a:pt x="1118404" y="2907587"/>
                </a:lnTo>
                <a:lnTo>
                  <a:pt x="1233390" y="2931154"/>
                </a:lnTo>
                <a:lnTo>
                  <a:pt x="1351443" y="2945573"/>
                </a:lnTo>
                <a:lnTo>
                  <a:pt x="1472183" y="2950464"/>
                </a:lnTo>
                <a:lnTo>
                  <a:pt x="1592924" y="2945573"/>
                </a:lnTo>
                <a:lnTo>
                  <a:pt x="1710977" y="2931154"/>
                </a:lnTo>
                <a:lnTo>
                  <a:pt x="1825963" y="2907587"/>
                </a:lnTo>
                <a:lnTo>
                  <a:pt x="1937503" y="2875251"/>
                </a:lnTo>
                <a:lnTo>
                  <a:pt x="2045219" y="2834526"/>
                </a:lnTo>
                <a:lnTo>
                  <a:pt x="2148732" y="2785793"/>
                </a:lnTo>
                <a:lnTo>
                  <a:pt x="2229512" y="2739771"/>
                </a:lnTo>
                <a:lnTo>
                  <a:pt x="1472183" y="2739771"/>
                </a:lnTo>
                <a:lnTo>
                  <a:pt x="1368682" y="2735578"/>
                </a:lnTo>
                <a:lnTo>
                  <a:pt x="1267486" y="2723219"/>
                </a:lnTo>
                <a:lnTo>
                  <a:pt x="1168920" y="2703019"/>
                </a:lnTo>
                <a:lnTo>
                  <a:pt x="1073310" y="2675302"/>
                </a:lnTo>
                <a:lnTo>
                  <a:pt x="980979" y="2640395"/>
                </a:lnTo>
                <a:lnTo>
                  <a:pt x="892253" y="2598623"/>
                </a:lnTo>
                <a:lnTo>
                  <a:pt x="807455" y="2550310"/>
                </a:lnTo>
                <a:lnTo>
                  <a:pt x="726911" y="2495784"/>
                </a:lnTo>
                <a:lnTo>
                  <a:pt x="650848" y="2435279"/>
                </a:lnTo>
                <a:lnTo>
                  <a:pt x="579881" y="2369391"/>
                </a:lnTo>
                <a:lnTo>
                  <a:pt x="514045" y="2298175"/>
                </a:lnTo>
                <a:lnTo>
                  <a:pt x="453761" y="2222046"/>
                </a:lnTo>
                <a:lnTo>
                  <a:pt x="399354" y="2141331"/>
                </a:lnTo>
                <a:lnTo>
                  <a:pt x="351147" y="2056354"/>
                </a:lnTo>
                <a:lnTo>
                  <a:pt x="309467" y="1967442"/>
                </a:lnTo>
                <a:lnTo>
                  <a:pt x="274636" y="1874919"/>
                </a:lnTo>
                <a:lnTo>
                  <a:pt x="246981" y="1779111"/>
                </a:lnTo>
                <a:lnTo>
                  <a:pt x="226826" y="1680343"/>
                </a:lnTo>
                <a:lnTo>
                  <a:pt x="214494" y="1578942"/>
                </a:lnTo>
                <a:lnTo>
                  <a:pt x="210312" y="1475232"/>
                </a:lnTo>
                <a:lnTo>
                  <a:pt x="214494" y="1371521"/>
                </a:lnTo>
                <a:lnTo>
                  <a:pt x="226826" y="1270120"/>
                </a:lnTo>
                <a:lnTo>
                  <a:pt x="246981" y="1171352"/>
                </a:lnTo>
                <a:lnTo>
                  <a:pt x="274636" y="1075544"/>
                </a:lnTo>
                <a:lnTo>
                  <a:pt x="309467" y="983021"/>
                </a:lnTo>
                <a:lnTo>
                  <a:pt x="351147" y="894109"/>
                </a:lnTo>
                <a:lnTo>
                  <a:pt x="399354" y="809132"/>
                </a:lnTo>
                <a:lnTo>
                  <a:pt x="453761" y="728417"/>
                </a:lnTo>
                <a:lnTo>
                  <a:pt x="514045" y="652288"/>
                </a:lnTo>
                <a:lnTo>
                  <a:pt x="579882" y="581072"/>
                </a:lnTo>
                <a:lnTo>
                  <a:pt x="650945" y="515094"/>
                </a:lnTo>
                <a:lnTo>
                  <a:pt x="726911" y="454679"/>
                </a:lnTo>
                <a:lnTo>
                  <a:pt x="807455" y="400153"/>
                </a:lnTo>
                <a:lnTo>
                  <a:pt x="892253" y="351840"/>
                </a:lnTo>
                <a:lnTo>
                  <a:pt x="980979" y="310068"/>
                </a:lnTo>
                <a:lnTo>
                  <a:pt x="1073310" y="275161"/>
                </a:lnTo>
                <a:lnTo>
                  <a:pt x="1168920" y="247444"/>
                </a:lnTo>
                <a:lnTo>
                  <a:pt x="1267486" y="227244"/>
                </a:lnTo>
                <a:lnTo>
                  <a:pt x="1368682" y="214885"/>
                </a:lnTo>
                <a:lnTo>
                  <a:pt x="1472183" y="210693"/>
                </a:lnTo>
                <a:lnTo>
                  <a:pt x="2229512" y="210693"/>
                </a:lnTo>
                <a:lnTo>
                  <a:pt x="2148732" y="164670"/>
                </a:lnTo>
                <a:lnTo>
                  <a:pt x="2045219" y="115937"/>
                </a:lnTo>
                <a:lnTo>
                  <a:pt x="1937503" y="75212"/>
                </a:lnTo>
                <a:lnTo>
                  <a:pt x="1825963" y="42876"/>
                </a:lnTo>
                <a:lnTo>
                  <a:pt x="1710977" y="19309"/>
                </a:lnTo>
                <a:lnTo>
                  <a:pt x="1592924" y="4890"/>
                </a:lnTo>
                <a:lnTo>
                  <a:pt x="1472183" y="0"/>
                </a:lnTo>
                <a:close/>
              </a:path>
              <a:path w="2944367" h="2950464">
                <a:moveTo>
                  <a:pt x="2229512" y="210693"/>
                </a:moveTo>
                <a:lnTo>
                  <a:pt x="1472183" y="210693"/>
                </a:lnTo>
                <a:lnTo>
                  <a:pt x="1575685" y="214885"/>
                </a:lnTo>
                <a:lnTo>
                  <a:pt x="1676881" y="227244"/>
                </a:lnTo>
                <a:lnTo>
                  <a:pt x="1775447" y="247444"/>
                </a:lnTo>
                <a:lnTo>
                  <a:pt x="1871057" y="275161"/>
                </a:lnTo>
                <a:lnTo>
                  <a:pt x="1963388" y="310068"/>
                </a:lnTo>
                <a:lnTo>
                  <a:pt x="2052114" y="351840"/>
                </a:lnTo>
                <a:lnTo>
                  <a:pt x="2136912" y="400153"/>
                </a:lnTo>
                <a:lnTo>
                  <a:pt x="2217456" y="454679"/>
                </a:lnTo>
                <a:lnTo>
                  <a:pt x="2293519" y="515184"/>
                </a:lnTo>
                <a:lnTo>
                  <a:pt x="2364485" y="581072"/>
                </a:lnTo>
                <a:lnTo>
                  <a:pt x="2430322" y="652288"/>
                </a:lnTo>
                <a:lnTo>
                  <a:pt x="2490606" y="728417"/>
                </a:lnTo>
                <a:lnTo>
                  <a:pt x="2545013" y="809132"/>
                </a:lnTo>
                <a:lnTo>
                  <a:pt x="2593220" y="894109"/>
                </a:lnTo>
                <a:lnTo>
                  <a:pt x="2634900" y="983021"/>
                </a:lnTo>
                <a:lnTo>
                  <a:pt x="2669731" y="1075544"/>
                </a:lnTo>
                <a:lnTo>
                  <a:pt x="2697386" y="1171352"/>
                </a:lnTo>
                <a:lnTo>
                  <a:pt x="2717541" y="1270120"/>
                </a:lnTo>
                <a:lnTo>
                  <a:pt x="2729873" y="1371521"/>
                </a:lnTo>
                <a:lnTo>
                  <a:pt x="2734055" y="1475232"/>
                </a:lnTo>
                <a:lnTo>
                  <a:pt x="2729873" y="1578942"/>
                </a:lnTo>
                <a:lnTo>
                  <a:pt x="2717541" y="1680343"/>
                </a:lnTo>
                <a:lnTo>
                  <a:pt x="2697386" y="1779111"/>
                </a:lnTo>
                <a:lnTo>
                  <a:pt x="2669731" y="1874919"/>
                </a:lnTo>
                <a:lnTo>
                  <a:pt x="2634900" y="1967442"/>
                </a:lnTo>
                <a:lnTo>
                  <a:pt x="2593220" y="2056354"/>
                </a:lnTo>
                <a:lnTo>
                  <a:pt x="2545013" y="2141331"/>
                </a:lnTo>
                <a:lnTo>
                  <a:pt x="2490606" y="2222046"/>
                </a:lnTo>
                <a:lnTo>
                  <a:pt x="2430322" y="2298175"/>
                </a:lnTo>
                <a:lnTo>
                  <a:pt x="2364485" y="2369391"/>
                </a:lnTo>
                <a:lnTo>
                  <a:pt x="2293422" y="2435369"/>
                </a:lnTo>
                <a:lnTo>
                  <a:pt x="2217456" y="2495784"/>
                </a:lnTo>
                <a:lnTo>
                  <a:pt x="2136912" y="2550310"/>
                </a:lnTo>
                <a:lnTo>
                  <a:pt x="2052114" y="2598623"/>
                </a:lnTo>
                <a:lnTo>
                  <a:pt x="1963388" y="2640395"/>
                </a:lnTo>
                <a:lnTo>
                  <a:pt x="1871057" y="2675302"/>
                </a:lnTo>
                <a:lnTo>
                  <a:pt x="1775447" y="2703019"/>
                </a:lnTo>
                <a:lnTo>
                  <a:pt x="1676881" y="2723219"/>
                </a:lnTo>
                <a:lnTo>
                  <a:pt x="1575685" y="2735578"/>
                </a:lnTo>
                <a:lnTo>
                  <a:pt x="1472183" y="2739771"/>
                </a:lnTo>
                <a:lnTo>
                  <a:pt x="2229512" y="2739771"/>
                </a:lnTo>
                <a:lnTo>
                  <a:pt x="2341632" y="2665817"/>
                </a:lnTo>
                <a:lnTo>
                  <a:pt x="2430261" y="2595334"/>
                </a:lnTo>
                <a:lnTo>
                  <a:pt x="2513171" y="2518362"/>
                </a:lnTo>
                <a:lnTo>
                  <a:pt x="2589983" y="2435279"/>
                </a:lnTo>
                <a:lnTo>
                  <a:pt x="2660318" y="2346466"/>
                </a:lnTo>
                <a:lnTo>
                  <a:pt x="2723798" y="2252302"/>
                </a:lnTo>
                <a:lnTo>
                  <a:pt x="2780043" y="2153167"/>
                </a:lnTo>
                <a:lnTo>
                  <a:pt x="2828674" y="2049440"/>
                </a:lnTo>
                <a:lnTo>
                  <a:pt x="2869314" y="1941502"/>
                </a:lnTo>
                <a:lnTo>
                  <a:pt x="2901581" y="1829733"/>
                </a:lnTo>
                <a:lnTo>
                  <a:pt x="2925099" y="1714511"/>
                </a:lnTo>
                <a:lnTo>
                  <a:pt x="2939487" y="1596218"/>
                </a:lnTo>
                <a:lnTo>
                  <a:pt x="2944367" y="1475232"/>
                </a:lnTo>
                <a:lnTo>
                  <a:pt x="2939487" y="1354245"/>
                </a:lnTo>
                <a:lnTo>
                  <a:pt x="2925099" y="1235952"/>
                </a:lnTo>
                <a:lnTo>
                  <a:pt x="2901581" y="1120730"/>
                </a:lnTo>
                <a:lnTo>
                  <a:pt x="2869314" y="1008961"/>
                </a:lnTo>
                <a:lnTo>
                  <a:pt x="2828674" y="901023"/>
                </a:lnTo>
                <a:lnTo>
                  <a:pt x="2780043" y="797296"/>
                </a:lnTo>
                <a:lnTo>
                  <a:pt x="2723798" y="698161"/>
                </a:lnTo>
                <a:lnTo>
                  <a:pt x="2660318" y="603997"/>
                </a:lnTo>
                <a:lnTo>
                  <a:pt x="2589900" y="515094"/>
                </a:lnTo>
                <a:lnTo>
                  <a:pt x="2513171" y="432101"/>
                </a:lnTo>
                <a:lnTo>
                  <a:pt x="2430261" y="355129"/>
                </a:lnTo>
                <a:lnTo>
                  <a:pt x="2341632" y="284646"/>
                </a:lnTo>
                <a:lnTo>
                  <a:pt x="2247662" y="221033"/>
                </a:lnTo>
                <a:lnTo>
                  <a:pt x="2229512" y="210693"/>
                </a:lnTo>
                <a:close/>
              </a:path>
            </a:pathLst>
          </a:custGeom>
          <a:solidFill>
            <a:srgbClr val="BEBEBE"/>
          </a:solidFill>
        </p:spPr>
        <p:txBody>
          <a:bodyPr wrap="square" lIns="0" tIns="0" rIns="0" bIns="0" rtlCol="0">
            <a:spAutoFit/>
          </a:bodyPr>
          <a:lstStyle/>
          <a:p/>
        </p:txBody>
      </p:sp>
      <p:sp>
        <p:nvSpPr>
          <p:cNvPr id="14" name="object 14"/>
          <p:cNvSpPr/>
          <p:nvPr/>
        </p:nvSpPr>
        <p:spPr>
          <a:xfrm>
            <a:off x="3303216" y="1781429"/>
            <a:ext cx="800407" cy="2482850"/>
          </a:xfrm>
          <a:custGeom>
            <a:avLst/>
            <a:gdLst/>
            <a:ahLst/>
            <a:cxnLst/>
            <a:rect l="l" t="t" r="r" b="b"/>
            <a:pathLst>
              <a:path w="800407" h="2482850">
                <a:moveTo>
                  <a:pt x="694997" y="0"/>
                </a:moveTo>
                <a:lnTo>
                  <a:pt x="641767" y="34835"/>
                </a:lnTo>
                <a:lnTo>
                  <a:pt x="590172" y="71865"/>
                </a:lnTo>
                <a:lnTo>
                  <a:pt x="540275" y="111027"/>
                </a:lnTo>
                <a:lnTo>
                  <a:pt x="492143" y="152259"/>
                </a:lnTo>
                <a:lnTo>
                  <a:pt x="445839" y="195500"/>
                </a:lnTo>
                <a:lnTo>
                  <a:pt x="401429" y="240688"/>
                </a:lnTo>
                <a:lnTo>
                  <a:pt x="358978" y="287761"/>
                </a:lnTo>
                <a:lnTo>
                  <a:pt x="318549" y="336657"/>
                </a:lnTo>
                <a:lnTo>
                  <a:pt x="280208" y="387315"/>
                </a:lnTo>
                <a:lnTo>
                  <a:pt x="244020" y="439674"/>
                </a:lnTo>
                <a:lnTo>
                  <a:pt x="181426" y="543377"/>
                </a:lnTo>
                <a:lnTo>
                  <a:pt x="128255" y="650073"/>
                </a:lnTo>
                <a:lnTo>
                  <a:pt x="84401" y="759236"/>
                </a:lnTo>
                <a:lnTo>
                  <a:pt x="49755" y="870340"/>
                </a:lnTo>
                <a:lnTo>
                  <a:pt x="24211" y="982858"/>
                </a:lnTo>
                <a:lnTo>
                  <a:pt x="7662" y="1096266"/>
                </a:lnTo>
                <a:lnTo>
                  <a:pt x="0" y="1210038"/>
                </a:lnTo>
                <a:lnTo>
                  <a:pt x="1117" y="1323646"/>
                </a:lnTo>
                <a:lnTo>
                  <a:pt x="10908" y="1436567"/>
                </a:lnTo>
                <a:lnTo>
                  <a:pt x="29263" y="1548272"/>
                </a:lnTo>
                <a:lnTo>
                  <a:pt x="56077" y="1658238"/>
                </a:lnTo>
                <a:lnTo>
                  <a:pt x="91242" y="1765938"/>
                </a:lnTo>
                <a:lnTo>
                  <a:pt x="134651" y="1870845"/>
                </a:lnTo>
                <a:lnTo>
                  <a:pt x="186196" y="1972435"/>
                </a:lnTo>
                <a:lnTo>
                  <a:pt x="245771" y="2070181"/>
                </a:lnTo>
                <a:lnTo>
                  <a:pt x="313267" y="2163557"/>
                </a:lnTo>
                <a:lnTo>
                  <a:pt x="388578" y="2252038"/>
                </a:lnTo>
                <a:lnTo>
                  <a:pt x="471596" y="2335098"/>
                </a:lnTo>
                <a:lnTo>
                  <a:pt x="562215" y="2412210"/>
                </a:lnTo>
                <a:lnTo>
                  <a:pt x="660326" y="2482850"/>
                </a:lnTo>
                <a:lnTo>
                  <a:pt x="770181" y="2316353"/>
                </a:lnTo>
                <a:lnTo>
                  <a:pt x="747405" y="2300970"/>
                </a:lnTo>
                <a:lnTo>
                  <a:pt x="724992" y="2285116"/>
                </a:lnTo>
                <a:lnTo>
                  <a:pt x="681280" y="2252020"/>
                </a:lnTo>
                <a:lnTo>
                  <a:pt x="639099" y="2217121"/>
                </a:lnTo>
                <a:lnTo>
                  <a:pt x="598500" y="2180471"/>
                </a:lnTo>
                <a:lnTo>
                  <a:pt x="559536" y="2142124"/>
                </a:lnTo>
                <a:lnTo>
                  <a:pt x="522260" y="2102136"/>
                </a:lnTo>
                <a:lnTo>
                  <a:pt x="486725" y="2060560"/>
                </a:lnTo>
                <a:lnTo>
                  <a:pt x="452982" y="2017449"/>
                </a:lnTo>
                <a:lnTo>
                  <a:pt x="421085" y="1972859"/>
                </a:lnTo>
                <a:lnTo>
                  <a:pt x="391086" y="1926844"/>
                </a:lnTo>
                <a:lnTo>
                  <a:pt x="339490" y="1835868"/>
                </a:lnTo>
                <a:lnTo>
                  <a:pt x="296111" y="1742505"/>
                </a:lnTo>
                <a:lnTo>
                  <a:pt x="260845" y="1647207"/>
                </a:lnTo>
                <a:lnTo>
                  <a:pt x="233585" y="1550425"/>
                </a:lnTo>
                <a:lnTo>
                  <a:pt x="214227" y="1452612"/>
                </a:lnTo>
                <a:lnTo>
                  <a:pt x="202665" y="1354220"/>
                </a:lnTo>
                <a:lnTo>
                  <a:pt x="198794" y="1255702"/>
                </a:lnTo>
                <a:lnTo>
                  <a:pt x="202509" y="1157510"/>
                </a:lnTo>
                <a:lnTo>
                  <a:pt x="213703" y="1060096"/>
                </a:lnTo>
                <a:lnTo>
                  <a:pt x="232273" y="963914"/>
                </a:lnTo>
                <a:lnTo>
                  <a:pt x="258112" y="869414"/>
                </a:lnTo>
                <a:lnTo>
                  <a:pt x="291115" y="777050"/>
                </a:lnTo>
                <a:lnTo>
                  <a:pt x="331177" y="687273"/>
                </a:lnTo>
                <a:lnTo>
                  <a:pt x="378192" y="600536"/>
                </a:lnTo>
                <a:lnTo>
                  <a:pt x="432056" y="517292"/>
                </a:lnTo>
                <a:lnTo>
                  <a:pt x="492662" y="437993"/>
                </a:lnTo>
                <a:lnTo>
                  <a:pt x="559906" y="363091"/>
                </a:lnTo>
                <a:lnTo>
                  <a:pt x="633681" y="293038"/>
                </a:lnTo>
                <a:lnTo>
                  <a:pt x="713884" y="228287"/>
                </a:lnTo>
                <a:lnTo>
                  <a:pt x="800407" y="169291"/>
                </a:lnTo>
                <a:lnTo>
                  <a:pt x="694997" y="0"/>
                </a:lnTo>
                <a:close/>
              </a:path>
            </a:pathLst>
          </a:custGeom>
          <a:solidFill>
            <a:srgbClr val="4471C4"/>
          </a:solidFill>
        </p:spPr>
        <p:txBody>
          <a:bodyPr wrap="square" lIns="0" tIns="0" rIns="0" bIns="0" rtlCol="0">
            <a:spAutoFit/>
          </a:bodyPr>
          <a:lstStyle/>
          <a:p/>
        </p:txBody>
      </p:sp>
      <p:sp>
        <p:nvSpPr>
          <p:cNvPr id="15" name="object 15"/>
          <p:cNvSpPr/>
          <p:nvPr/>
        </p:nvSpPr>
        <p:spPr>
          <a:xfrm>
            <a:off x="3303216" y="1781429"/>
            <a:ext cx="800407" cy="2482850"/>
          </a:xfrm>
          <a:custGeom>
            <a:avLst/>
            <a:gdLst/>
            <a:ahLst/>
            <a:cxnLst/>
            <a:rect l="l" t="t" r="r" b="b"/>
            <a:pathLst>
              <a:path w="800407" h="2482850">
                <a:moveTo>
                  <a:pt x="660326" y="2482850"/>
                </a:moveTo>
                <a:lnTo>
                  <a:pt x="562215" y="2412210"/>
                </a:lnTo>
                <a:lnTo>
                  <a:pt x="471596" y="2335098"/>
                </a:lnTo>
                <a:lnTo>
                  <a:pt x="388578" y="2252038"/>
                </a:lnTo>
                <a:lnTo>
                  <a:pt x="313267" y="2163557"/>
                </a:lnTo>
                <a:lnTo>
                  <a:pt x="245771" y="2070181"/>
                </a:lnTo>
                <a:lnTo>
                  <a:pt x="186196" y="1972435"/>
                </a:lnTo>
                <a:lnTo>
                  <a:pt x="134651" y="1870845"/>
                </a:lnTo>
                <a:lnTo>
                  <a:pt x="91242" y="1765938"/>
                </a:lnTo>
                <a:lnTo>
                  <a:pt x="56077" y="1658238"/>
                </a:lnTo>
                <a:lnTo>
                  <a:pt x="29263" y="1548272"/>
                </a:lnTo>
                <a:lnTo>
                  <a:pt x="10908" y="1436567"/>
                </a:lnTo>
                <a:lnTo>
                  <a:pt x="1117" y="1323646"/>
                </a:lnTo>
                <a:lnTo>
                  <a:pt x="0" y="1210038"/>
                </a:lnTo>
                <a:lnTo>
                  <a:pt x="7662" y="1096266"/>
                </a:lnTo>
                <a:lnTo>
                  <a:pt x="24211" y="982858"/>
                </a:lnTo>
                <a:lnTo>
                  <a:pt x="49755" y="870340"/>
                </a:lnTo>
                <a:lnTo>
                  <a:pt x="84401" y="759236"/>
                </a:lnTo>
                <a:lnTo>
                  <a:pt x="128255" y="650073"/>
                </a:lnTo>
                <a:lnTo>
                  <a:pt x="181426" y="543377"/>
                </a:lnTo>
                <a:lnTo>
                  <a:pt x="244020" y="439674"/>
                </a:lnTo>
                <a:lnTo>
                  <a:pt x="280208" y="387315"/>
                </a:lnTo>
                <a:lnTo>
                  <a:pt x="318549" y="336657"/>
                </a:lnTo>
                <a:lnTo>
                  <a:pt x="358978" y="287761"/>
                </a:lnTo>
                <a:lnTo>
                  <a:pt x="401429" y="240688"/>
                </a:lnTo>
                <a:lnTo>
                  <a:pt x="445839" y="195500"/>
                </a:lnTo>
                <a:lnTo>
                  <a:pt x="492143" y="152259"/>
                </a:lnTo>
                <a:lnTo>
                  <a:pt x="540275" y="111027"/>
                </a:lnTo>
                <a:lnTo>
                  <a:pt x="590172" y="71865"/>
                </a:lnTo>
                <a:lnTo>
                  <a:pt x="641767" y="34835"/>
                </a:lnTo>
                <a:lnTo>
                  <a:pt x="694997" y="0"/>
                </a:lnTo>
                <a:lnTo>
                  <a:pt x="800407" y="169291"/>
                </a:lnTo>
                <a:lnTo>
                  <a:pt x="713884" y="228287"/>
                </a:lnTo>
                <a:lnTo>
                  <a:pt x="633681" y="293038"/>
                </a:lnTo>
                <a:lnTo>
                  <a:pt x="559906" y="363091"/>
                </a:lnTo>
                <a:lnTo>
                  <a:pt x="492662" y="437993"/>
                </a:lnTo>
                <a:lnTo>
                  <a:pt x="432056" y="517292"/>
                </a:lnTo>
                <a:lnTo>
                  <a:pt x="378192" y="600536"/>
                </a:lnTo>
                <a:lnTo>
                  <a:pt x="331177" y="687273"/>
                </a:lnTo>
                <a:lnTo>
                  <a:pt x="291115" y="777050"/>
                </a:lnTo>
                <a:lnTo>
                  <a:pt x="258112" y="869414"/>
                </a:lnTo>
                <a:lnTo>
                  <a:pt x="232273" y="963914"/>
                </a:lnTo>
                <a:lnTo>
                  <a:pt x="213703" y="1060096"/>
                </a:lnTo>
                <a:lnTo>
                  <a:pt x="202509" y="1157510"/>
                </a:lnTo>
                <a:lnTo>
                  <a:pt x="198794" y="1255702"/>
                </a:lnTo>
                <a:lnTo>
                  <a:pt x="202665" y="1354220"/>
                </a:lnTo>
                <a:lnTo>
                  <a:pt x="214227" y="1452612"/>
                </a:lnTo>
                <a:lnTo>
                  <a:pt x="233585" y="1550425"/>
                </a:lnTo>
                <a:lnTo>
                  <a:pt x="260845" y="1647207"/>
                </a:lnTo>
                <a:lnTo>
                  <a:pt x="296111" y="1742505"/>
                </a:lnTo>
                <a:lnTo>
                  <a:pt x="339490" y="1835868"/>
                </a:lnTo>
                <a:lnTo>
                  <a:pt x="391086" y="1926844"/>
                </a:lnTo>
                <a:lnTo>
                  <a:pt x="421085" y="1972859"/>
                </a:lnTo>
                <a:lnTo>
                  <a:pt x="452982" y="2017449"/>
                </a:lnTo>
                <a:lnTo>
                  <a:pt x="486725" y="2060560"/>
                </a:lnTo>
                <a:lnTo>
                  <a:pt x="522260" y="2102136"/>
                </a:lnTo>
                <a:lnTo>
                  <a:pt x="559536" y="2142124"/>
                </a:lnTo>
                <a:lnTo>
                  <a:pt x="598500" y="2180471"/>
                </a:lnTo>
                <a:lnTo>
                  <a:pt x="639099" y="2217121"/>
                </a:lnTo>
                <a:lnTo>
                  <a:pt x="681280" y="2252020"/>
                </a:lnTo>
                <a:lnTo>
                  <a:pt x="724992" y="2285116"/>
                </a:lnTo>
                <a:lnTo>
                  <a:pt x="770181" y="2316353"/>
                </a:lnTo>
                <a:lnTo>
                  <a:pt x="660326" y="2482850"/>
                </a:lnTo>
              </a:path>
            </a:pathLst>
          </a:custGeom>
          <a:ln w="12700">
            <a:solidFill>
              <a:srgbClr val="41709C"/>
            </a:solidFill>
          </a:ln>
        </p:spPr>
        <p:txBody>
          <a:bodyPr wrap="square" lIns="0" tIns="0" rIns="0" bIns="0" rtlCol="0">
            <a:spAutoFit/>
          </a:bodyPr>
          <a:lstStyle/>
          <a:p/>
        </p:txBody>
      </p:sp>
      <p:sp>
        <p:nvSpPr>
          <p:cNvPr id="16" name="object 16"/>
          <p:cNvSpPr/>
          <p:nvPr/>
        </p:nvSpPr>
        <p:spPr>
          <a:xfrm>
            <a:off x="5447665" y="1782191"/>
            <a:ext cx="802419" cy="2506218"/>
          </a:xfrm>
          <a:custGeom>
            <a:avLst/>
            <a:gdLst/>
            <a:ahLst/>
            <a:cxnLst/>
            <a:rect l="l" t="t" r="r" b="b"/>
            <a:pathLst>
              <a:path w="802419" h="2506218">
                <a:moveTo>
                  <a:pt x="106680" y="0"/>
                </a:moveTo>
                <a:lnTo>
                  <a:pt x="1397" y="169418"/>
                </a:lnTo>
                <a:lnTo>
                  <a:pt x="87902" y="228396"/>
                </a:lnTo>
                <a:lnTo>
                  <a:pt x="168088" y="293131"/>
                </a:lnTo>
                <a:lnTo>
                  <a:pt x="241850" y="363169"/>
                </a:lnTo>
                <a:lnTo>
                  <a:pt x="309081" y="438058"/>
                </a:lnTo>
                <a:lnTo>
                  <a:pt x="369677" y="517346"/>
                </a:lnTo>
                <a:lnTo>
                  <a:pt x="423532" y="600580"/>
                </a:lnTo>
                <a:lnTo>
                  <a:pt x="470540" y="687308"/>
                </a:lnTo>
                <a:lnTo>
                  <a:pt x="510597" y="777077"/>
                </a:lnTo>
                <a:lnTo>
                  <a:pt x="543598" y="869435"/>
                </a:lnTo>
                <a:lnTo>
                  <a:pt x="569436" y="963930"/>
                </a:lnTo>
                <a:lnTo>
                  <a:pt x="588006" y="1060108"/>
                </a:lnTo>
                <a:lnTo>
                  <a:pt x="599204" y="1157518"/>
                </a:lnTo>
                <a:lnTo>
                  <a:pt x="602923" y="1255707"/>
                </a:lnTo>
                <a:lnTo>
                  <a:pt x="599059" y="1354223"/>
                </a:lnTo>
                <a:lnTo>
                  <a:pt x="587505" y="1452614"/>
                </a:lnTo>
                <a:lnTo>
                  <a:pt x="568158" y="1550426"/>
                </a:lnTo>
                <a:lnTo>
                  <a:pt x="540911" y="1647207"/>
                </a:lnTo>
                <a:lnTo>
                  <a:pt x="505658" y="1742506"/>
                </a:lnTo>
                <a:lnTo>
                  <a:pt x="462296" y="1835868"/>
                </a:lnTo>
                <a:lnTo>
                  <a:pt x="410718" y="1926844"/>
                </a:lnTo>
                <a:lnTo>
                  <a:pt x="378565" y="1975993"/>
                </a:lnTo>
                <a:lnTo>
                  <a:pt x="344253" y="2023501"/>
                </a:lnTo>
                <a:lnTo>
                  <a:pt x="307849" y="2069301"/>
                </a:lnTo>
                <a:lnTo>
                  <a:pt x="269418" y="2113330"/>
                </a:lnTo>
                <a:lnTo>
                  <a:pt x="229028" y="2155523"/>
                </a:lnTo>
                <a:lnTo>
                  <a:pt x="186744" y="2195814"/>
                </a:lnTo>
                <a:lnTo>
                  <a:pt x="142633" y="2234140"/>
                </a:lnTo>
                <a:lnTo>
                  <a:pt x="96761" y="2270434"/>
                </a:lnTo>
                <a:lnTo>
                  <a:pt x="49195" y="2304634"/>
                </a:lnTo>
                <a:lnTo>
                  <a:pt x="0" y="2336673"/>
                </a:lnTo>
                <a:lnTo>
                  <a:pt x="104901" y="2506218"/>
                </a:lnTo>
                <a:lnTo>
                  <a:pt x="205057" y="2438500"/>
                </a:lnTo>
                <a:lnTo>
                  <a:pt x="297913" y="2364092"/>
                </a:lnTo>
                <a:lnTo>
                  <a:pt x="383345" y="2283518"/>
                </a:lnTo>
                <a:lnTo>
                  <a:pt x="461231" y="2197298"/>
                </a:lnTo>
                <a:lnTo>
                  <a:pt x="531449" y="2105955"/>
                </a:lnTo>
                <a:lnTo>
                  <a:pt x="593876" y="2010013"/>
                </a:lnTo>
                <a:lnTo>
                  <a:pt x="648389" y="1909992"/>
                </a:lnTo>
                <a:lnTo>
                  <a:pt x="694866" y="1806417"/>
                </a:lnTo>
                <a:lnTo>
                  <a:pt x="733185" y="1699809"/>
                </a:lnTo>
                <a:lnTo>
                  <a:pt x="763222" y="1590690"/>
                </a:lnTo>
                <a:lnTo>
                  <a:pt x="784855" y="1479584"/>
                </a:lnTo>
                <a:lnTo>
                  <a:pt x="797962" y="1367012"/>
                </a:lnTo>
                <a:lnTo>
                  <a:pt x="802419" y="1253498"/>
                </a:lnTo>
                <a:lnTo>
                  <a:pt x="798105" y="1139562"/>
                </a:lnTo>
                <a:lnTo>
                  <a:pt x="784897" y="1025729"/>
                </a:lnTo>
                <a:lnTo>
                  <a:pt x="762672" y="912520"/>
                </a:lnTo>
                <a:lnTo>
                  <a:pt x="731308" y="800458"/>
                </a:lnTo>
                <a:lnTo>
                  <a:pt x="690681" y="690065"/>
                </a:lnTo>
                <a:lnTo>
                  <a:pt x="640670" y="581864"/>
                </a:lnTo>
                <a:lnTo>
                  <a:pt x="581151" y="476376"/>
                </a:lnTo>
                <a:lnTo>
                  <a:pt x="544028" y="419342"/>
                </a:lnTo>
                <a:lnTo>
                  <a:pt x="504411" y="364191"/>
                </a:lnTo>
                <a:lnTo>
                  <a:pt x="462376" y="310999"/>
                </a:lnTo>
                <a:lnTo>
                  <a:pt x="417996" y="259845"/>
                </a:lnTo>
                <a:lnTo>
                  <a:pt x="371348" y="210804"/>
                </a:lnTo>
                <a:lnTo>
                  <a:pt x="322504" y="163953"/>
                </a:lnTo>
                <a:lnTo>
                  <a:pt x="271541" y="119371"/>
                </a:lnTo>
                <a:lnTo>
                  <a:pt x="218533" y="77133"/>
                </a:lnTo>
                <a:lnTo>
                  <a:pt x="163554" y="37317"/>
                </a:lnTo>
                <a:lnTo>
                  <a:pt x="135349" y="18341"/>
                </a:lnTo>
                <a:lnTo>
                  <a:pt x="106680" y="0"/>
                </a:lnTo>
                <a:close/>
              </a:path>
            </a:pathLst>
          </a:custGeom>
          <a:solidFill>
            <a:srgbClr val="FBCE05"/>
          </a:solidFill>
        </p:spPr>
        <p:txBody>
          <a:bodyPr wrap="square" lIns="0" tIns="0" rIns="0" bIns="0" rtlCol="0">
            <a:spAutoFit/>
          </a:bodyPr>
          <a:lstStyle/>
          <a:p/>
        </p:txBody>
      </p:sp>
      <p:sp>
        <p:nvSpPr>
          <p:cNvPr id="17" name="object 17"/>
          <p:cNvSpPr/>
          <p:nvPr/>
        </p:nvSpPr>
        <p:spPr>
          <a:xfrm>
            <a:off x="3965194" y="4095750"/>
            <a:ext cx="1581150" cy="411575"/>
          </a:xfrm>
          <a:custGeom>
            <a:avLst/>
            <a:gdLst/>
            <a:ahLst/>
            <a:cxnLst/>
            <a:rect l="l" t="t" r="r" b="b"/>
            <a:pathLst>
              <a:path w="1581150" h="411575">
                <a:moveTo>
                  <a:pt x="111505" y="0"/>
                </a:moveTo>
                <a:lnTo>
                  <a:pt x="0" y="170942"/>
                </a:lnTo>
                <a:lnTo>
                  <a:pt x="72834" y="215649"/>
                </a:lnTo>
                <a:lnTo>
                  <a:pt x="147529" y="255775"/>
                </a:lnTo>
                <a:lnTo>
                  <a:pt x="223884" y="291319"/>
                </a:lnTo>
                <a:lnTo>
                  <a:pt x="301697" y="322277"/>
                </a:lnTo>
                <a:lnTo>
                  <a:pt x="380767" y="348646"/>
                </a:lnTo>
                <a:lnTo>
                  <a:pt x="460895" y="370425"/>
                </a:lnTo>
                <a:lnTo>
                  <a:pt x="541878" y="387609"/>
                </a:lnTo>
                <a:lnTo>
                  <a:pt x="623517" y="400198"/>
                </a:lnTo>
                <a:lnTo>
                  <a:pt x="705609" y="408187"/>
                </a:lnTo>
                <a:lnTo>
                  <a:pt x="787955" y="411575"/>
                </a:lnTo>
                <a:lnTo>
                  <a:pt x="870353" y="410358"/>
                </a:lnTo>
                <a:lnTo>
                  <a:pt x="952603" y="404534"/>
                </a:lnTo>
                <a:lnTo>
                  <a:pt x="1034504" y="394101"/>
                </a:lnTo>
                <a:lnTo>
                  <a:pt x="1115854" y="379055"/>
                </a:lnTo>
                <a:lnTo>
                  <a:pt x="1196453" y="359394"/>
                </a:lnTo>
                <a:lnTo>
                  <a:pt x="1276100" y="335115"/>
                </a:lnTo>
                <a:lnTo>
                  <a:pt x="1354594" y="306216"/>
                </a:lnTo>
                <a:lnTo>
                  <a:pt x="1431734" y="272694"/>
                </a:lnTo>
                <a:lnTo>
                  <a:pt x="1507319" y="234546"/>
                </a:lnTo>
                <a:lnTo>
                  <a:pt x="1554106" y="207438"/>
                </a:lnTo>
                <a:lnTo>
                  <a:pt x="790384" y="207438"/>
                </a:lnTo>
                <a:lnTo>
                  <a:pt x="719436" y="204507"/>
                </a:lnTo>
                <a:lnTo>
                  <a:pt x="648707" y="197612"/>
                </a:lnTo>
                <a:lnTo>
                  <a:pt x="578370" y="186753"/>
                </a:lnTo>
                <a:lnTo>
                  <a:pt x="508597" y="171935"/>
                </a:lnTo>
                <a:lnTo>
                  <a:pt x="439562" y="153160"/>
                </a:lnTo>
                <a:lnTo>
                  <a:pt x="371438" y="130428"/>
                </a:lnTo>
                <a:lnTo>
                  <a:pt x="304397" y="103745"/>
                </a:lnTo>
                <a:lnTo>
                  <a:pt x="238613" y="73110"/>
                </a:lnTo>
                <a:lnTo>
                  <a:pt x="174258" y="38528"/>
                </a:lnTo>
                <a:lnTo>
                  <a:pt x="111505" y="0"/>
                </a:lnTo>
                <a:close/>
              </a:path>
              <a:path w="1581150" h="411575">
                <a:moveTo>
                  <a:pt x="1473834" y="18161"/>
                </a:moveTo>
                <a:lnTo>
                  <a:pt x="1410213" y="55008"/>
                </a:lnTo>
                <a:lnTo>
                  <a:pt x="1345081" y="87868"/>
                </a:lnTo>
                <a:lnTo>
                  <a:pt x="1278611" y="116741"/>
                </a:lnTo>
                <a:lnTo>
                  <a:pt x="1210976" y="141630"/>
                </a:lnTo>
                <a:lnTo>
                  <a:pt x="1142349" y="162538"/>
                </a:lnTo>
                <a:lnTo>
                  <a:pt x="1072902" y="179466"/>
                </a:lnTo>
                <a:lnTo>
                  <a:pt x="1002809" y="192418"/>
                </a:lnTo>
                <a:lnTo>
                  <a:pt x="932244" y="201396"/>
                </a:lnTo>
                <a:lnTo>
                  <a:pt x="861377" y="206402"/>
                </a:lnTo>
                <a:lnTo>
                  <a:pt x="790384" y="207438"/>
                </a:lnTo>
                <a:lnTo>
                  <a:pt x="1554106" y="207438"/>
                </a:lnTo>
                <a:lnTo>
                  <a:pt x="1581150" y="191769"/>
                </a:lnTo>
                <a:lnTo>
                  <a:pt x="1473834" y="18161"/>
                </a:lnTo>
                <a:close/>
              </a:path>
            </a:pathLst>
          </a:custGeom>
          <a:solidFill>
            <a:srgbClr val="DC3B00"/>
          </a:solidFill>
        </p:spPr>
        <p:txBody>
          <a:bodyPr wrap="square" lIns="0" tIns="0" rIns="0" bIns="0" rtlCol="0">
            <a:spAutoFit/>
          </a:bodyPr>
          <a:lstStyle/>
          <a:p/>
        </p:txBody>
      </p:sp>
      <p:sp>
        <p:nvSpPr>
          <p:cNvPr id="18" name="object 18"/>
          <p:cNvSpPr txBox="1"/>
          <p:nvPr/>
        </p:nvSpPr>
        <p:spPr>
          <a:xfrm>
            <a:off x="6328917" y="2127758"/>
            <a:ext cx="1552575" cy="317500"/>
          </a:xfrm>
          <a:prstGeom prst="rect">
            <a:avLst/>
          </a:prstGeom>
        </p:spPr>
        <p:txBody>
          <a:bodyPr vert="horz" wrap="square" lIns="0" tIns="0" rIns="0" bIns="0" rtlCol="0">
            <a:spAutoFit/>
          </a:bodyPr>
          <a:lstStyle/>
          <a:p>
            <a:pPr marL="12700">
              <a:lnSpc>
                <a:spcPct val="100000"/>
              </a:lnSpc>
            </a:pPr>
            <a:r>
              <a:rPr sz="2000" b="1" dirty="0">
                <a:solidFill>
                  <a:srgbClr val="585858"/>
                </a:solidFill>
                <a:latin typeface="微软雅黑" panose="020B0503020204020204" charset="-122"/>
                <a:cs typeface="微软雅黑" panose="020B0503020204020204" charset="-122"/>
              </a:rPr>
              <a:t>在作业过程中</a:t>
            </a:r>
            <a:endParaRPr sz="2000">
              <a:latin typeface="微软雅黑" panose="020B0503020204020204" charset="-122"/>
              <a:cs typeface="微软雅黑" panose="020B0503020204020204" charset="-122"/>
            </a:endParaRPr>
          </a:p>
        </p:txBody>
      </p:sp>
      <p:sp>
        <p:nvSpPr>
          <p:cNvPr id="19" name="object 19"/>
          <p:cNvSpPr txBox="1"/>
          <p:nvPr/>
        </p:nvSpPr>
        <p:spPr>
          <a:xfrm>
            <a:off x="6328917" y="2765297"/>
            <a:ext cx="151130" cy="226060"/>
          </a:xfrm>
          <a:prstGeom prst="rect">
            <a:avLst/>
          </a:prstGeom>
        </p:spPr>
        <p:txBody>
          <a:bodyPr vert="horz" wrap="square" lIns="0" tIns="0" rIns="0" bIns="0" rtlCol="0">
            <a:spAutoFit/>
          </a:bodyPr>
          <a:lstStyle/>
          <a:p>
            <a:pPr marL="12700">
              <a:lnSpc>
                <a:spcPct val="100000"/>
              </a:lnSpc>
            </a:pPr>
            <a:r>
              <a:rPr sz="1400" dirty="0">
                <a:solidFill>
                  <a:srgbClr val="C00000"/>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20" name="object 20"/>
          <p:cNvSpPr txBox="1"/>
          <p:nvPr/>
        </p:nvSpPr>
        <p:spPr>
          <a:xfrm>
            <a:off x="6667245" y="2742184"/>
            <a:ext cx="2696845" cy="226060"/>
          </a:xfrm>
          <a:prstGeom prst="rect">
            <a:avLst/>
          </a:prstGeom>
        </p:spPr>
        <p:txBody>
          <a:bodyPr vert="horz" wrap="square" lIns="0" tIns="0" rIns="0" bIns="0" rtlCol="0">
            <a:spAutoFit/>
          </a:bodyPr>
          <a:lstStyle/>
          <a:p>
            <a:pPr marL="12700">
              <a:lnSpc>
                <a:spcPct val="100000"/>
              </a:lnSpc>
            </a:pPr>
            <a:r>
              <a:rPr sz="1400" dirty="0">
                <a:solidFill>
                  <a:srgbClr val="585858"/>
                </a:solidFill>
                <a:latin typeface="微软雅黑" panose="020B0503020204020204" charset="-122"/>
                <a:cs typeface="微软雅黑" panose="020B0503020204020204" charset="-122"/>
              </a:rPr>
              <a:t>遵守安全生产规章制度</a:t>
            </a:r>
            <a:r>
              <a:rPr sz="1400" spc="-15" dirty="0">
                <a:solidFill>
                  <a:srgbClr val="585858"/>
                </a:solidFill>
                <a:latin typeface="微软雅黑" panose="020B0503020204020204" charset="-122"/>
                <a:cs typeface="微软雅黑" panose="020B0503020204020204" charset="-122"/>
              </a:rPr>
              <a:t>和</a:t>
            </a:r>
            <a:r>
              <a:rPr sz="1400" spc="0" dirty="0">
                <a:solidFill>
                  <a:srgbClr val="585858"/>
                </a:solidFill>
                <a:latin typeface="微软雅黑" panose="020B0503020204020204" charset="-122"/>
                <a:cs typeface="微软雅黑" panose="020B0503020204020204" charset="-122"/>
              </a:rPr>
              <a:t>操作</a:t>
            </a:r>
            <a:r>
              <a:rPr sz="1400" spc="-15" dirty="0">
                <a:solidFill>
                  <a:srgbClr val="585858"/>
                </a:solidFill>
                <a:latin typeface="微软雅黑" panose="020B0503020204020204" charset="-122"/>
                <a:cs typeface="微软雅黑" panose="020B0503020204020204" charset="-122"/>
              </a:rPr>
              <a:t>规</a:t>
            </a:r>
            <a:r>
              <a:rPr sz="1400" spc="0" dirty="0">
                <a:solidFill>
                  <a:srgbClr val="585858"/>
                </a:solidFill>
                <a:latin typeface="微软雅黑" panose="020B0503020204020204" charset="-122"/>
                <a:cs typeface="微软雅黑" panose="020B0503020204020204" charset="-122"/>
              </a:rPr>
              <a:t>程</a:t>
            </a:r>
            <a:endParaRPr sz="1400">
              <a:latin typeface="微软雅黑" panose="020B0503020204020204" charset="-122"/>
              <a:cs typeface="微软雅黑" panose="020B0503020204020204" charset="-122"/>
            </a:endParaRPr>
          </a:p>
        </p:txBody>
      </p:sp>
      <p:sp>
        <p:nvSpPr>
          <p:cNvPr id="21" name="object 21"/>
          <p:cNvSpPr txBox="1"/>
          <p:nvPr/>
        </p:nvSpPr>
        <p:spPr>
          <a:xfrm>
            <a:off x="6328917" y="3222878"/>
            <a:ext cx="151130" cy="226060"/>
          </a:xfrm>
          <a:prstGeom prst="rect">
            <a:avLst/>
          </a:prstGeom>
        </p:spPr>
        <p:txBody>
          <a:bodyPr vert="horz" wrap="square" lIns="0" tIns="0" rIns="0" bIns="0" rtlCol="0">
            <a:spAutoFit/>
          </a:bodyPr>
          <a:lstStyle/>
          <a:p>
            <a:pPr marL="12700">
              <a:lnSpc>
                <a:spcPct val="100000"/>
              </a:lnSpc>
            </a:pPr>
            <a:r>
              <a:rPr sz="1400" dirty="0">
                <a:solidFill>
                  <a:srgbClr val="C00000"/>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22" name="object 22"/>
          <p:cNvSpPr txBox="1"/>
          <p:nvPr/>
        </p:nvSpPr>
        <p:spPr>
          <a:xfrm>
            <a:off x="6667245" y="3200019"/>
            <a:ext cx="739140" cy="226060"/>
          </a:xfrm>
          <a:prstGeom prst="rect">
            <a:avLst/>
          </a:prstGeom>
        </p:spPr>
        <p:txBody>
          <a:bodyPr vert="horz" wrap="square" lIns="0" tIns="0" rIns="0" bIns="0" rtlCol="0">
            <a:spAutoFit/>
          </a:bodyPr>
          <a:lstStyle/>
          <a:p>
            <a:pPr marL="12700">
              <a:lnSpc>
                <a:spcPct val="100000"/>
              </a:lnSpc>
            </a:pPr>
            <a:r>
              <a:rPr sz="1400" dirty="0">
                <a:solidFill>
                  <a:srgbClr val="585858"/>
                </a:solidFill>
                <a:latin typeface="微软雅黑" panose="020B0503020204020204" charset="-122"/>
                <a:cs typeface="微软雅黑" panose="020B0503020204020204" charset="-122"/>
              </a:rPr>
              <a:t>服从管理</a:t>
            </a:r>
            <a:endParaRPr sz="1400">
              <a:latin typeface="微软雅黑" panose="020B0503020204020204" charset="-122"/>
              <a:cs typeface="微软雅黑" panose="020B0503020204020204" charset="-122"/>
            </a:endParaRPr>
          </a:p>
        </p:txBody>
      </p:sp>
      <p:sp>
        <p:nvSpPr>
          <p:cNvPr id="23" name="object 23"/>
          <p:cNvSpPr txBox="1"/>
          <p:nvPr/>
        </p:nvSpPr>
        <p:spPr>
          <a:xfrm>
            <a:off x="6328917" y="3680332"/>
            <a:ext cx="151130" cy="226060"/>
          </a:xfrm>
          <a:prstGeom prst="rect">
            <a:avLst/>
          </a:prstGeom>
        </p:spPr>
        <p:txBody>
          <a:bodyPr vert="horz" wrap="square" lIns="0" tIns="0" rIns="0" bIns="0" rtlCol="0">
            <a:spAutoFit/>
          </a:bodyPr>
          <a:lstStyle/>
          <a:p>
            <a:pPr marL="12700">
              <a:lnSpc>
                <a:spcPct val="100000"/>
              </a:lnSpc>
            </a:pPr>
            <a:r>
              <a:rPr sz="1400" dirty="0">
                <a:solidFill>
                  <a:srgbClr val="C00000"/>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24" name="object 24"/>
          <p:cNvSpPr txBox="1"/>
          <p:nvPr/>
        </p:nvSpPr>
        <p:spPr>
          <a:xfrm>
            <a:off x="6667245" y="3657472"/>
            <a:ext cx="2341880" cy="226060"/>
          </a:xfrm>
          <a:prstGeom prst="rect">
            <a:avLst/>
          </a:prstGeom>
        </p:spPr>
        <p:txBody>
          <a:bodyPr vert="horz" wrap="square" lIns="0" tIns="0" rIns="0" bIns="0" rtlCol="0">
            <a:spAutoFit/>
          </a:bodyPr>
          <a:lstStyle/>
          <a:p>
            <a:pPr marL="12700">
              <a:lnSpc>
                <a:spcPct val="100000"/>
              </a:lnSpc>
            </a:pPr>
            <a:r>
              <a:rPr sz="1400" dirty="0">
                <a:solidFill>
                  <a:srgbClr val="585858"/>
                </a:solidFill>
                <a:latin typeface="微软雅黑" panose="020B0503020204020204" charset="-122"/>
                <a:cs typeface="微软雅黑" panose="020B0503020204020204" charset="-122"/>
              </a:rPr>
              <a:t>正确佩戴和使用劳动防</a:t>
            </a:r>
            <a:r>
              <a:rPr sz="1400" spc="-15" dirty="0">
                <a:solidFill>
                  <a:srgbClr val="585858"/>
                </a:solidFill>
                <a:latin typeface="微软雅黑" panose="020B0503020204020204" charset="-122"/>
                <a:cs typeface="微软雅黑" panose="020B0503020204020204" charset="-122"/>
              </a:rPr>
              <a:t>护</a:t>
            </a:r>
            <a:r>
              <a:rPr sz="1400" spc="0" dirty="0">
                <a:solidFill>
                  <a:srgbClr val="585858"/>
                </a:solidFill>
                <a:latin typeface="微软雅黑" panose="020B0503020204020204" charset="-122"/>
                <a:cs typeface="微软雅黑" panose="020B0503020204020204" charset="-122"/>
              </a:rPr>
              <a:t>用品</a:t>
            </a:r>
            <a:endParaRPr sz="1400">
              <a:latin typeface="微软雅黑" panose="020B0503020204020204" charset="-122"/>
              <a:cs typeface="微软雅黑" panose="020B0503020204020204" charset="-122"/>
            </a:endParaRPr>
          </a:p>
        </p:txBody>
      </p:sp>
      <p:sp>
        <p:nvSpPr>
          <p:cNvPr id="25" name="object 25"/>
          <p:cNvSpPr txBox="1"/>
          <p:nvPr/>
        </p:nvSpPr>
        <p:spPr>
          <a:xfrm>
            <a:off x="2850642" y="4831842"/>
            <a:ext cx="3840479" cy="317500"/>
          </a:xfrm>
          <a:prstGeom prst="rect">
            <a:avLst/>
          </a:prstGeom>
        </p:spPr>
        <p:txBody>
          <a:bodyPr vert="horz" wrap="square" lIns="0" tIns="0" rIns="0" bIns="0" rtlCol="0">
            <a:spAutoFit/>
          </a:bodyPr>
          <a:lstStyle/>
          <a:p>
            <a:pPr marL="12700">
              <a:lnSpc>
                <a:spcPct val="100000"/>
              </a:lnSpc>
            </a:pPr>
            <a:r>
              <a:rPr sz="2000" b="1" dirty="0">
                <a:solidFill>
                  <a:srgbClr val="585858"/>
                </a:solidFill>
                <a:latin typeface="微软雅黑" panose="020B0503020204020204" charset="-122"/>
                <a:cs typeface="微软雅黑" panose="020B0503020204020204" charset="-122"/>
              </a:rPr>
              <a:t>发现事故隐患或者其他</a:t>
            </a:r>
            <a:r>
              <a:rPr sz="2000" b="1" spc="-15" dirty="0">
                <a:solidFill>
                  <a:srgbClr val="585858"/>
                </a:solidFill>
                <a:latin typeface="微软雅黑" panose="020B0503020204020204" charset="-122"/>
                <a:cs typeface="微软雅黑" panose="020B0503020204020204" charset="-122"/>
              </a:rPr>
              <a:t>不</a:t>
            </a:r>
            <a:r>
              <a:rPr sz="2000" b="1" spc="0" dirty="0">
                <a:solidFill>
                  <a:srgbClr val="585858"/>
                </a:solidFill>
                <a:latin typeface="微软雅黑" panose="020B0503020204020204" charset="-122"/>
                <a:cs typeface="微软雅黑" panose="020B0503020204020204" charset="-122"/>
              </a:rPr>
              <a:t>安全</a:t>
            </a:r>
            <a:r>
              <a:rPr sz="2000" b="1" spc="-15" dirty="0">
                <a:solidFill>
                  <a:srgbClr val="585858"/>
                </a:solidFill>
                <a:latin typeface="微软雅黑" panose="020B0503020204020204" charset="-122"/>
                <a:cs typeface="微软雅黑" panose="020B0503020204020204" charset="-122"/>
              </a:rPr>
              <a:t>因</a:t>
            </a:r>
            <a:r>
              <a:rPr sz="2000" b="1" spc="0" dirty="0">
                <a:solidFill>
                  <a:srgbClr val="585858"/>
                </a:solidFill>
                <a:latin typeface="微软雅黑" panose="020B0503020204020204" charset="-122"/>
                <a:cs typeface="微软雅黑" panose="020B0503020204020204" charset="-122"/>
              </a:rPr>
              <a:t>素</a:t>
            </a:r>
            <a:endParaRPr sz="2000">
              <a:latin typeface="微软雅黑" panose="020B0503020204020204" charset="-122"/>
              <a:cs typeface="微软雅黑" panose="020B0503020204020204" charset="-122"/>
            </a:endParaRPr>
          </a:p>
        </p:txBody>
      </p:sp>
      <p:sp>
        <p:nvSpPr>
          <p:cNvPr id="26" name="object 26"/>
          <p:cNvSpPr txBox="1"/>
          <p:nvPr/>
        </p:nvSpPr>
        <p:spPr>
          <a:xfrm>
            <a:off x="2850642" y="5469534"/>
            <a:ext cx="151130" cy="226060"/>
          </a:xfrm>
          <a:prstGeom prst="rect">
            <a:avLst/>
          </a:prstGeom>
        </p:spPr>
        <p:txBody>
          <a:bodyPr vert="horz" wrap="square" lIns="0" tIns="0" rIns="0" bIns="0" rtlCol="0">
            <a:spAutoFit/>
          </a:bodyPr>
          <a:lstStyle/>
          <a:p>
            <a:pPr marL="12700">
              <a:lnSpc>
                <a:spcPct val="100000"/>
              </a:lnSpc>
            </a:pPr>
            <a:r>
              <a:rPr sz="1400" dirty="0">
                <a:solidFill>
                  <a:srgbClr val="C00000"/>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27" name="object 27"/>
          <p:cNvSpPr txBox="1"/>
          <p:nvPr/>
        </p:nvSpPr>
        <p:spPr>
          <a:xfrm>
            <a:off x="3266947" y="5446674"/>
            <a:ext cx="3408679" cy="226060"/>
          </a:xfrm>
          <a:prstGeom prst="rect">
            <a:avLst/>
          </a:prstGeom>
        </p:spPr>
        <p:txBody>
          <a:bodyPr vert="horz" wrap="square" lIns="0" tIns="0" rIns="0" bIns="0" rtlCol="0">
            <a:spAutoFit/>
          </a:bodyPr>
          <a:lstStyle/>
          <a:p>
            <a:pPr marL="12700">
              <a:lnSpc>
                <a:spcPct val="100000"/>
              </a:lnSpc>
            </a:pPr>
            <a:r>
              <a:rPr sz="1400" dirty="0">
                <a:solidFill>
                  <a:srgbClr val="585858"/>
                </a:solidFill>
                <a:latin typeface="微软雅黑" panose="020B0503020204020204" charset="-122"/>
                <a:cs typeface="微软雅黑" panose="020B0503020204020204" charset="-122"/>
              </a:rPr>
              <a:t>应立即向现场安全管理</a:t>
            </a:r>
            <a:r>
              <a:rPr sz="1400" spc="-15" dirty="0">
                <a:solidFill>
                  <a:srgbClr val="585858"/>
                </a:solidFill>
                <a:latin typeface="微软雅黑" panose="020B0503020204020204" charset="-122"/>
                <a:cs typeface="微软雅黑" panose="020B0503020204020204" charset="-122"/>
              </a:rPr>
              <a:t>人</a:t>
            </a:r>
            <a:r>
              <a:rPr sz="1400" spc="0" dirty="0">
                <a:solidFill>
                  <a:srgbClr val="585858"/>
                </a:solidFill>
                <a:latin typeface="微软雅黑" panose="020B0503020204020204" charset="-122"/>
                <a:cs typeface="微软雅黑" panose="020B0503020204020204" charset="-122"/>
              </a:rPr>
              <a:t>员或</a:t>
            </a:r>
            <a:r>
              <a:rPr sz="1400" spc="-15" dirty="0">
                <a:solidFill>
                  <a:srgbClr val="585858"/>
                </a:solidFill>
                <a:latin typeface="微软雅黑" panose="020B0503020204020204" charset="-122"/>
                <a:cs typeface="微软雅黑" panose="020B0503020204020204" charset="-122"/>
              </a:rPr>
              <a:t>者</a:t>
            </a:r>
            <a:r>
              <a:rPr sz="1400" spc="0" dirty="0">
                <a:solidFill>
                  <a:srgbClr val="585858"/>
                </a:solidFill>
                <a:latin typeface="微软雅黑" panose="020B0503020204020204" charset="-122"/>
                <a:cs typeface="微软雅黑" panose="020B0503020204020204" charset="-122"/>
              </a:rPr>
              <a:t>负责</a:t>
            </a:r>
            <a:r>
              <a:rPr sz="1400" spc="-15" dirty="0">
                <a:solidFill>
                  <a:srgbClr val="585858"/>
                </a:solidFill>
                <a:latin typeface="微软雅黑" panose="020B0503020204020204" charset="-122"/>
                <a:cs typeface="微软雅黑" panose="020B0503020204020204" charset="-122"/>
              </a:rPr>
              <a:t>人</a:t>
            </a:r>
            <a:r>
              <a:rPr sz="1400" spc="0" dirty="0">
                <a:solidFill>
                  <a:srgbClr val="585858"/>
                </a:solidFill>
                <a:latin typeface="微软雅黑" panose="020B0503020204020204" charset="-122"/>
                <a:cs typeface="微软雅黑" panose="020B0503020204020204" charset="-122"/>
              </a:rPr>
              <a:t>报告</a:t>
            </a:r>
            <a:endParaRPr sz="1400">
              <a:latin typeface="微软雅黑" panose="020B0503020204020204" charset="-122"/>
              <a:cs typeface="微软雅黑" panose="020B0503020204020204" charset="-122"/>
            </a:endParaRPr>
          </a:p>
        </p:txBody>
      </p:sp>
      <p:sp>
        <p:nvSpPr>
          <p:cNvPr id="28" name="object 28"/>
          <p:cNvSpPr txBox="1"/>
          <p:nvPr/>
        </p:nvSpPr>
        <p:spPr>
          <a:xfrm>
            <a:off x="2850642" y="5927038"/>
            <a:ext cx="151130" cy="226060"/>
          </a:xfrm>
          <a:prstGeom prst="rect">
            <a:avLst/>
          </a:prstGeom>
        </p:spPr>
        <p:txBody>
          <a:bodyPr vert="horz" wrap="square" lIns="0" tIns="0" rIns="0" bIns="0" rtlCol="0">
            <a:spAutoFit/>
          </a:bodyPr>
          <a:lstStyle/>
          <a:p>
            <a:pPr marL="12700">
              <a:lnSpc>
                <a:spcPct val="100000"/>
              </a:lnSpc>
            </a:pPr>
            <a:r>
              <a:rPr sz="1400" dirty="0">
                <a:solidFill>
                  <a:srgbClr val="C00000"/>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29" name="object 29"/>
          <p:cNvSpPr txBox="1"/>
          <p:nvPr/>
        </p:nvSpPr>
        <p:spPr>
          <a:xfrm>
            <a:off x="3266947" y="5904179"/>
            <a:ext cx="2696845" cy="226060"/>
          </a:xfrm>
          <a:prstGeom prst="rect">
            <a:avLst/>
          </a:prstGeom>
        </p:spPr>
        <p:txBody>
          <a:bodyPr vert="horz" wrap="square" lIns="0" tIns="0" rIns="0" bIns="0" rtlCol="0">
            <a:spAutoFit/>
          </a:bodyPr>
          <a:lstStyle/>
          <a:p>
            <a:pPr marL="12700">
              <a:lnSpc>
                <a:spcPct val="100000"/>
              </a:lnSpc>
            </a:pPr>
            <a:r>
              <a:rPr sz="1400" dirty="0">
                <a:solidFill>
                  <a:srgbClr val="585858"/>
                </a:solidFill>
                <a:latin typeface="微软雅黑" panose="020B0503020204020204" charset="-122"/>
                <a:cs typeface="微软雅黑" panose="020B0503020204020204" charset="-122"/>
              </a:rPr>
              <a:t>接到报告的人员应当及</a:t>
            </a:r>
            <a:r>
              <a:rPr sz="1400" spc="-15" dirty="0">
                <a:solidFill>
                  <a:srgbClr val="585858"/>
                </a:solidFill>
                <a:latin typeface="微软雅黑" panose="020B0503020204020204" charset="-122"/>
                <a:cs typeface="微软雅黑" panose="020B0503020204020204" charset="-122"/>
              </a:rPr>
              <a:t>时</a:t>
            </a:r>
            <a:r>
              <a:rPr sz="1400" spc="0" dirty="0">
                <a:solidFill>
                  <a:srgbClr val="585858"/>
                </a:solidFill>
                <a:latin typeface="微软雅黑" panose="020B0503020204020204" charset="-122"/>
                <a:cs typeface="微软雅黑" panose="020B0503020204020204" charset="-122"/>
              </a:rPr>
              <a:t>予以</a:t>
            </a:r>
            <a:r>
              <a:rPr sz="1400" spc="-15" dirty="0">
                <a:solidFill>
                  <a:srgbClr val="585858"/>
                </a:solidFill>
                <a:latin typeface="微软雅黑" panose="020B0503020204020204" charset="-122"/>
                <a:cs typeface="微软雅黑" panose="020B0503020204020204" charset="-122"/>
              </a:rPr>
              <a:t>处</a:t>
            </a:r>
            <a:r>
              <a:rPr sz="1400" spc="0" dirty="0">
                <a:solidFill>
                  <a:srgbClr val="585858"/>
                </a:solidFill>
                <a:latin typeface="微软雅黑" panose="020B0503020204020204" charset="-122"/>
                <a:cs typeface="微软雅黑" panose="020B0503020204020204" charset="-122"/>
              </a:rPr>
              <a:t>理</a:t>
            </a:r>
            <a:endParaRPr sz="1400">
              <a:latin typeface="微软雅黑" panose="020B0503020204020204" charset="-122"/>
              <a:cs typeface="微软雅黑" panose="020B0503020204020204" charset="-122"/>
            </a:endParaRPr>
          </a:p>
        </p:txBody>
      </p:sp>
      <p:sp>
        <p:nvSpPr>
          <p:cNvPr id="30" name="object 30"/>
          <p:cNvSpPr/>
          <p:nvPr/>
        </p:nvSpPr>
        <p:spPr>
          <a:xfrm>
            <a:off x="5576315" y="4314444"/>
            <a:ext cx="2181987" cy="623316"/>
          </a:xfrm>
          <a:custGeom>
            <a:avLst/>
            <a:gdLst/>
            <a:ahLst/>
            <a:cxnLst/>
            <a:rect l="l" t="t" r="r" b="b"/>
            <a:pathLst>
              <a:path w="2181986" h="623316">
                <a:moveTo>
                  <a:pt x="0" y="0"/>
                </a:moveTo>
                <a:lnTo>
                  <a:pt x="2181987" y="623315"/>
                </a:lnTo>
              </a:path>
            </a:pathLst>
          </a:custGeom>
          <a:ln w="6096">
            <a:solidFill>
              <a:srgbClr val="DC3B00"/>
            </a:solidFill>
            <a:prstDash val="dash"/>
          </a:ln>
        </p:spPr>
        <p:txBody>
          <a:bodyPr wrap="square" lIns="0" tIns="0" rIns="0" bIns="0" rtlCol="0">
            <a:spAutoFit/>
          </a:bodyPr>
          <a:lstStyle/>
          <a:p/>
        </p:txBody>
      </p:sp>
      <p:sp>
        <p:nvSpPr>
          <p:cNvPr id="31" name="object 31"/>
          <p:cNvSpPr/>
          <p:nvPr/>
        </p:nvSpPr>
        <p:spPr>
          <a:xfrm>
            <a:off x="1764792" y="4302252"/>
            <a:ext cx="2181986" cy="623316"/>
          </a:xfrm>
          <a:custGeom>
            <a:avLst/>
            <a:gdLst/>
            <a:ahLst/>
            <a:cxnLst/>
            <a:rect l="l" t="t" r="r" b="b"/>
            <a:pathLst>
              <a:path w="2181986" h="623316">
                <a:moveTo>
                  <a:pt x="0" y="623316"/>
                </a:moveTo>
                <a:lnTo>
                  <a:pt x="2181986" y="0"/>
                </a:lnTo>
              </a:path>
            </a:pathLst>
          </a:custGeom>
          <a:ln w="6096">
            <a:solidFill>
              <a:srgbClr val="DC3B00"/>
            </a:solidFill>
            <a:prstDash val="dash"/>
          </a:ln>
        </p:spPr>
        <p:txBody>
          <a:bodyPr wrap="square" lIns="0" tIns="0" rIns="0" bIns="0" rtlCol="0">
            <a:spAutoFit/>
          </a:bodyPr>
          <a:lstStyle/>
          <a:p/>
        </p:txBody>
      </p:sp>
      <p:sp>
        <p:nvSpPr>
          <p:cNvPr id="32" name="object 32"/>
          <p:cNvSpPr/>
          <p:nvPr/>
        </p:nvSpPr>
        <p:spPr>
          <a:xfrm>
            <a:off x="8831580" y="100584"/>
            <a:ext cx="928116" cy="800100"/>
          </a:xfrm>
          <a:custGeom>
            <a:avLst/>
            <a:gdLst/>
            <a:ahLst/>
            <a:cxnLst/>
            <a:rect l="l" t="t" r="r" b="b"/>
            <a:pathLst>
              <a:path w="928116" h="800100">
                <a:moveTo>
                  <a:pt x="728091" y="0"/>
                </a:moveTo>
                <a:lnTo>
                  <a:pt x="200025" y="0"/>
                </a:lnTo>
                <a:lnTo>
                  <a:pt x="0" y="400050"/>
                </a:lnTo>
                <a:lnTo>
                  <a:pt x="200025" y="800100"/>
                </a:lnTo>
                <a:lnTo>
                  <a:pt x="728091" y="800100"/>
                </a:lnTo>
                <a:lnTo>
                  <a:pt x="928116" y="400050"/>
                </a:lnTo>
                <a:lnTo>
                  <a:pt x="728091" y="0"/>
                </a:lnTo>
                <a:close/>
              </a:path>
            </a:pathLst>
          </a:custGeom>
          <a:solidFill>
            <a:srgbClr val="17BC9B"/>
          </a:solidFill>
        </p:spPr>
        <p:txBody>
          <a:bodyPr wrap="square" lIns="0" tIns="0" rIns="0" bIns="0" rtlCol="0">
            <a:spAutoFit/>
          </a:bodyPr>
          <a:lstStyle/>
          <a:p/>
        </p:txBody>
      </p:sp>
      <p:sp>
        <p:nvSpPr>
          <p:cNvPr id="33" name="object 33"/>
          <p:cNvSpPr/>
          <p:nvPr/>
        </p:nvSpPr>
        <p:spPr>
          <a:xfrm>
            <a:off x="6835140" y="100584"/>
            <a:ext cx="926591" cy="800100"/>
          </a:xfrm>
          <a:custGeom>
            <a:avLst/>
            <a:gdLst/>
            <a:ahLst/>
            <a:cxnLst/>
            <a:rect l="l" t="t" r="r" b="b"/>
            <a:pathLst>
              <a:path w="926591" h="800100">
                <a:moveTo>
                  <a:pt x="726566" y="0"/>
                </a:moveTo>
                <a:lnTo>
                  <a:pt x="200025" y="0"/>
                </a:lnTo>
                <a:lnTo>
                  <a:pt x="0" y="400050"/>
                </a:lnTo>
                <a:lnTo>
                  <a:pt x="200025" y="800100"/>
                </a:lnTo>
                <a:lnTo>
                  <a:pt x="726566" y="800100"/>
                </a:lnTo>
                <a:lnTo>
                  <a:pt x="926591" y="400050"/>
                </a:lnTo>
                <a:lnTo>
                  <a:pt x="726566" y="0"/>
                </a:lnTo>
                <a:close/>
              </a:path>
            </a:pathLst>
          </a:custGeom>
          <a:solidFill>
            <a:srgbClr val="17BC9B"/>
          </a:solidFill>
        </p:spPr>
        <p:txBody>
          <a:bodyPr wrap="square" lIns="0" tIns="0" rIns="0" bIns="0" rtlCol="0">
            <a:spAutoFit/>
          </a:bodyPr>
          <a:lstStyle/>
          <a:p/>
        </p:txBody>
      </p:sp>
      <p:sp>
        <p:nvSpPr>
          <p:cNvPr id="34" name="object 34"/>
          <p:cNvSpPr/>
          <p:nvPr/>
        </p:nvSpPr>
        <p:spPr>
          <a:xfrm>
            <a:off x="7833359" y="100584"/>
            <a:ext cx="926592" cy="800100"/>
          </a:xfrm>
          <a:custGeom>
            <a:avLst/>
            <a:gdLst/>
            <a:ahLst/>
            <a:cxnLst/>
            <a:rect l="l" t="t" r="r" b="b"/>
            <a:pathLst>
              <a:path w="926592" h="800100">
                <a:moveTo>
                  <a:pt x="726567" y="0"/>
                </a:moveTo>
                <a:lnTo>
                  <a:pt x="200025" y="0"/>
                </a:lnTo>
                <a:lnTo>
                  <a:pt x="0" y="400050"/>
                </a:lnTo>
                <a:lnTo>
                  <a:pt x="200025" y="800100"/>
                </a:lnTo>
                <a:lnTo>
                  <a:pt x="726567" y="800100"/>
                </a:lnTo>
                <a:lnTo>
                  <a:pt x="926592" y="400050"/>
                </a:lnTo>
                <a:lnTo>
                  <a:pt x="726567" y="0"/>
                </a:lnTo>
                <a:close/>
              </a:path>
            </a:pathLst>
          </a:custGeom>
          <a:solidFill>
            <a:srgbClr val="17BC9B"/>
          </a:solidFill>
        </p:spPr>
        <p:txBody>
          <a:bodyPr wrap="square" lIns="0" tIns="0" rIns="0" bIns="0" rtlCol="0">
            <a:spAutoFit/>
          </a:bodyPr>
          <a:lstStyle/>
          <a:p/>
        </p:txBody>
      </p:sp>
      <p:sp>
        <p:nvSpPr>
          <p:cNvPr id="35" name="object 35"/>
          <p:cNvSpPr txBox="1"/>
          <p:nvPr/>
        </p:nvSpPr>
        <p:spPr>
          <a:xfrm>
            <a:off x="7106157" y="263778"/>
            <a:ext cx="2382520" cy="457200"/>
          </a:xfrm>
          <a:prstGeom prst="rect">
            <a:avLst/>
          </a:prstGeom>
        </p:spPr>
        <p:txBody>
          <a:bodyPr vert="horz" wrap="square" lIns="0" tIns="0" rIns="0" bIns="0" rtlCol="0">
            <a:spAutoFit/>
          </a:bodyPr>
          <a:lstStyle/>
          <a:p>
            <a:pPr marL="12700">
              <a:lnSpc>
                <a:spcPct val="100000"/>
              </a:lnSpc>
              <a:tabLst>
                <a:tab pos="1010285" algn="l"/>
                <a:tab pos="2009775" algn="l"/>
              </a:tabLst>
            </a:pPr>
            <a:r>
              <a:rPr sz="2800" spc="-15" dirty="0">
                <a:solidFill>
                  <a:srgbClr val="FFFFFF"/>
                </a:solidFill>
                <a:latin typeface="Calibri" panose="020F0502020204030204"/>
                <a:cs typeface="Calibri" panose="020F0502020204030204"/>
              </a:rPr>
              <a:t>54	</a:t>
            </a:r>
            <a:r>
              <a:rPr sz="2800" spc="-20" dirty="0">
                <a:solidFill>
                  <a:srgbClr val="FFFFFF"/>
                </a:solidFill>
                <a:latin typeface="Calibri" panose="020F0502020204030204"/>
                <a:cs typeface="Calibri" panose="020F0502020204030204"/>
              </a:rPr>
              <a:t>5</a:t>
            </a:r>
            <a:r>
              <a:rPr sz="2800" spc="-15" dirty="0">
                <a:solidFill>
                  <a:srgbClr val="FFFFFF"/>
                </a:solidFill>
                <a:latin typeface="Calibri" panose="020F0502020204030204"/>
                <a:cs typeface="Calibri" panose="020F0502020204030204"/>
              </a:rPr>
              <a:t>5</a:t>
            </a:r>
            <a:r>
              <a:rPr sz="2800" spc="0" dirty="0">
                <a:solidFill>
                  <a:srgbClr val="FFFFFF"/>
                </a:solidFill>
                <a:latin typeface="Calibri" panose="020F0502020204030204"/>
                <a:cs typeface="Calibri" panose="020F0502020204030204"/>
              </a:rPr>
              <a:t>	</a:t>
            </a:r>
            <a:r>
              <a:rPr sz="2800" spc="-20" dirty="0">
                <a:solidFill>
                  <a:srgbClr val="FFFFFF"/>
                </a:solidFill>
                <a:latin typeface="Calibri" panose="020F0502020204030204"/>
                <a:cs typeface="Calibri" panose="020F0502020204030204"/>
              </a:rPr>
              <a:t>56</a:t>
            </a:r>
            <a:endParaRPr sz="2800">
              <a:latin typeface="Calibri" panose="020F0502020204030204"/>
              <a:cs typeface="Calibri" panose="020F050202020403020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04826" y="2366353"/>
            <a:ext cx="36830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有权要求生产经营单位纠正违法行为</a:t>
            </a:r>
            <a:endParaRPr sz="1800">
              <a:latin typeface="微软雅黑" panose="020B0503020204020204" charset="-122"/>
              <a:cs typeface="微软雅黑" panose="020B0503020204020204" charset="-122"/>
            </a:endParaRPr>
          </a:p>
        </p:txBody>
      </p:sp>
      <p:sp>
        <p:nvSpPr>
          <p:cNvPr id="3" name="object 3"/>
          <p:cNvSpPr/>
          <p:nvPr/>
        </p:nvSpPr>
        <p:spPr>
          <a:xfrm>
            <a:off x="4188777" y="1301331"/>
            <a:ext cx="1257942" cy="4415421"/>
          </a:xfrm>
          <a:custGeom>
            <a:avLst/>
            <a:gdLst/>
            <a:ahLst/>
            <a:cxnLst/>
            <a:rect l="l" t="t" r="r" b="b"/>
            <a:pathLst>
              <a:path w="1257942" h="4415421">
                <a:moveTo>
                  <a:pt x="90042" y="0"/>
                </a:moveTo>
                <a:lnTo>
                  <a:pt x="0" y="131699"/>
                </a:lnTo>
                <a:lnTo>
                  <a:pt x="37017" y="157529"/>
                </a:lnTo>
                <a:lnTo>
                  <a:pt x="73541" y="184000"/>
                </a:lnTo>
                <a:lnTo>
                  <a:pt x="109564" y="211102"/>
                </a:lnTo>
                <a:lnTo>
                  <a:pt x="145078" y="238830"/>
                </a:lnTo>
                <a:lnTo>
                  <a:pt x="180076" y="267174"/>
                </a:lnTo>
                <a:lnTo>
                  <a:pt x="214549" y="296127"/>
                </a:lnTo>
                <a:lnTo>
                  <a:pt x="248490" y="325682"/>
                </a:lnTo>
                <a:lnTo>
                  <a:pt x="281891" y="355830"/>
                </a:lnTo>
                <a:lnTo>
                  <a:pt x="314744" y="386564"/>
                </a:lnTo>
                <a:lnTo>
                  <a:pt x="347043" y="417877"/>
                </a:lnTo>
                <a:lnTo>
                  <a:pt x="378778" y="449760"/>
                </a:lnTo>
                <a:lnTo>
                  <a:pt x="409943" y="482206"/>
                </a:lnTo>
                <a:lnTo>
                  <a:pt x="440530" y="515207"/>
                </a:lnTo>
                <a:lnTo>
                  <a:pt x="470530" y="548756"/>
                </a:lnTo>
                <a:lnTo>
                  <a:pt x="499937" y="582844"/>
                </a:lnTo>
                <a:lnTo>
                  <a:pt x="528742" y="617464"/>
                </a:lnTo>
                <a:lnTo>
                  <a:pt x="556938" y="652609"/>
                </a:lnTo>
                <a:lnTo>
                  <a:pt x="584517" y="688270"/>
                </a:lnTo>
                <a:lnTo>
                  <a:pt x="611471" y="724440"/>
                </a:lnTo>
                <a:lnTo>
                  <a:pt x="637793" y="761110"/>
                </a:lnTo>
                <a:lnTo>
                  <a:pt x="750401" y="935471"/>
                </a:lnTo>
                <a:lnTo>
                  <a:pt x="847004" y="1115466"/>
                </a:lnTo>
                <a:lnTo>
                  <a:pt x="927759" y="1300188"/>
                </a:lnTo>
                <a:lnTo>
                  <a:pt x="992823" y="1488732"/>
                </a:lnTo>
                <a:lnTo>
                  <a:pt x="1042352" y="1680190"/>
                </a:lnTo>
                <a:lnTo>
                  <a:pt x="1076504" y="1873654"/>
                </a:lnTo>
                <a:lnTo>
                  <a:pt x="1095436" y="2068219"/>
                </a:lnTo>
                <a:lnTo>
                  <a:pt x="1099305" y="2262976"/>
                </a:lnTo>
                <a:lnTo>
                  <a:pt x="1088268" y="2457019"/>
                </a:lnTo>
                <a:lnTo>
                  <a:pt x="1062481" y="2649442"/>
                </a:lnTo>
                <a:lnTo>
                  <a:pt x="1022103" y="2839336"/>
                </a:lnTo>
                <a:lnTo>
                  <a:pt x="967288" y="3025796"/>
                </a:lnTo>
                <a:lnTo>
                  <a:pt x="898196" y="3207914"/>
                </a:lnTo>
                <a:lnTo>
                  <a:pt x="814982" y="3384782"/>
                </a:lnTo>
                <a:lnTo>
                  <a:pt x="717803" y="3555495"/>
                </a:lnTo>
                <a:lnTo>
                  <a:pt x="606818" y="3719146"/>
                </a:lnTo>
                <a:lnTo>
                  <a:pt x="482181" y="3874826"/>
                </a:lnTo>
                <a:lnTo>
                  <a:pt x="344052" y="4021630"/>
                </a:lnTo>
                <a:lnTo>
                  <a:pt x="192585" y="4158650"/>
                </a:lnTo>
                <a:lnTo>
                  <a:pt x="27939" y="4284980"/>
                </a:lnTo>
                <a:lnTo>
                  <a:pt x="119887" y="4415421"/>
                </a:lnTo>
                <a:lnTo>
                  <a:pt x="158866" y="4387420"/>
                </a:lnTo>
                <a:lnTo>
                  <a:pt x="197311" y="4358747"/>
                </a:lnTo>
                <a:lnTo>
                  <a:pt x="235214" y="4329411"/>
                </a:lnTo>
                <a:lnTo>
                  <a:pt x="272568" y="4299419"/>
                </a:lnTo>
                <a:lnTo>
                  <a:pt x="309364" y="4268780"/>
                </a:lnTo>
                <a:lnTo>
                  <a:pt x="345593" y="4237503"/>
                </a:lnTo>
                <a:lnTo>
                  <a:pt x="381249" y="4205594"/>
                </a:lnTo>
                <a:lnTo>
                  <a:pt x="416324" y="4173063"/>
                </a:lnTo>
                <a:lnTo>
                  <a:pt x="450808" y="4139917"/>
                </a:lnTo>
                <a:lnTo>
                  <a:pt x="484695" y="4106165"/>
                </a:lnTo>
                <a:lnTo>
                  <a:pt x="517976" y="4071815"/>
                </a:lnTo>
                <a:lnTo>
                  <a:pt x="550643" y="4036875"/>
                </a:lnTo>
                <a:lnTo>
                  <a:pt x="582688" y="4001354"/>
                </a:lnTo>
                <a:lnTo>
                  <a:pt x="614104" y="3965258"/>
                </a:lnTo>
                <a:lnTo>
                  <a:pt x="644882" y="3928598"/>
                </a:lnTo>
                <a:lnTo>
                  <a:pt x="675014" y="3891380"/>
                </a:lnTo>
                <a:lnTo>
                  <a:pt x="704492" y="3853614"/>
                </a:lnTo>
                <a:lnTo>
                  <a:pt x="733308" y="3815306"/>
                </a:lnTo>
                <a:lnTo>
                  <a:pt x="761455" y="3776466"/>
                </a:lnTo>
                <a:lnTo>
                  <a:pt x="788924" y="3737102"/>
                </a:lnTo>
                <a:lnTo>
                  <a:pt x="906122" y="3550145"/>
                </a:lnTo>
                <a:lnTo>
                  <a:pt x="1006227" y="3357429"/>
                </a:lnTo>
                <a:lnTo>
                  <a:pt x="1089416" y="3159916"/>
                </a:lnTo>
                <a:lnTo>
                  <a:pt x="1155871" y="2958567"/>
                </a:lnTo>
                <a:lnTo>
                  <a:pt x="1205771" y="2754344"/>
                </a:lnTo>
                <a:lnTo>
                  <a:pt x="1239296" y="2548208"/>
                </a:lnTo>
                <a:lnTo>
                  <a:pt x="1256627" y="2341121"/>
                </a:lnTo>
                <a:lnTo>
                  <a:pt x="1257942" y="2134045"/>
                </a:lnTo>
                <a:lnTo>
                  <a:pt x="1243422" y="1927941"/>
                </a:lnTo>
                <a:lnTo>
                  <a:pt x="1213246" y="1723770"/>
                </a:lnTo>
                <a:lnTo>
                  <a:pt x="1167596" y="1522496"/>
                </a:lnTo>
                <a:lnTo>
                  <a:pt x="1106650" y="1325079"/>
                </a:lnTo>
                <a:lnTo>
                  <a:pt x="1030589" y="1132481"/>
                </a:lnTo>
                <a:lnTo>
                  <a:pt x="939592" y="945663"/>
                </a:lnTo>
                <a:lnTo>
                  <a:pt x="833840" y="765587"/>
                </a:lnTo>
                <a:lnTo>
                  <a:pt x="713512" y="593215"/>
                </a:lnTo>
                <a:lnTo>
                  <a:pt x="578788" y="429509"/>
                </a:lnTo>
                <a:lnTo>
                  <a:pt x="429849" y="275430"/>
                </a:lnTo>
                <a:lnTo>
                  <a:pt x="266874" y="131940"/>
                </a:lnTo>
                <a:lnTo>
                  <a:pt x="90042" y="0"/>
                </a:lnTo>
                <a:close/>
              </a:path>
            </a:pathLst>
          </a:custGeom>
          <a:solidFill>
            <a:srgbClr val="7E7E7E"/>
          </a:solidFill>
        </p:spPr>
        <p:txBody>
          <a:bodyPr wrap="square" lIns="0" tIns="0" rIns="0" bIns="0" rtlCol="0">
            <a:spAutoFit/>
          </a:bodyPr>
          <a:lstStyle/>
          <a:p/>
        </p:txBody>
      </p:sp>
      <p:sp>
        <p:nvSpPr>
          <p:cNvPr id="4" name="object 4"/>
          <p:cNvSpPr/>
          <p:nvPr/>
        </p:nvSpPr>
        <p:spPr>
          <a:xfrm>
            <a:off x="5530151" y="2262087"/>
            <a:ext cx="504443" cy="504444"/>
          </a:xfrm>
          <a:custGeom>
            <a:avLst/>
            <a:gdLst/>
            <a:ahLst/>
            <a:cxnLst/>
            <a:rect l="l" t="t" r="r" b="b"/>
            <a:pathLst>
              <a:path w="504443" h="504444">
                <a:moveTo>
                  <a:pt x="252221" y="0"/>
                </a:moveTo>
                <a:lnTo>
                  <a:pt x="211305" y="3300"/>
                </a:lnTo>
                <a:lnTo>
                  <a:pt x="172492" y="12856"/>
                </a:lnTo>
                <a:lnTo>
                  <a:pt x="136302" y="28148"/>
                </a:lnTo>
                <a:lnTo>
                  <a:pt x="103254" y="48658"/>
                </a:lnTo>
                <a:lnTo>
                  <a:pt x="73866" y="73866"/>
                </a:lnTo>
                <a:lnTo>
                  <a:pt x="48658" y="103254"/>
                </a:lnTo>
                <a:lnTo>
                  <a:pt x="28148" y="136302"/>
                </a:lnTo>
                <a:lnTo>
                  <a:pt x="12856" y="172492"/>
                </a:lnTo>
                <a:lnTo>
                  <a:pt x="3300" y="211305"/>
                </a:lnTo>
                <a:lnTo>
                  <a:pt x="0" y="252222"/>
                </a:lnTo>
                <a:lnTo>
                  <a:pt x="835" y="272910"/>
                </a:lnTo>
                <a:lnTo>
                  <a:pt x="7329" y="312840"/>
                </a:lnTo>
                <a:lnTo>
                  <a:pt x="19817" y="350406"/>
                </a:lnTo>
                <a:lnTo>
                  <a:pt x="37783" y="385090"/>
                </a:lnTo>
                <a:lnTo>
                  <a:pt x="60707" y="416373"/>
                </a:lnTo>
                <a:lnTo>
                  <a:pt x="88070" y="443736"/>
                </a:lnTo>
                <a:lnTo>
                  <a:pt x="119353" y="466660"/>
                </a:lnTo>
                <a:lnTo>
                  <a:pt x="154037" y="484626"/>
                </a:lnTo>
                <a:lnTo>
                  <a:pt x="191603" y="497114"/>
                </a:lnTo>
                <a:lnTo>
                  <a:pt x="231533" y="503608"/>
                </a:lnTo>
                <a:lnTo>
                  <a:pt x="252221" y="504444"/>
                </a:lnTo>
                <a:lnTo>
                  <a:pt x="272910" y="503608"/>
                </a:lnTo>
                <a:lnTo>
                  <a:pt x="312840" y="497114"/>
                </a:lnTo>
                <a:lnTo>
                  <a:pt x="350406" y="484626"/>
                </a:lnTo>
                <a:lnTo>
                  <a:pt x="385090" y="466660"/>
                </a:lnTo>
                <a:lnTo>
                  <a:pt x="416373" y="443736"/>
                </a:lnTo>
                <a:lnTo>
                  <a:pt x="443736" y="416373"/>
                </a:lnTo>
                <a:lnTo>
                  <a:pt x="466660" y="385090"/>
                </a:lnTo>
                <a:lnTo>
                  <a:pt x="484626" y="350406"/>
                </a:lnTo>
                <a:lnTo>
                  <a:pt x="497114" y="312840"/>
                </a:lnTo>
                <a:lnTo>
                  <a:pt x="503608" y="272910"/>
                </a:lnTo>
                <a:lnTo>
                  <a:pt x="504443" y="252222"/>
                </a:lnTo>
                <a:lnTo>
                  <a:pt x="503608" y="231533"/>
                </a:lnTo>
                <a:lnTo>
                  <a:pt x="497114" y="191603"/>
                </a:lnTo>
                <a:lnTo>
                  <a:pt x="484626" y="154037"/>
                </a:lnTo>
                <a:lnTo>
                  <a:pt x="466660" y="119353"/>
                </a:lnTo>
                <a:lnTo>
                  <a:pt x="443736" y="88070"/>
                </a:lnTo>
                <a:lnTo>
                  <a:pt x="416373" y="60707"/>
                </a:lnTo>
                <a:lnTo>
                  <a:pt x="385090" y="37783"/>
                </a:lnTo>
                <a:lnTo>
                  <a:pt x="350406" y="19817"/>
                </a:lnTo>
                <a:lnTo>
                  <a:pt x="312840" y="7329"/>
                </a:lnTo>
                <a:lnTo>
                  <a:pt x="272910" y="835"/>
                </a:lnTo>
                <a:lnTo>
                  <a:pt x="252221" y="0"/>
                </a:lnTo>
                <a:close/>
              </a:path>
            </a:pathLst>
          </a:custGeom>
          <a:solidFill>
            <a:srgbClr val="4471C4"/>
          </a:solidFill>
        </p:spPr>
        <p:txBody>
          <a:bodyPr wrap="square" lIns="0" tIns="0" rIns="0" bIns="0" rtlCol="0">
            <a:spAutoFit/>
          </a:bodyPr>
          <a:lstStyle/>
          <a:p/>
        </p:txBody>
      </p:sp>
      <p:sp>
        <p:nvSpPr>
          <p:cNvPr id="5" name="object 5"/>
          <p:cNvSpPr txBox="1"/>
          <p:nvPr/>
        </p:nvSpPr>
        <p:spPr>
          <a:xfrm>
            <a:off x="5670739" y="2291423"/>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2</a:t>
            </a:r>
            <a:endParaRPr sz="2800">
              <a:latin typeface="Arial" panose="020B0604020202020204"/>
              <a:cs typeface="Arial" panose="020B0604020202020204"/>
            </a:endParaRPr>
          </a:p>
        </p:txBody>
      </p:sp>
      <p:sp>
        <p:nvSpPr>
          <p:cNvPr id="6" name="object 6"/>
          <p:cNvSpPr/>
          <p:nvPr/>
        </p:nvSpPr>
        <p:spPr>
          <a:xfrm>
            <a:off x="5729795" y="3252687"/>
            <a:ext cx="504444" cy="502919"/>
          </a:xfrm>
          <a:custGeom>
            <a:avLst/>
            <a:gdLst/>
            <a:ahLst/>
            <a:cxnLst/>
            <a:rect l="l" t="t" r="r" b="b"/>
            <a:pathLst>
              <a:path w="504444" h="502920">
                <a:moveTo>
                  <a:pt x="252222"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60"/>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2" y="502919"/>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4" y="251460"/>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2" y="0"/>
                </a:lnTo>
                <a:close/>
              </a:path>
            </a:pathLst>
          </a:custGeom>
          <a:solidFill>
            <a:srgbClr val="4471C4"/>
          </a:solidFill>
        </p:spPr>
        <p:txBody>
          <a:bodyPr wrap="square" lIns="0" tIns="0" rIns="0" bIns="0" rtlCol="0">
            <a:spAutoFit/>
          </a:bodyPr>
          <a:lstStyle/>
          <a:p/>
        </p:txBody>
      </p:sp>
      <p:sp>
        <p:nvSpPr>
          <p:cNvPr id="7" name="object 7"/>
          <p:cNvSpPr txBox="1"/>
          <p:nvPr/>
        </p:nvSpPr>
        <p:spPr>
          <a:xfrm>
            <a:off x="5870764" y="3281770"/>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3</a:t>
            </a:r>
            <a:endParaRPr sz="2800">
              <a:latin typeface="Arial" panose="020B0604020202020204"/>
              <a:cs typeface="Arial" panose="020B0604020202020204"/>
            </a:endParaRPr>
          </a:p>
        </p:txBody>
      </p:sp>
      <p:sp>
        <p:nvSpPr>
          <p:cNvPr id="8" name="object 8"/>
          <p:cNvSpPr txBox="1"/>
          <p:nvPr/>
        </p:nvSpPr>
        <p:spPr>
          <a:xfrm>
            <a:off x="6313614" y="3356572"/>
            <a:ext cx="32258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有权对违章指挥等提出解决建议</a:t>
            </a:r>
            <a:endParaRPr sz="1800">
              <a:latin typeface="微软雅黑" panose="020B0503020204020204" charset="-122"/>
              <a:cs typeface="微软雅黑" panose="020B0503020204020204" charset="-122"/>
            </a:endParaRPr>
          </a:p>
        </p:txBody>
      </p:sp>
      <p:sp>
        <p:nvSpPr>
          <p:cNvPr id="9" name="object 9"/>
          <p:cNvSpPr/>
          <p:nvPr/>
        </p:nvSpPr>
        <p:spPr>
          <a:xfrm>
            <a:off x="5530151" y="4261575"/>
            <a:ext cx="504443" cy="504444"/>
          </a:xfrm>
          <a:custGeom>
            <a:avLst/>
            <a:gdLst/>
            <a:ahLst/>
            <a:cxnLst/>
            <a:rect l="l" t="t" r="r" b="b"/>
            <a:pathLst>
              <a:path w="504443" h="504444">
                <a:moveTo>
                  <a:pt x="252221" y="0"/>
                </a:moveTo>
                <a:lnTo>
                  <a:pt x="211305" y="3300"/>
                </a:lnTo>
                <a:lnTo>
                  <a:pt x="172492" y="12856"/>
                </a:lnTo>
                <a:lnTo>
                  <a:pt x="136302" y="28148"/>
                </a:lnTo>
                <a:lnTo>
                  <a:pt x="103254" y="48658"/>
                </a:lnTo>
                <a:lnTo>
                  <a:pt x="73866" y="73866"/>
                </a:lnTo>
                <a:lnTo>
                  <a:pt x="48658" y="103254"/>
                </a:lnTo>
                <a:lnTo>
                  <a:pt x="28148" y="136302"/>
                </a:lnTo>
                <a:lnTo>
                  <a:pt x="12856" y="172492"/>
                </a:lnTo>
                <a:lnTo>
                  <a:pt x="3300" y="211305"/>
                </a:lnTo>
                <a:lnTo>
                  <a:pt x="0" y="252222"/>
                </a:lnTo>
                <a:lnTo>
                  <a:pt x="835" y="272910"/>
                </a:lnTo>
                <a:lnTo>
                  <a:pt x="7329" y="312840"/>
                </a:lnTo>
                <a:lnTo>
                  <a:pt x="19817" y="350406"/>
                </a:lnTo>
                <a:lnTo>
                  <a:pt x="37783" y="385090"/>
                </a:lnTo>
                <a:lnTo>
                  <a:pt x="60707" y="416373"/>
                </a:lnTo>
                <a:lnTo>
                  <a:pt x="88070" y="443736"/>
                </a:lnTo>
                <a:lnTo>
                  <a:pt x="119353" y="466660"/>
                </a:lnTo>
                <a:lnTo>
                  <a:pt x="154037" y="484626"/>
                </a:lnTo>
                <a:lnTo>
                  <a:pt x="191603" y="497114"/>
                </a:lnTo>
                <a:lnTo>
                  <a:pt x="231533" y="503608"/>
                </a:lnTo>
                <a:lnTo>
                  <a:pt x="252221" y="504444"/>
                </a:lnTo>
                <a:lnTo>
                  <a:pt x="272910" y="503608"/>
                </a:lnTo>
                <a:lnTo>
                  <a:pt x="312840" y="497114"/>
                </a:lnTo>
                <a:lnTo>
                  <a:pt x="350406" y="484626"/>
                </a:lnTo>
                <a:lnTo>
                  <a:pt x="385090" y="466660"/>
                </a:lnTo>
                <a:lnTo>
                  <a:pt x="416373" y="443736"/>
                </a:lnTo>
                <a:lnTo>
                  <a:pt x="443736" y="416373"/>
                </a:lnTo>
                <a:lnTo>
                  <a:pt x="466660" y="385090"/>
                </a:lnTo>
                <a:lnTo>
                  <a:pt x="484626" y="350406"/>
                </a:lnTo>
                <a:lnTo>
                  <a:pt x="497114" y="312840"/>
                </a:lnTo>
                <a:lnTo>
                  <a:pt x="503608" y="272910"/>
                </a:lnTo>
                <a:lnTo>
                  <a:pt x="504443" y="252222"/>
                </a:lnTo>
                <a:lnTo>
                  <a:pt x="503608" y="231533"/>
                </a:lnTo>
                <a:lnTo>
                  <a:pt x="497114" y="191603"/>
                </a:lnTo>
                <a:lnTo>
                  <a:pt x="484626" y="154037"/>
                </a:lnTo>
                <a:lnTo>
                  <a:pt x="466660" y="119353"/>
                </a:lnTo>
                <a:lnTo>
                  <a:pt x="443736" y="88070"/>
                </a:lnTo>
                <a:lnTo>
                  <a:pt x="416373" y="60707"/>
                </a:lnTo>
                <a:lnTo>
                  <a:pt x="385090" y="37783"/>
                </a:lnTo>
                <a:lnTo>
                  <a:pt x="350406" y="19817"/>
                </a:lnTo>
                <a:lnTo>
                  <a:pt x="312840" y="7329"/>
                </a:lnTo>
                <a:lnTo>
                  <a:pt x="272910" y="835"/>
                </a:lnTo>
                <a:lnTo>
                  <a:pt x="252221" y="0"/>
                </a:lnTo>
                <a:close/>
              </a:path>
            </a:pathLst>
          </a:custGeom>
          <a:solidFill>
            <a:srgbClr val="4471C4"/>
          </a:solidFill>
        </p:spPr>
        <p:txBody>
          <a:bodyPr wrap="square" lIns="0" tIns="0" rIns="0" bIns="0" rtlCol="0">
            <a:spAutoFit/>
          </a:bodyPr>
          <a:lstStyle/>
          <a:p/>
        </p:txBody>
      </p:sp>
      <p:sp>
        <p:nvSpPr>
          <p:cNvPr id="10" name="object 10"/>
          <p:cNvSpPr txBox="1"/>
          <p:nvPr/>
        </p:nvSpPr>
        <p:spPr>
          <a:xfrm>
            <a:off x="5670739" y="4292182"/>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4</a:t>
            </a:r>
            <a:endParaRPr sz="2800">
              <a:latin typeface="Arial" panose="020B0604020202020204"/>
              <a:cs typeface="Arial" panose="020B0604020202020204"/>
            </a:endParaRPr>
          </a:p>
        </p:txBody>
      </p:sp>
      <p:sp>
        <p:nvSpPr>
          <p:cNvPr id="11" name="object 11"/>
          <p:cNvSpPr txBox="1"/>
          <p:nvPr/>
        </p:nvSpPr>
        <p:spPr>
          <a:xfrm>
            <a:off x="6113589" y="4366984"/>
            <a:ext cx="32258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有权建议从业人员撤离危险场所</a:t>
            </a:r>
            <a:endParaRPr sz="1800">
              <a:latin typeface="微软雅黑" panose="020B0503020204020204" charset="-122"/>
              <a:cs typeface="微软雅黑" panose="020B0503020204020204" charset="-122"/>
            </a:endParaRPr>
          </a:p>
        </p:txBody>
      </p:sp>
      <p:sp>
        <p:nvSpPr>
          <p:cNvPr id="12" name="object 12"/>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3" name="object 13"/>
          <p:cNvSpPr txBox="1"/>
          <p:nvPr/>
        </p:nvSpPr>
        <p:spPr>
          <a:xfrm>
            <a:off x="9236709" y="264667"/>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57</a:t>
            </a:r>
            <a:endParaRPr sz="2800">
              <a:latin typeface="Calibri" panose="020F0502020204030204"/>
              <a:cs typeface="Calibri" panose="020F0502020204030204"/>
            </a:endParaRPr>
          </a:p>
        </p:txBody>
      </p:sp>
      <p:sp>
        <p:nvSpPr>
          <p:cNvPr id="14" name="object 14"/>
          <p:cNvSpPr/>
          <p:nvPr/>
        </p:nvSpPr>
        <p:spPr>
          <a:xfrm>
            <a:off x="5080570" y="5212551"/>
            <a:ext cx="504444" cy="502920"/>
          </a:xfrm>
          <a:custGeom>
            <a:avLst/>
            <a:gdLst/>
            <a:ahLst/>
            <a:cxnLst/>
            <a:rect l="l" t="t" r="r" b="b"/>
            <a:pathLst>
              <a:path w="504444" h="502920">
                <a:moveTo>
                  <a:pt x="252222" y="0"/>
                </a:moveTo>
                <a:lnTo>
                  <a:pt x="211305" y="3289"/>
                </a:lnTo>
                <a:lnTo>
                  <a:pt x="172492" y="12813"/>
                </a:lnTo>
                <a:lnTo>
                  <a:pt x="136302" y="28056"/>
                </a:lnTo>
                <a:lnTo>
                  <a:pt x="103254" y="48499"/>
                </a:lnTo>
                <a:lnTo>
                  <a:pt x="73866" y="73628"/>
                </a:lnTo>
                <a:lnTo>
                  <a:pt x="48658" y="102924"/>
                </a:lnTo>
                <a:lnTo>
                  <a:pt x="28148" y="135872"/>
                </a:lnTo>
                <a:lnTo>
                  <a:pt x="12856" y="171955"/>
                </a:lnTo>
                <a:lnTo>
                  <a:pt x="3300" y="210657"/>
                </a:lnTo>
                <a:lnTo>
                  <a:pt x="0" y="251460"/>
                </a:lnTo>
                <a:lnTo>
                  <a:pt x="835" y="272091"/>
                </a:lnTo>
                <a:lnTo>
                  <a:pt x="7329" y="311908"/>
                </a:lnTo>
                <a:lnTo>
                  <a:pt x="19817" y="349365"/>
                </a:lnTo>
                <a:lnTo>
                  <a:pt x="37783" y="383945"/>
                </a:lnTo>
                <a:lnTo>
                  <a:pt x="60707" y="415132"/>
                </a:lnTo>
                <a:lnTo>
                  <a:pt x="88070" y="442409"/>
                </a:lnTo>
                <a:lnTo>
                  <a:pt x="119353" y="465259"/>
                </a:lnTo>
                <a:lnTo>
                  <a:pt x="154037" y="483167"/>
                </a:lnTo>
                <a:lnTo>
                  <a:pt x="191603" y="495615"/>
                </a:lnTo>
                <a:lnTo>
                  <a:pt x="231533" y="502086"/>
                </a:lnTo>
                <a:lnTo>
                  <a:pt x="252222" y="502920"/>
                </a:lnTo>
                <a:lnTo>
                  <a:pt x="272910" y="502086"/>
                </a:lnTo>
                <a:lnTo>
                  <a:pt x="312840" y="495615"/>
                </a:lnTo>
                <a:lnTo>
                  <a:pt x="350406" y="483167"/>
                </a:lnTo>
                <a:lnTo>
                  <a:pt x="385090" y="465259"/>
                </a:lnTo>
                <a:lnTo>
                  <a:pt x="416373" y="442409"/>
                </a:lnTo>
                <a:lnTo>
                  <a:pt x="443736" y="415132"/>
                </a:lnTo>
                <a:lnTo>
                  <a:pt x="466660" y="383945"/>
                </a:lnTo>
                <a:lnTo>
                  <a:pt x="484626" y="349365"/>
                </a:lnTo>
                <a:lnTo>
                  <a:pt x="497114" y="311908"/>
                </a:lnTo>
                <a:lnTo>
                  <a:pt x="503608" y="272091"/>
                </a:lnTo>
                <a:lnTo>
                  <a:pt x="504444" y="251460"/>
                </a:lnTo>
                <a:lnTo>
                  <a:pt x="503608" y="230828"/>
                </a:lnTo>
                <a:lnTo>
                  <a:pt x="497114" y="191011"/>
                </a:lnTo>
                <a:lnTo>
                  <a:pt x="484626" y="153554"/>
                </a:lnTo>
                <a:lnTo>
                  <a:pt x="466660" y="118974"/>
                </a:lnTo>
                <a:lnTo>
                  <a:pt x="443736" y="87787"/>
                </a:lnTo>
                <a:lnTo>
                  <a:pt x="416373" y="60510"/>
                </a:lnTo>
                <a:lnTo>
                  <a:pt x="385090" y="37660"/>
                </a:lnTo>
                <a:lnTo>
                  <a:pt x="350406" y="19752"/>
                </a:lnTo>
                <a:lnTo>
                  <a:pt x="312840" y="7304"/>
                </a:lnTo>
                <a:lnTo>
                  <a:pt x="272910" y="833"/>
                </a:lnTo>
                <a:lnTo>
                  <a:pt x="252222" y="0"/>
                </a:lnTo>
                <a:close/>
              </a:path>
            </a:pathLst>
          </a:custGeom>
          <a:solidFill>
            <a:srgbClr val="4471C4"/>
          </a:solidFill>
        </p:spPr>
        <p:txBody>
          <a:bodyPr wrap="square" lIns="0" tIns="0" rIns="0" bIns="0" rtlCol="0">
            <a:spAutoFit/>
          </a:bodyPr>
          <a:lstStyle/>
          <a:p/>
        </p:txBody>
      </p:sp>
      <p:sp>
        <p:nvSpPr>
          <p:cNvPr id="15" name="object 15"/>
          <p:cNvSpPr txBox="1"/>
          <p:nvPr/>
        </p:nvSpPr>
        <p:spPr>
          <a:xfrm>
            <a:off x="5221159" y="5242269"/>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5</a:t>
            </a:r>
            <a:endParaRPr sz="2800">
              <a:latin typeface="Arial" panose="020B0604020202020204"/>
              <a:cs typeface="Arial" panose="020B0604020202020204"/>
            </a:endParaRPr>
          </a:p>
        </p:txBody>
      </p:sp>
      <p:sp>
        <p:nvSpPr>
          <p:cNvPr id="16" name="object 16"/>
          <p:cNvSpPr txBox="1"/>
          <p:nvPr/>
        </p:nvSpPr>
        <p:spPr>
          <a:xfrm>
            <a:off x="5664008" y="5317071"/>
            <a:ext cx="34544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有权参加事故调查并提出处理意见</a:t>
            </a:r>
            <a:endParaRPr sz="1800">
              <a:latin typeface="微软雅黑" panose="020B0503020204020204" charset="-122"/>
              <a:cs typeface="微软雅黑" panose="020B0503020204020204" charset="-122"/>
            </a:endParaRPr>
          </a:p>
        </p:txBody>
      </p:sp>
      <p:sp>
        <p:nvSpPr>
          <p:cNvPr id="17" name="object 17"/>
          <p:cNvSpPr/>
          <p:nvPr/>
        </p:nvSpPr>
        <p:spPr>
          <a:xfrm>
            <a:off x="5103431" y="1340067"/>
            <a:ext cx="504444" cy="504444"/>
          </a:xfrm>
          <a:custGeom>
            <a:avLst/>
            <a:gdLst/>
            <a:ahLst/>
            <a:cxnLst/>
            <a:rect l="l" t="t" r="r" b="b"/>
            <a:pathLst>
              <a:path w="504444" h="504444">
                <a:moveTo>
                  <a:pt x="252222" y="0"/>
                </a:moveTo>
                <a:lnTo>
                  <a:pt x="211305" y="3300"/>
                </a:lnTo>
                <a:lnTo>
                  <a:pt x="172492" y="12856"/>
                </a:lnTo>
                <a:lnTo>
                  <a:pt x="136302" y="28148"/>
                </a:lnTo>
                <a:lnTo>
                  <a:pt x="103254" y="48658"/>
                </a:lnTo>
                <a:lnTo>
                  <a:pt x="73866" y="73866"/>
                </a:lnTo>
                <a:lnTo>
                  <a:pt x="48658" y="103254"/>
                </a:lnTo>
                <a:lnTo>
                  <a:pt x="28148" y="136302"/>
                </a:lnTo>
                <a:lnTo>
                  <a:pt x="12856" y="172492"/>
                </a:lnTo>
                <a:lnTo>
                  <a:pt x="3300" y="211305"/>
                </a:lnTo>
                <a:lnTo>
                  <a:pt x="0" y="252222"/>
                </a:lnTo>
                <a:lnTo>
                  <a:pt x="835" y="272910"/>
                </a:lnTo>
                <a:lnTo>
                  <a:pt x="7329" y="312840"/>
                </a:lnTo>
                <a:lnTo>
                  <a:pt x="19817" y="350406"/>
                </a:lnTo>
                <a:lnTo>
                  <a:pt x="37783" y="385090"/>
                </a:lnTo>
                <a:lnTo>
                  <a:pt x="60707" y="416373"/>
                </a:lnTo>
                <a:lnTo>
                  <a:pt x="88070" y="443736"/>
                </a:lnTo>
                <a:lnTo>
                  <a:pt x="119353" y="466660"/>
                </a:lnTo>
                <a:lnTo>
                  <a:pt x="154037" y="484626"/>
                </a:lnTo>
                <a:lnTo>
                  <a:pt x="191603" y="497114"/>
                </a:lnTo>
                <a:lnTo>
                  <a:pt x="231533" y="503608"/>
                </a:lnTo>
                <a:lnTo>
                  <a:pt x="252222" y="504444"/>
                </a:lnTo>
                <a:lnTo>
                  <a:pt x="272910" y="503608"/>
                </a:lnTo>
                <a:lnTo>
                  <a:pt x="312840" y="497114"/>
                </a:lnTo>
                <a:lnTo>
                  <a:pt x="350406" y="484626"/>
                </a:lnTo>
                <a:lnTo>
                  <a:pt x="385090" y="466660"/>
                </a:lnTo>
                <a:lnTo>
                  <a:pt x="416373" y="443736"/>
                </a:lnTo>
                <a:lnTo>
                  <a:pt x="443736" y="416373"/>
                </a:lnTo>
                <a:lnTo>
                  <a:pt x="466660" y="385090"/>
                </a:lnTo>
                <a:lnTo>
                  <a:pt x="484626" y="350406"/>
                </a:lnTo>
                <a:lnTo>
                  <a:pt x="497114" y="312840"/>
                </a:lnTo>
                <a:lnTo>
                  <a:pt x="503608" y="272910"/>
                </a:lnTo>
                <a:lnTo>
                  <a:pt x="504444" y="252222"/>
                </a:lnTo>
                <a:lnTo>
                  <a:pt x="503608" y="231533"/>
                </a:lnTo>
                <a:lnTo>
                  <a:pt x="497114" y="191603"/>
                </a:lnTo>
                <a:lnTo>
                  <a:pt x="484626" y="154037"/>
                </a:lnTo>
                <a:lnTo>
                  <a:pt x="466660" y="119353"/>
                </a:lnTo>
                <a:lnTo>
                  <a:pt x="443736" y="88070"/>
                </a:lnTo>
                <a:lnTo>
                  <a:pt x="416373" y="60707"/>
                </a:lnTo>
                <a:lnTo>
                  <a:pt x="385090" y="37783"/>
                </a:lnTo>
                <a:lnTo>
                  <a:pt x="350406" y="19817"/>
                </a:lnTo>
                <a:lnTo>
                  <a:pt x="312840" y="7329"/>
                </a:lnTo>
                <a:lnTo>
                  <a:pt x="272910" y="835"/>
                </a:lnTo>
                <a:lnTo>
                  <a:pt x="252222" y="0"/>
                </a:lnTo>
                <a:close/>
              </a:path>
            </a:pathLst>
          </a:custGeom>
          <a:solidFill>
            <a:srgbClr val="4471C4"/>
          </a:solidFill>
        </p:spPr>
        <p:txBody>
          <a:bodyPr wrap="square" lIns="0" tIns="0" rIns="0" bIns="0" rtlCol="0">
            <a:spAutoFit/>
          </a:bodyPr>
          <a:lstStyle/>
          <a:p/>
        </p:txBody>
      </p:sp>
      <p:sp>
        <p:nvSpPr>
          <p:cNvPr id="18" name="object 18"/>
          <p:cNvSpPr txBox="1"/>
          <p:nvPr/>
        </p:nvSpPr>
        <p:spPr>
          <a:xfrm>
            <a:off x="5243765" y="1369784"/>
            <a:ext cx="222885" cy="436245"/>
          </a:xfrm>
          <a:prstGeom prst="rect">
            <a:avLst/>
          </a:prstGeom>
        </p:spPr>
        <p:txBody>
          <a:bodyPr vert="horz" wrap="square" lIns="0" tIns="0" rIns="0" bIns="0" rtlCol="0">
            <a:spAutoFit/>
          </a:bodyPr>
          <a:lstStyle/>
          <a:p>
            <a:pPr marL="12700">
              <a:lnSpc>
                <a:spcPct val="100000"/>
              </a:lnSpc>
            </a:pPr>
            <a:r>
              <a:rPr sz="2800" b="1" spc="-20" dirty="0">
                <a:solidFill>
                  <a:srgbClr val="FFFFFF"/>
                </a:solidFill>
                <a:latin typeface="Arial" panose="020B0604020202020204"/>
                <a:cs typeface="Arial" panose="020B0604020202020204"/>
              </a:rPr>
              <a:t>1</a:t>
            </a:r>
            <a:endParaRPr sz="2800">
              <a:latin typeface="Arial" panose="020B0604020202020204"/>
              <a:cs typeface="Arial" panose="020B0604020202020204"/>
            </a:endParaRPr>
          </a:p>
        </p:txBody>
      </p:sp>
      <p:sp>
        <p:nvSpPr>
          <p:cNvPr id="19" name="object 19"/>
          <p:cNvSpPr txBox="1"/>
          <p:nvPr/>
        </p:nvSpPr>
        <p:spPr>
          <a:xfrm>
            <a:off x="5686614" y="1444588"/>
            <a:ext cx="27686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有权对“三同时”进行监督</a:t>
            </a:r>
            <a:endParaRPr sz="1800">
              <a:latin typeface="微软雅黑" panose="020B0503020204020204" charset="-122"/>
              <a:cs typeface="微软雅黑" panose="020B0503020204020204" charset="-122"/>
            </a:endParaRPr>
          </a:p>
        </p:txBody>
      </p:sp>
      <p:sp>
        <p:nvSpPr>
          <p:cNvPr id="20" name="object 20"/>
          <p:cNvSpPr/>
          <p:nvPr/>
        </p:nvSpPr>
        <p:spPr>
          <a:xfrm>
            <a:off x="2777842" y="2335524"/>
            <a:ext cx="2316479" cy="2318004"/>
          </a:xfrm>
          <a:custGeom>
            <a:avLst/>
            <a:gdLst/>
            <a:ahLst/>
            <a:cxnLst/>
            <a:rect l="l" t="t" r="r" b="b"/>
            <a:pathLst>
              <a:path w="2316479" h="2318004">
                <a:moveTo>
                  <a:pt x="196976" y="1266952"/>
                </a:moveTo>
                <a:lnTo>
                  <a:pt x="0" y="1266952"/>
                </a:lnTo>
                <a:lnTo>
                  <a:pt x="507" y="1277492"/>
                </a:lnTo>
                <a:lnTo>
                  <a:pt x="12672" y="1364157"/>
                </a:lnTo>
                <a:lnTo>
                  <a:pt x="31131" y="1448649"/>
                </a:lnTo>
                <a:lnTo>
                  <a:pt x="55637" y="1530724"/>
                </a:lnTo>
                <a:lnTo>
                  <a:pt x="85945" y="1610136"/>
                </a:lnTo>
                <a:lnTo>
                  <a:pt x="121806" y="1686639"/>
                </a:lnTo>
                <a:lnTo>
                  <a:pt x="162975" y="1759987"/>
                </a:lnTo>
                <a:lnTo>
                  <a:pt x="209203" y="1829935"/>
                </a:lnTo>
                <a:lnTo>
                  <a:pt x="260244" y="1896237"/>
                </a:lnTo>
                <a:lnTo>
                  <a:pt x="315851" y="1958646"/>
                </a:lnTo>
                <a:lnTo>
                  <a:pt x="375777" y="2016918"/>
                </a:lnTo>
                <a:lnTo>
                  <a:pt x="439774" y="2070807"/>
                </a:lnTo>
                <a:lnTo>
                  <a:pt x="507597" y="2120066"/>
                </a:lnTo>
                <a:lnTo>
                  <a:pt x="578998" y="2164451"/>
                </a:lnTo>
                <a:lnTo>
                  <a:pt x="653730" y="2203715"/>
                </a:lnTo>
                <a:lnTo>
                  <a:pt x="731545" y="2237612"/>
                </a:lnTo>
                <a:lnTo>
                  <a:pt x="812198" y="2265898"/>
                </a:lnTo>
                <a:lnTo>
                  <a:pt x="895441" y="2288326"/>
                </a:lnTo>
                <a:lnTo>
                  <a:pt x="981027" y="2304649"/>
                </a:lnTo>
                <a:lnTo>
                  <a:pt x="1068709" y="2314624"/>
                </a:lnTo>
                <a:lnTo>
                  <a:pt x="1158239" y="2318004"/>
                </a:lnTo>
                <a:lnTo>
                  <a:pt x="1247770" y="2314624"/>
                </a:lnTo>
                <a:lnTo>
                  <a:pt x="1335452" y="2304649"/>
                </a:lnTo>
                <a:lnTo>
                  <a:pt x="1421038" y="2288326"/>
                </a:lnTo>
                <a:lnTo>
                  <a:pt x="1504281" y="2265898"/>
                </a:lnTo>
                <a:lnTo>
                  <a:pt x="1584934" y="2237612"/>
                </a:lnTo>
                <a:lnTo>
                  <a:pt x="1662749" y="2203715"/>
                </a:lnTo>
                <a:lnTo>
                  <a:pt x="1737481" y="2164451"/>
                </a:lnTo>
                <a:lnTo>
                  <a:pt x="1804681" y="2122678"/>
                </a:lnTo>
                <a:lnTo>
                  <a:pt x="1158239" y="2122678"/>
                </a:lnTo>
                <a:lnTo>
                  <a:pt x="1088706" y="2120228"/>
                </a:lnTo>
                <a:lnTo>
                  <a:pt x="1020502" y="2112989"/>
                </a:lnTo>
                <a:lnTo>
                  <a:pt x="953793" y="2101128"/>
                </a:lnTo>
                <a:lnTo>
                  <a:pt x="888747" y="2084810"/>
                </a:lnTo>
                <a:lnTo>
                  <a:pt x="825529" y="2064202"/>
                </a:lnTo>
                <a:lnTo>
                  <a:pt x="764308" y="2039469"/>
                </a:lnTo>
                <a:lnTo>
                  <a:pt x="705249" y="2010779"/>
                </a:lnTo>
                <a:lnTo>
                  <a:pt x="648520" y="1978296"/>
                </a:lnTo>
                <a:lnTo>
                  <a:pt x="594288" y="1942187"/>
                </a:lnTo>
                <a:lnTo>
                  <a:pt x="542718" y="1902618"/>
                </a:lnTo>
                <a:lnTo>
                  <a:pt x="493978" y="1859756"/>
                </a:lnTo>
                <a:lnTo>
                  <a:pt x="448235" y="1813766"/>
                </a:lnTo>
                <a:lnTo>
                  <a:pt x="405656" y="1764814"/>
                </a:lnTo>
                <a:lnTo>
                  <a:pt x="366406" y="1713067"/>
                </a:lnTo>
                <a:lnTo>
                  <a:pt x="330654" y="1658691"/>
                </a:lnTo>
                <a:lnTo>
                  <a:pt x="298565" y="1601852"/>
                </a:lnTo>
                <a:lnTo>
                  <a:pt x="270307" y="1542715"/>
                </a:lnTo>
                <a:lnTo>
                  <a:pt x="246047" y="1481448"/>
                </a:lnTo>
                <a:lnTo>
                  <a:pt x="225950" y="1418215"/>
                </a:lnTo>
                <a:lnTo>
                  <a:pt x="210184" y="1353185"/>
                </a:lnTo>
                <a:lnTo>
                  <a:pt x="196976" y="1266952"/>
                </a:lnTo>
                <a:close/>
              </a:path>
              <a:path w="2316479" h="2318004">
                <a:moveTo>
                  <a:pt x="2316479" y="1266952"/>
                </a:moveTo>
                <a:lnTo>
                  <a:pt x="2119503" y="1266952"/>
                </a:lnTo>
                <a:lnTo>
                  <a:pt x="2106294" y="1353185"/>
                </a:lnTo>
                <a:lnTo>
                  <a:pt x="2090529" y="1418215"/>
                </a:lnTo>
                <a:lnTo>
                  <a:pt x="2070432" y="1481448"/>
                </a:lnTo>
                <a:lnTo>
                  <a:pt x="2046172" y="1542715"/>
                </a:lnTo>
                <a:lnTo>
                  <a:pt x="2017914" y="1601852"/>
                </a:lnTo>
                <a:lnTo>
                  <a:pt x="1985825" y="1658691"/>
                </a:lnTo>
                <a:lnTo>
                  <a:pt x="1950073" y="1713067"/>
                </a:lnTo>
                <a:lnTo>
                  <a:pt x="1910823" y="1764814"/>
                </a:lnTo>
                <a:lnTo>
                  <a:pt x="1868244" y="1813766"/>
                </a:lnTo>
                <a:lnTo>
                  <a:pt x="1822501" y="1859756"/>
                </a:lnTo>
                <a:lnTo>
                  <a:pt x="1773761" y="1902618"/>
                </a:lnTo>
                <a:lnTo>
                  <a:pt x="1722191" y="1942187"/>
                </a:lnTo>
                <a:lnTo>
                  <a:pt x="1667959" y="1978296"/>
                </a:lnTo>
                <a:lnTo>
                  <a:pt x="1611230" y="2010779"/>
                </a:lnTo>
                <a:lnTo>
                  <a:pt x="1552171" y="2039469"/>
                </a:lnTo>
                <a:lnTo>
                  <a:pt x="1490950" y="2064202"/>
                </a:lnTo>
                <a:lnTo>
                  <a:pt x="1427732" y="2084810"/>
                </a:lnTo>
                <a:lnTo>
                  <a:pt x="1362686" y="2101128"/>
                </a:lnTo>
                <a:lnTo>
                  <a:pt x="1295977" y="2112989"/>
                </a:lnTo>
                <a:lnTo>
                  <a:pt x="1227773" y="2120228"/>
                </a:lnTo>
                <a:lnTo>
                  <a:pt x="1158239" y="2122678"/>
                </a:lnTo>
                <a:lnTo>
                  <a:pt x="1804681" y="2122678"/>
                </a:lnTo>
                <a:lnTo>
                  <a:pt x="1876705" y="2070807"/>
                </a:lnTo>
                <a:lnTo>
                  <a:pt x="1940702" y="2016918"/>
                </a:lnTo>
                <a:lnTo>
                  <a:pt x="2000628" y="1958646"/>
                </a:lnTo>
                <a:lnTo>
                  <a:pt x="2056235" y="1896236"/>
                </a:lnTo>
                <a:lnTo>
                  <a:pt x="2107276" y="1829935"/>
                </a:lnTo>
                <a:lnTo>
                  <a:pt x="2153504" y="1759987"/>
                </a:lnTo>
                <a:lnTo>
                  <a:pt x="2194673" y="1686639"/>
                </a:lnTo>
                <a:lnTo>
                  <a:pt x="2230534" y="1610136"/>
                </a:lnTo>
                <a:lnTo>
                  <a:pt x="2260842" y="1530724"/>
                </a:lnTo>
                <a:lnTo>
                  <a:pt x="2285348" y="1448649"/>
                </a:lnTo>
                <a:lnTo>
                  <a:pt x="2303807" y="1364157"/>
                </a:lnTo>
                <a:lnTo>
                  <a:pt x="2315972" y="1277492"/>
                </a:lnTo>
                <a:lnTo>
                  <a:pt x="2316479" y="1266952"/>
                </a:lnTo>
                <a:close/>
              </a:path>
              <a:path w="2316479" h="2318004">
                <a:moveTo>
                  <a:pt x="1158239" y="0"/>
                </a:moveTo>
                <a:lnTo>
                  <a:pt x="1068709" y="3379"/>
                </a:lnTo>
                <a:lnTo>
                  <a:pt x="981027" y="13354"/>
                </a:lnTo>
                <a:lnTo>
                  <a:pt x="895441" y="29677"/>
                </a:lnTo>
                <a:lnTo>
                  <a:pt x="812198" y="52105"/>
                </a:lnTo>
                <a:lnTo>
                  <a:pt x="731545" y="80390"/>
                </a:lnTo>
                <a:lnTo>
                  <a:pt x="653730" y="114288"/>
                </a:lnTo>
                <a:lnTo>
                  <a:pt x="578998" y="153552"/>
                </a:lnTo>
                <a:lnTo>
                  <a:pt x="507597" y="197937"/>
                </a:lnTo>
                <a:lnTo>
                  <a:pt x="439774" y="247196"/>
                </a:lnTo>
                <a:lnTo>
                  <a:pt x="375777" y="301085"/>
                </a:lnTo>
                <a:lnTo>
                  <a:pt x="315851" y="359357"/>
                </a:lnTo>
                <a:lnTo>
                  <a:pt x="260244" y="421766"/>
                </a:lnTo>
                <a:lnTo>
                  <a:pt x="209203" y="488068"/>
                </a:lnTo>
                <a:lnTo>
                  <a:pt x="162975" y="558016"/>
                </a:lnTo>
                <a:lnTo>
                  <a:pt x="121806" y="631364"/>
                </a:lnTo>
                <a:lnTo>
                  <a:pt x="85945" y="707867"/>
                </a:lnTo>
                <a:lnTo>
                  <a:pt x="55637" y="787279"/>
                </a:lnTo>
                <a:lnTo>
                  <a:pt x="31131" y="869354"/>
                </a:lnTo>
                <a:lnTo>
                  <a:pt x="12672" y="953846"/>
                </a:lnTo>
                <a:lnTo>
                  <a:pt x="507" y="1040511"/>
                </a:lnTo>
                <a:lnTo>
                  <a:pt x="0" y="1051052"/>
                </a:lnTo>
                <a:lnTo>
                  <a:pt x="196976" y="1051052"/>
                </a:lnTo>
                <a:lnTo>
                  <a:pt x="210184" y="964818"/>
                </a:lnTo>
                <a:lnTo>
                  <a:pt x="225950" y="899788"/>
                </a:lnTo>
                <a:lnTo>
                  <a:pt x="246047" y="836555"/>
                </a:lnTo>
                <a:lnTo>
                  <a:pt x="270307" y="775288"/>
                </a:lnTo>
                <a:lnTo>
                  <a:pt x="298565" y="716151"/>
                </a:lnTo>
                <a:lnTo>
                  <a:pt x="330654" y="659312"/>
                </a:lnTo>
                <a:lnTo>
                  <a:pt x="366406" y="604936"/>
                </a:lnTo>
                <a:lnTo>
                  <a:pt x="405656" y="553189"/>
                </a:lnTo>
                <a:lnTo>
                  <a:pt x="448235" y="504237"/>
                </a:lnTo>
                <a:lnTo>
                  <a:pt x="493978" y="458247"/>
                </a:lnTo>
                <a:lnTo>
                  <a:pt x="542718" y="415385"/>
                </a:lnTo>
                <a:lnTo>
                  <a:pt x="594288" y="375816"/>
                </a:lnTo>
                <a:lnTo>
                  <a:pt x="648520" y="339707"/>
                </a:lnTo>
                <a:lnTo>
                  <a:pt x="705249" y="307224"/>
                </a:lnTo>
                <a:lnTo>
                  <a:pt x="764308" y="278534"/>
                </a:lnTo>
                <a:lnTo>
                  <a:pt x="825529" y="253801"/>
                </a:lnTo>
                <a:lnTo>
                  <a:pt x="888747" y="233193"/>
                </a:lnTo>
                <a:lnTo>
                  <a:pt x="953793" y="216875"/>
                </a:lnTo>
                <a:lnTo>
                  <a:pt x="1020502" y="205014"/>
                </a:lnTo>
                <a:lnTo>
                  <a:pt x="1088706" y="197775"/>
                </a:lnTo>
                <a:lnTo>
                  <a:pt x="1158239" y="195325"/>
                </a:lnTo>
                <a:lnTo>
                  <a:pt x="1804681" y="195325"/>
                </a:lnTo>
                <a:lnTo>
                  <a:pt x="1737481" y="153552"/>
                </a:lnTo>
                <a:lnTo>
                  <a:pt x="1662749" y="114288"/>
                </a:lnTo>
                <a:lnTo>
                  <a:pt x="1584934" y="80390"/>
                </a:lnTo>
                <a:lnTo>
                  <a:pt x="1504281" y="52105"/>
                </a:lnTo>
                <a:lnTo>
                  <a:pt x="1421038" y="29677"/>
                </a:lnTo>
                <a:lnTo>
                  <a:pt x="1335452" y="13354"/>
                </a:lnTo>
                <a:lnTo>
                  <a:pt x="1247770" y="3379"/>
                </a:lnTo>
                <a:lnTo>
                  <a:pt x="1158239" y="0"/>
                </a:lnTo>
                <a:close/>
              </a:path>
              <a:path w="2316479" h="2318004">
                <a:moveTo>
                  <a:pt x="1804681" y="195325"/>
                </a:moveTo>
                <a:lnTo>
                  <a:pt x="1158239" y="195325"/>
                </a:lnTo>
                <a:lnTo>
                  <a:pt x="1227773" y="197775"/>
                </a:lnTo>
                <a:lnTo>
                  <a:pt x="1295977" y="205014"/>
                </a:lnTo>
                <a:lnTo>
                  <a:pt x="1362686" y="216875"/>
                </a:lnTo>
                <a:lnTo>
                  <a:pt x="1427732" y="233193"/>
                </a:lnTo>
                <a:lnTo>
                  <a:pt x="1490950" y="253801"/>
                </a:lnTo>
                <a:lnTo>
                  <a:pt x="1552171" y="278534"/>
                </a:lnTo>
                <a:lnTo>
                  <a:pt x="1611230" y="307224"/>
                </a:lnTo>
                <a:lnTo>
                  <a:pt x="1667959" y="339707"/>
                </a:lnTo>
                <a:lnTo>
                  <a:pt x="1722191" y="375816"/>
                </a:lnTo>
                <a:lnTo>
                  <a:pt x="1773761" y="415385"/>
                </a:lnTo>
                <a:lnTo>
                  <a:pt x="1822501" y="458247"/>
                </a:lnTo>
                <a:lnTo>
                  <a:pt x="1868244" y="504237"/>
                </a:lnTo>
                <a:lnTo>
                  <a:pt x="1910823" y="553189"/>
                </a:lnTo>
                <a:lnTo>
                  <a:pt x="1950073" y="604936"/>
                </a:lnTo>
                <a:lnTo>
                  <a:pt x="1985825" y="659312"/>
                </a:lnTo>
                <a:lnTo>
                  <a:pt x="2017914" y="716151"/>
                </a:lnTo>
                <a:lnTo>
                  <a:pt x="2046172" y="775288"/>
                </a:lnTo>
                <a:lnTo>
                  <a:pt x="2070432" y="836555"/>
                </a:lnTo>
                <a:lnTo>
                  <a:pt x="2090529" y="899788"/>
                </a:lnTo>
                <a:lnTo>
                  <a:pt x="2106294" y="964818"/>
                </a:lnTo>
                <a:lnTo>
                  <a:pt x="2119503" y="1051052"/>
                </a:lnTo>
                <a:lnTo>
                  <a:pt x="2316479" y="1051052"/>
                </a:lnTo>
                <a:lnTo>
                  <a:pt x="2303807" y="953846"/>
                </a:lnTo>
                <a:lnTo>
                  <a:pt x="2285348" y="869354"/>
                </a:lnTo>
                <a:lnTo>
                  <a:pt x="2260842" y="787279"/>
                </a:lnTo>
                <a:lnTo>
                  <a:pt x="2230534" y="707867"/>
                </a:lnTo>
                <a:lnTo>
                  <a:pt x="2194673" y="631364"/>
                </a:lnTo>
                <a:lnTo>
                  <a:pt x="2153504" y="558016"/>
                </a:lnTo>
                <a:lnTo>
                  <a:pt x="2107276" y="488068"/>
                </a:lnTo>
                <a:lnTo>
                  <a:pt x="2056235" y="421766"/>
                </a:lnTo>
                <a:lnTo>
                  <a:pt x="2000628" y="359357"/>
                </a:lnTo>
                <a:lnTo>
                  <a:pt x="1940702" y="301085"/>
                </a:lnTo>
                <a:lnTo>
                  <a:pt x="1876705" y="247196"/>
                </a:lnTo>
                <a:lnTo>
                  <a:pt x="1808882" y="197937"/>
                </a:lnTo>
                <a:lnTo>
                  <a:pt x="1804681" y="195325"/>
                </a:lnTo>
                <a:close/>
              </a:path>
            </a:pathLst>
          </a:custGeom>
          <a:solidFill>
            <a:srgbClr val="EC1F25"/>
          </a:solidFill>
        </p:spPr>
        <p:txBody>
          <a:bodyPr wrap="square" lIns="0" tIns="0" rIns="0" bIns="0" rtlCol="0">
            <a:spAutoFit/>
          </a:bodyPr>
          <a:lstStyle/>
          <a:p/>
        </p:txBody>
      </p:sp>
      <p:sp>
        <p:nvSpPr>
          <p:cNvPr id="21" name="object 21"/>
          <p:cNvSpPr/>
          <p:nvPr/>
        </p:nvSpPr>
        <p:spPr>
          <a:xfrm>
            <a:off x="3125313" y="2687568"/>
            <a:ext cx="1621536" cy="1613916"/>
          </a:xfrm>
          <a:custGeom>
            <a:avLst/>
            <a:gdLst/>
            <a:ahLst/>
            <a:cxnLst/>
            <a:rect l="l" t="t" r="r" b="b"/>
            <a:pathLst>
              <a:path w="1621536" h="1613916">
                <a:moveTo>
                  <a:pt x="810768" y="0"/>
                </a:moveTo>
                <a:lnTo>
                  <a:pt x="744268" y="2675"/>
                </a:lnTo>
                <a:lnTo>
                  <a:pt x="679250" y="10562"/>
                </a:lnTo>
                <a:lnTo>
                  <a:pt x="615922" y="23453"/>
                </a:lnTo>
                <a:lnTo>
                  <a:pt x="554492" y="41141"/>
                </a:lnTo>
                <a:lnTo>
                  <a:pt x="495169" y="63418"/>
                </a:lnTo>
                <a:lnTo>
                  <a:pt x="438161" y="90076"/>
                </a:lnTo>
                <a:lnTo>
                  <a:pt x="383677" y="120907"/>
                </a:lnTo>
                <a:lnTo>
                  <a:pt x="331927" y="155704"/>
                </a:lnTo>
                <a:lnTo>
                  <a:pt x="283117" y="194258"/>
                </a:lnTo>
                <a:lnTo>
                  <a:pt x="237458" y="236362"/>
                </a:lnTo>
                <a:lnTo>
                  <a:pt x="195157" y="281809"/>
                </a:lnTo>
                <a:lnTo>
                  <a:pt x="156423" y="330391"/>
                </a:lnTo>
                <a:lnTo>
                  <a:pt x="121465" y="381899"/>
                </a:lnTo>
                <a:lnTo>
                  <a:pt x="90491" y="436126"/>
                </a:lnTo>
                <a:lnTo>
                  <a:pt x="63710" y="492865"/>
                </a:lnTo>
                <a:lnTo>
                  <a:pt x="41330" y="551907"/>
                </a:lnTo>
                <a:lnTo>
                  <a:pt x="23561" y="613045"/>
                </a:lnTo>
                <a:lnTo>
                  <a:pt x="10610" y="676071"/>
                </a:lnTo>
                <a:lnTo>
                  <a:pt x="2687" y="740778"/>
                </a:lnTo>
                <a:lnTo>
                  <a:pt x="0" y="806958"/>
                </a:lnTo>
                <a:lnTo>
                  <a:pt x="2687" y="873137"/>
                </a:lnTo>
                <a:lnTo>
                  <a:pt x="10610" y="937844"/>
                </a:lnTo>
                <a:lnTo>
                  <a:pt x="23561" y="1000870"/>
                </a:lnTo>
                <a:lnTo>
                  <a:pt x="41330" y="1062008"/>
                </a:lnTo>
                <a:lnTo>
                  <a:pt x="63710" y="1121050"/>
                </a:lnTo>
                <a:lnTo>
                  <a:pt x="90491" y="1177789"/>
                </a:lnTo>
                <a:lnTo>
                  <a:pt x="121465" y="1232016"/>
                </a:lnTo>
                <a:lnTo>
                  <a:pt x="156423" y="1283524"/>
                </a:lnTo>
                <a:lnTo>
                  <a:pt x="195157" y="1332106"/>
                </a:lnTo>
                <a:lnTo>
                  <a:pt x="237458" y="1377553"/>
                </a:lnTo>
                <a:lnTo>
                  <a:pt x="283117" y="1419657"/>
                </a:lnTo>
                <a:lnTo>
                  <a:pt x="331927" y="1458211"/>
                </a:lnTo>
                <a:lnTo>
                  <a:pt x="383677" y="1493008"/>
                </a:lnTo>
                <a:lnTo>
                  <a:pt x="438161" y="1523839"/>
                </a:lnTo>
                <a:lnTo>
                  <a:pt x="495169" y="1550497"/>
                </a:lnTo>
                <a:lnTo>
                  <a:pt x="554492" y="1572774"/>
                </a:lnTo>
                <a:lnTo>
                  <a:pt x="615922" y="1590462"/>
                </a:lnTo>
                <a:lnTo>
                  <a:pt x="679250" y="1603353"/>
                </a:lnTo>
                <a:lnTo>
                  <a:pt x="744268" y="1611240"/>
                </a:lnTo>
                <a:lnTo>
                  <a:pt x="810768" y="1613916"/>
                </a:lnTo>
                <a:lnTo>
                  <a:pt x="877267" y="1611240"/>
                </a:lnTo>
                <a:lnTo>
                  <a:pt x="942285" y="1603353"/>
                </a:lnTo>
                <a:lnTo>
                  <a:pt x="1005613" y="1590462"/>
                </a:lnTo>
                <a:lnTo>
                  <a:pt x="1067043" y="1572774"/>
                </a:lnTo>
                <a:lnTo>
                  <a:pt x="1126366" y="1550497"/>
                </a:lnTo>
                <a:lnTo>
                  <a:pt x="1183374" y="1523839"/>
                </a:lnTo>
                <a:lnTo>
                  <a:pt x="1237858" y="1493008"/>
                </a:lnTo>
                <a:lnTo>
                  <a:pt x="1289608" y="1458211"/>
                </a:lnTo>
                <a:lnTo>
                  <a:pt x="1338418" y="1419657"/>
                </a:lnTo>
                <a:lnTo>
                  <a:pt x="1355414" y="1403985"/>
                </a:lnTo>
                <a:lnTo>
                  <a:pt x="810768" y="1403985"/>
                </a:lnTo>
                <a:lnTo>
                  <a:pt x="761487" y="1402005"/>
                </a:lnTo>
                <a:lnTo>
                  <a:pt x="713304" y="1396169"/>
                </a:lnTo>
                <a:lnTo>
                  <a:pt x="666374" y="1386631"/>
                </a:lnTo>
                <a:lnTo>
                  <a:pt x="620850" y="1373544"/>
                </a:lnTo>
                <a:lnTo>
                  <a:pt x="576887" y="1357062"/>
                </a:lnTo>
                <a:lnTo>
                  <a:pt x="534640" y="1337338"/>
                </a:lnTo>
                <a:lnTo>
                  <a:pt x="494264" y="1314527"/>
                </a:lnTo>
                <a:lnTo>
                  <a:pt x="455913" y="1288782"/>
                </a:lnTo>
                <a:lnTo>
                  <a:pt x="419742" y="1260257"/>
                </a:lnTo>
                <a:lnTo>
                  <a:pt x="385905" y="1229106"/>
                </a:lnTo>
                <a:lnTo>
                  <a:pt x="354557" y="1195481"/>
                </a:lnTo>
                <a:lnTo>
                  <a:pt x="325852" y="1159538"/>
                </a:lnTo>
                <a:lnTo>
                  <a:pt x="299945" y="1121429"/>
                </a:lnTo>
                <a:lnTo>
                  <a:pt x="276991" y="1081310"/>
                </a:lnTo>
                <a:lnTo>
                  <a:pt x="257145" y="1039332"/>
                </a:lnTo>
                <a:lnTo>
                  <a:pt x="240560" y="995650"/>
                </a:lnTo>
                <a:lnTo>
                  <a:pt x="227391" y="950418"/>
                </a:lnTo>
                <a:lnTo>
                  <a:pt x="217794" y="903789"/>
                </a:lnTo>
                <a:lnTo>
                  <a:pt x="211922" y="855918"/>
                </a:lnTo>
                <a:lnTo>
                  <a:pt x="209931" y="806958"/>
                </a:lnTo>
                <a:lnTo>
                  <a:pt x="211922" y="757997"/>
                </a:lnTo>
                <a:lnTo>
                  <a:pt x="217794" y="710126"/>
                </a:lnTo>
                <a:lnTo>
                  <a:pt x="227391" y="663497"/>
                </a:lnTo>
                <a:lnTo>
                  <a:pt x="240560" y="618265"/>
                </a:lnTo>
                <a:lnTo>
                  <a:pt x="257145" y="574583"/>
                </a:lnTo>
                <a:lnTo>
                  <a:pt x="276991" y="532605"/>
                </a:lnTo>
                <a:lnTo>
                  <a:pt x="299945" y="492486"/>
                </a:lnTo>
                <a:lnTo>
                  <a:pt x="325852" y="454377"/>
                </a:lnTo>
                <a:lnTo>
                  <a:pt x="354557" y="418434"/>
                </a:lnTo>
                <a:lnTo>
                  <a:pt x="385905" y="384810"/>
                </a:lnTo>
                <a:lnTo>
                  <a:pt x="419742" y="353658"/>
                </a:lnTo>
                <a:lnTo>
                  <a:pt x="455913" y="325133"/>
                </a:lnTo>
                <a:lnTo>
                  <a:pt x="494264" y="299388"/>
                </a:lnTo>
                <a:lnTo>
                  <a:pt x="534640" y="276577"/>
                </a:lnTo>
                <a:lnTo>
                  <a:pt x="576887" y="256853"/>
                </a:lnTo>
                <a:lnTo>
                  <a:pt x="620850" y="240371"/>
                </a:lnTo>
                <a:lnTo>
                  <a:pt x="666374" y="227284"/>
                </a:lnTo>
                <a:lnTo>
                  <a:pt x="713304" y="217746"/>
                </a:lnTo>
                <a:lnTo>
                  <a:pt x="761487" y="211910"/>
                </a:lnTo>
                <a:lnTo>
                  <a:pt x="810768" y="209931"/>
                </a:lnTo>
                <a:lnTo>
                  <a:pt x="1355414" y="209931"/>
                </a:lnTo>
                <a:lnTo>
                  <a:pt x="1338418" y="194258"/>
                </a:lnTo>
                <a:lnTo>
                  <a:pt x="1289608" y="155704"/>
                </a:lnTo>
                <a:lnTo>
                  <a:pt x="1237858" y="120907"/>
                </a:lnTo>
                <a:lnTo>
                  <a:pt x="1183374" y="90076"/>
                </a:lnTo>
                <a:lnTo>
                  <a:pt x="1126366" y="63418"/>
                </a:lnTo>
                <a:lnTo>
                  <a:pt x="1067043" y="41141"/>
                </a:lnTo>
                <a:lnTo>
                  <a:pt x="1005613" y="23453"/>
                </a:lnTo>
                <a:lnTo>
                  <a:pt x="942285" y="10562"/>
                </a:lnTo>
                <a:lnTo>
                  <a:pt x="877267" y="2675"/>
                </a:lnTo>
                <a:lnTo>
                  <a:pt x="810768" y="0"/>
                </a:lnTo>
                <a:close/>
              </a:path>
              <a:path w="1621536" h="1613916">
                <a:moveTo>
                  <a:pt x="1355414" y="209931"/>
                </a:moveTo>
                <a:lnTo>
                  <a:pt x="810768" y="209931"/>
                </a:lnTo>
                <a:lnTo>
                  <a:pt x="860048" y="211910"/>
                </a:lnTo>
                <a:lnTo>
                  <a:pt x="908231" y="217746"/>
                </a:lnTo>
                <a:lnTo>
                  <a:pt x="955161" y="227284"/>
                </a:lnTo>
                <a:lnTo>
                  <a:pt x="1000685" y="240371"/>
                </a:lnTo>
                <a:lnTo>
                  <a:pt x="1044648" y="256853"/>
                </a:lnTo>
                <a:lnTo>
                  <a:pt x="1086895" y="276577"/>
                </a:lnTo>
                <a:lnTo>
                  <a:pt x="1127271" y="299388"/>
                </a:lnTo>
                <a:lnTo>
                  <a:pt x="1165622" y="325133"/>
                </a:lnTo>
                <a:lnTo>
                  <a:pt x="1201793" y="353658"/>
                </a:lnTo>
                <a:lnTo>
                  <a:pt x="1235630" y="384810"/>
                </a:lnTo>
                <a:lnTo>
                  <a:pt x="1266978" y="418434"/>
                </a:lnTo>
                <a:lnTo>
                  <a:pt x="1295683" y="454377"/>
                </a:lnTo>
                <a:lnTo>
                  <a:pt x="1321590" y="492486"/>
                </a:lnTo>
                <a:lnTo>
                  <a:pt x="1344544" y="532605"/>
                </a:lnTo>
                <a:lnTo>
                  <a:pt x="1364390" y="574583"/>
                </a:lnTo>
                <a:lnTo>
                  <a:pt x="1380975" y="618265"/>
                </a:lnTo>
                <a:lnTo>
                  <a:pt x="1394144" y="663497"/>
                </a:lnTo>
                <a:lnTo>
                  <a:pt x="1403741" y="710126"/>
                </a:lnTo>
                <a:lnTo>
                  <a:pt x="1409613" y="757997"/>
                </a:lnTo>
                <a:lnTo>
                  <a:pt x="1411605" y="806958"/>
                </a:lnTo>
                <a:lnTo>
                  <a:pt x="1409613" y="855918"/>
                </a:lnTo>
                <a:lnTo>
                  <a:pt x="1403741" y="903789"/>
                </a:lnTo>
                <a:lnTo>
                  <a:pt x="1394144" y="950418"/>
                </a:lnTo>
                <a:lnTo>
                  <a:pt x="1380975" y="995650"/>
                </a:lnTo>
                <a:lnTo>
                  <a:pt x="1364390" y="1039332"/>
                </a:lnTo>
                <a:lnTo>
                  <a:pt x="1344544" y="1081310"/>
                </a:lnTo>
                <a:lnTo>
                  <a:pt x="1321590" y="1121429"/>
                </a:lnTo>
                <a:lnTo>
                  <a:pt x="1295683" y="1159538"/>
                </a:lnTo>
                <a:lnTo>
                  <a:pt x="1266978" y="1195481"/>
                </a:lnTo>
                <a:lnTo>
                  <a:pt x="1235630" y="1229106"/>
                </a:lnTo>
                <a:lnTo>
                  <a:pt x="1201793" y="1260257"/>
                </a:lnTo>
                <a:lnTo>
                  <a:pt x="1165622" y="1288782"/>
                </a:lnTo>
                <a:lnTo>
                  <a:pt x="1127271" y="1314527"/>
                </a:lnTo>
                <a:lnTo>
                  <a:pt x="1086895" y="1337338"/>
                </a:lnTo>
                <a:lnTo>
                  <a:pt x="1044648" y="1357062"/>
                </a:lnTo>
                <a:lnTo>
                  <a:pt x="1000685" y="1373544"/>
                </a:lnTo>
                <a:lnTo>
                  <a:pt x="955161" y="1386631"/>
                </a:lnTo>
                <a:lnTo>
                  <a:pt x="908231" y="1396169"/>
                </a:lnTo>
                <a:lnTo>
                  <a:pt x="860048" y="1402005"/>
                </a:lnTo>
                <a:lnTo>
                  <a:pt x="810768" y="1403985"/>
                </a:lnTo>
                <a:lnTo>
                  <a:pt x="1355414" y="1403985"/>
                </a:lnTo>
                <a:lnTo>
                  <a:pt x="1384077" y="1377553"/>
                </a:lnTo>
                <a:lnTo>
                  <a:pt x="1426378" y="1332106"/>
                </a:lnTo>
                <a:lnTo>
                  <a:pt x="1465112" y="1283524"/>
                </a:lnTo>
                <a:lnTo>
                  <a:pt x="1500070" y="1232016"/>
                </a:lnTo>
                <a:lnTo>
                  <a:pt x="1531044" y="1177789"/>
                </a:lnTo>
                <a:lnTo>
                  <a:pt x="1557825" y="1121050"/>
                </a:lnTo>
                <a:lnTo>
                  <a:pt x="1580205" y="1062008"/>
                </a:lnTo>
                <a:lnTo>
                  <a:pt x="1597974" y="1000870"/>
                </a:lnTo>
                <a:lnTo>
                  <a:pt x="1610925" y="937844"/>
                </a:lnTo>
                <a:lnTo>
                  <a:pt x="1618848" y="873137"/>
                </a:lnTo>
                <a:lnTo>
                  <a:pt x="1621536" y="806958"/>
                </a:lnTo>
                <a:lnTo>
                  <a:pt x="1618848" y="740778"/>
                </a:lnTo>
                <a:lnTo>
                  <a:pt x="1610925" y="676071"/>
                </a:lnTo>
                <a:lnTo>
                  <a:pt x="1597974" y="613045"/>
                </a:lnTo>
                <a:lnTo>
                  <a:pt x="1580205" y="551907"/>
                </a:lnTo>
                <a:lnTo>
                  <a:pt x="1557825" y="492865"/>
                </a:lnTo>
                <a:lnTo>
                  <a:pt x="1531044" y="436126"/>
                </a:lnTo>
                <a:lnTo>
                  <a:pt x="1500070" y="381899"/>
                </a:lnTo>
                <a:lnTo>
                  <a:pt x="1465112" y="330391"/>
                </a:lnTo>
                <a:lnTo>
                  <a:pt x="1426378" y="281809"/>
                </a:lnTo>
                <a:lnTo>
                  <a:pt x="1384077" y="236362"/>
                </a:lnTo>
                <a:lnTo>
                  <a:pt x="1355414" y="209931"/>
                </a:lnTo>
                <a:close/>
              </a:path>
            </a:pathLst>
          </a:custGeom>
          <a:solidFill>
            <a:srgbClr val="EC1F25"/>
          </a:solidFill>
        </p:spPr>
        <p:txBody>
          <a:bodyPr wrap="square" lIns="0" tIns="0" rIns="0" bIns="0" rtlCol="0">
            <a:spAutoFit/>
          </a:bodyPr>
          <a:lstStyle/>
          <a:p/>
        </p:txBody>
      </p:sp>
      <p:sp>
        <p:nvSpPr>
          <p:cNvPr id="22" name="object 22"/>
          <p:cNvSpPr/>
          <p:nvPr/>
        </p:nvSpPr>
        <p:spPr>
          <a:xfrm>
            <a:off x="3827878" y="2451347"/>
            <a:ext cx="216407" cy="2086356"/>
          </a:xfrm>
          <a:custGeom>
            <a:avLst/>
            <a:gdLst/>
            <a:ahLst/>
            <a:cxnLst/>
            <a:rect l="l" t="t" r="r" b="b"/>
            <a:pathLst>
              <a:path w="216407" h="2086356">
                <a:moveTo>
                  <a:pt x="0" y="2086356"/>
                </a:moveTo>
                <a:lnTo>
                  <a:pt x="216407" y="2086356"/>
                </a:lnTo>
                <a:lnTo>
                  <a:pt x="216407" y="0"/>
                </a:lnTo>
                <a:lnTo>
                  <a:pt x="0" y="0"/>
                </a:lnTo>
                <a:lnTo>
                  <a:pt x="0" y="2086356"/>
                </a:lnTo>
                <a:close/>
              </a:path>
            </a:pathLst>
          </a:custGeom>
          <a:solidFill>
            <a:srgbClr val="EC1F25"/>
          </a:solidFill>
        </p:spPr>
        <p:txBody>
          <a:bodyPr wrap="square" lIns="0" tIns="0" rIns="0" bIns="0" rtlCol="0">
            <a:spAutoFit/>
          </a:bodyPr>
          <a:lstStyle/>
          <a:p/>
        </p:txBody>
      </p:sp>
      <p:sp>
        <p:nvSpPr>
          <p:cNvPr id="23" name="object 23"/>
          <p:cNvSpPr txBox="1"/>
          <p:nvPr/>
        </p:nvSpPr>
        <p:spPr>
          <a:xfrm>
            <a:off x="3529301" y="3301740"/>
            <a:ext cx="824230" cy="287020"/>
          </a:xfrm>
          <a:prstGeom prst="rect">
            <a:avLst/>
          </a:prstGeom>
        </p:spPr>
        <p:txBody>
          <a:bodyPr vert="horz" wrap="square" lIns="0" tIns="0" rIns="0" bIns="0" rtlCol="0">
            <a:spAutoFit/>
          </a:bodyPr>
          <a:lstStyle/>
          <a:p>
            <a:pPr marL="12700">
              <a:lnSpc>
                <a:spcPct val="100000"/>
              </a:lnSpc>
              <a:tabLst>
                <a:tab pos="582295" algn="l"/>
              </a:tabLst>
            </a:pPr>
            <a:r>
              <a:rPr sz="1800" b="1" dirty="0">
                <a:solidFill>
                  <a:srgbClr val="585858"/>
                </a:solidFill>
                <a:latin typeface="微软雅黑" panose="020B0503020204020204" charset="-122"/>
                <a:cs typeface="微软雅黑" panose="020B0503020204020204" charset="-122"/>
              </a:rPr>
              <a:t>工	会</a:t>
            </a:r>
            <a:endParaRPr sz="1800">
              <a:latin typeface="微软雅黑" panose="020B0503020204020204" charset="-122"/>
              <a:cs typeface="微软雅黑" panose="020B0503020204020204" charset="-122"/>
            </a:endParaRPr>
          </a:p>
        </p:txBody>
      </p:sp>
      <p:sp>
        <p:nvSpPr>
          <p:cNvPr id="24" name="矩形 23"/>
          <p:cNvSpPr/>
          <p:nvPr/>
        </p:nvSpPr>
        <p:spPr>
          <a:xfrm>
            <a:off x="76200" y="250720"/>
            <a:ext cx="2777842" cy="646330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dirty="0">
                <a:solidFill>
                  <a:srgbClr val="FF0000"/>
                </a:solidFill>
              </a:rPr>
              <a:t>第五十七条</a:t>
            </a:r>
            <a:r>
              <a:rPr lang="en-US" altLang="zh-CN" dirty="0">
                <a:solidFill>
                  <a:srgbClr val="FF0000"/>
                </a:solidFill>
              </a:rPr>
              <a:t> </a:t>
            </a:r>
            <a:r>
              <a:rPr lang="zh-CN" altLang="zh-CN" dirty="0">
                <a:solidFill>
                  <a:srgbClr val="FF0000"/>
                </a:solidFill>
              </a:rPr>
              <a:t>工会有权对建设项目的安全设施与主体工程同时设计、同时施工、同时投入生产和使用进行监督，提出意见。</a:t>
            </a:r>
            <a:endParaRPr lang="zh-CN" altLang="zh-CN" dirty="0">
              <a:solidFill>
                <a:srgbClr val="FF0000"/>
              </a:solidFill>
            </a:endParaRPr>
          </a:p>
          <a:p>
            <a:pPr fontAlgn="base"/>
            <a:r>
              <a:rPr lang="en-US" altLang="zh-CN" dirty="0">
                <a:solidFill>
                  <a:srgbClr val="FF0000"/>
                </a:solidFill>
              </a:rPr>
              <a:t> </a:t>
            </a:r>
            <a:r>
              <a:rPr lang="zh-CN" altLang="zh-CN" dirty="0">
                <a:solidFill>
                  <a:srgbClr val="FF0000"/>
                </a:solidFill>
              </a:rPr>
              <a:t>工会对生产经营单位违反安全生产法律、法规，侵犯从业人员合法权益的行为，有权要求纠正</a:t>
            </a:r>
            <a:r>
              <a:rPr lang="en-US" altLang="zh-CN" dirty="0">
                <a:solidFill>
                  <a:srgbClr val="FF0000"/>
                </a:solidFill>
              </a:rPr>
              <a:t>;</a:t>
            </a:r>
            <a:r>
              <a:rPr lang="zh-CN" altLang="zh-CN" dirty="0">
                <a:solidFill>
                  <a:srgbClr val="FF0000"/>
                </a:solidFill>
              </a:rPr>
              <a:t>发现生产经营单位违章指挥、强令冒险作业或者发现事故隐患时，有权提出解决的建议，生产经营单位应当及时研究答复</a:t>
            </a:r>
            <a:r>
              <a:rPr lang="en-US" altLang="zh-CN" dirty="0">
                <a:solidFill>
                  <a:srgbClr val="FF0000"/>
                </a:solidFill>
              </a:rPr>
              <a:t>;</a:t>
            </a:r>
            <a:r>
              <a:rPr lang="zh-CN" altLang="zh-CN" dirty="0">
                <a:solidFill>
                  <a:srgbClr val="FF0000"/>
                </a:solidFill>
              </a:rPr>
              <a:t>发现危及从业人员生命安全的情况时，有权向生产经营单位建议组织从业人员撤离危险场所，生产经营单位必须立即作出处理。</a:t>
            </a:r>
            <a:endParaRPr lang="zh-CN" altLang="zh-CN" dirty="0">
              <a:solidFill>
                <a:srgbClr val="FF0000"/>
              </a:solidFill>
            </a:endParaRPr>
          </a:p>
          <a:p>
            <a:pPr fontAlgn="base"/>
            <a:r>
              <a:rPr lang="en-US" altLang="zh-CN" dirty="0">
                <a:solidFill>
                  <a:srgbClr val="FF0000"/>
                </a:solidFill>
              </a:rPr>
              <a:t> </a:t>
            </a:r>
            <a:r>
              <a:rPr lang="zh-CN" altLang="zh-CN" dirty="0">
                <a:solidFill>
                  <a:srgbClr val="FF0000"/>
                </a:solidFill>
              </a:rPr>
              <a:t>工会有权依法参加事故调查，向有关部门提出处理意见，并要求追究有关人员的责任。</a:t>
            </a:r>
            <a:endParaRPr lang="zh-CN" altLang="zh-CN"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78478" y="2421635"/>
            <a:ext cx="5794121" cy="1115567"/>
          </a:xfrm>
          <a:custGeom>
            <a:avLst/>
            <a:gdLst/>
            <a:ahLst/>
            <a:cxnLst/>
            <a:rect l="l" t="t" r="r" b="b"/>
            <a:pathLst>
              <a:path w="5794121" h="1115567">
                <a:moveTo>
                  <a:pt x="5794121" y="0"/>
                </a:moveTo>
                <a:lnTo>
                  <a:pt x="0" y="0"/>
                </a:lnTo>
                <a:lnTo>
                  <a:pt x="0" y="1115567"/>
                </a:lnTo>
                <a:lnTo>
                  <a:pt x="5794121" y="1115567"/>
                </a:lnTo>
                <a:lnTo>
                  <a:pt x="5794121" y="0"/>
                </a:lnTo>
                <a:close/>
              </a:path>
            </a:pathLst>
          </a:custGeom>
          <a:solidFill>
            <a:srgbClr val="D40F79"/>
          </a:solidFill>
        </p:spPr>
        <p:txBody>
          <a:bodyPr wrap="square" lIns="0" tIns="0" rIns="0" bIns="0" rtlCol="0">
            <a:spAutoFit/>
          </a:bodyPr>
          <a:lstStyle/>
          <a:p/>
        </p:txBody>
      </p:sp>
      <p:sp>
        <p:nvSpPr>
          <p:cNvPr id="3" name="object 3"/>
          <p:cNvSpPr/>
          <p:nvPr/>
        </p:nvSpPr>
        <p:spPr>
          <a:xfrm>
            <a:off x="1345819" y="2421635"/>
            <a:ext cx="1063117" cy="1115567"/>
          </a:xfrm>
          <a:custGeom>
            <a:avLst/>
            <a:gdLst/>
            <a:ahLst/>
            <a:cxnLst/>
            <a:rect l="l" t="t" r="r" b="b"/>
            <a:pathLst>
              <a:path w="1063117" h="1115567">
                <a:moveTo>
                  <a:pt x="1063117" y="0"/>
                </a:moveTo>
                <a:lnTo>
                  <a:pt x="0" y="0"/>
                </a:lnTo>
                <a:lnTo>
                  <a:pt x="0" y="1115567"/>
                </a:lnTo>
                <a:lnTo>
                  <a:pt x="1063117" y="1115567"/>
                </a:lnTo>
                <a:lnTo>
                  <a:pt x="1063117" y="0"/>
                </a:lnTo>
                <a:close/>
              </a:path>
            </a:pathLst>
          </a:custGeom>
          <a:solidFill>
            <a:srgbClr val="D40F79"/>
          </a:solidFill>
        </p:spPr>
        <p:txBody>
          <a:bodyPr wrap="square" lIns="0" tIns="0" rIns="0" bIns="0" rtlCol="0">
            <a:spAutoFit/>
          </a:bodyPr>
          <a:lstStyle/>
          <a:p/>
        </p:txBody>
      </p:sp>
      <p:sp>
        <p:nvSpPr>
          <p:cNvPr id="4" name="object 4"/>
          <p:cNvSpPr/>
          <p:nvPr/>
        </p:nvSpPr>
        <p:spPr>
          <a:xfrm>
            <a:off x="920496" y="2421635"/>
            <a:ext cx="212648" cy="1115567"/>
          </a:xfrm>
          <a:custGeom>
            <a:avLst/>
            <a:gdLst/>
            <a:ahLst/>
            <a:cxnLst/>
            <a:rect l="l" t="t" r="r" b="b"/>
            <a:pathLst>
              <a:path w="212648" h="1115567">
                <a:moveTo>
                  <a:pt x="212648" y="0"/>
                </a:moveTo>
                <a:lnTo>
                  <a:pt x="0" y="0"/>
                </a:lnTo>
                <a:lnTo>
                  <a:pt x="0" y="1115567"/>
                </a:lnTo>
                <a:lnTo>
                  <a:pt x="212648" y="1115567"/>
                </a:lnTo>
                <a:lnTo>
                  <a:pt x="212648" y="0"/>
                </a:lnTo>
                <a:close/>
              </a:path>
            </a:pathLst>
          </a:custGeom>
          <a:solidFill>
            <a:srgbClr val="D40F79"/>
          </a:solidFill>
        </p:spPr>
        <p:txBody>
          <a:bodyPr wrap="square" lIns="0" tIns="0" rIns="0" bIns="0" rtlCol="0">
            <a:spAutoFit/>
          </a:bodyPr>
          <a:lstStyle/>
          <a:p/>
        </p:txBody>
      </p:sp>
      <p:sp>
        <p:nvSpPr>
          <p:cNvPr id="5" name="object 5"/>
          <p:cNvSpPr txBox="1"/>
          <p:nvPr/>
        </p:nvSpPr>
        <p:spPr>
          <a:xfrm>
            <a:off x="1575561" y="2625725"/>
            <a:ext cx="647700" cy="678180"/>
          </a:xfrm>
          <a:prstGeom prst="rect">
            <a:avLst/>
          </a:prstGeom>
        </p:spPr>
        <p:txBody>
          <a:bodyPr vert="horz" wrap="square" lIns="0" tIns="0" rIns="0" bIns="0" rtlCol="0">
            <a:spAutoFit/>
          </a:bodyPr>
          <a:lstStyle/>
          <a:p>
            <a:pPr marL="12700">
              <a:lnSpc>
                <a:spcPct val="100000"/>
              </a:lnSpc>
            </a:pPr>
            <a:r>
              <a:rPr sz="4400" spc="-5" dirty="0">
                <a:solidFill>
                  <a:srgbClr val="FFFFFF"/>
                </a:solidFill>
                <a:latin typeface="Arial" panose="020B0604020202020204"/>
                <a:cs typeface="Arial" panose="020B0604020202020204"/>
              </a:rPr>
              <a:t>04</a:t>
            </a:r>
            <a:endParaRPr sz="4400">
              <a:latin typeface="Arial" panose="020B0604020202020204"/>
              <a:cs typeface="Arial" panose="020B0604020202020204"/>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3163570">
              <a:lnSpc>
                <a:spcPct val="100000"/>
              </a:lnSpc>
            </a:pPr>
            <a:r>
              <a:rPr sz="3200" b="1" dirty="0">
                <a:solidFill>
                  <a:srgbClr val="FFFFFF"/>
                </a:solidFill>
                <a:latin typeface="微软雅黑" panose="020B0503020204020204" charset="-122"/>
                <a:cs typeface="微软雅黑" panose="020B0503020204020204" charset="-122"/>
              </a:rPr>
              <a:t>安全生产的监督管理</a:t>
            </a:r>
            <a:endParaRPr sz="3200">
              <a:latin typeface="微软雅黑" panose="020B0503020204020204" charset="-122"/>
              <a:cs typeface="微软雅黑" panose="020B0503020204020204" charset="-122"/>
            </a:endParaRPr>
          </a:p>
        </p:txBody>
      </p:sp>
      <p:sp>
        <p:nvSpPr>
          <p:cNvPr id="7" name="object 7"/>
          <p:cNvSpPr/>
          <p:nvPr/>
        </p:nvSpPr>
        <p:spPr>
          <a:xfrm>
            <a:off x="3133470" y="2936748"/>
            <a:ext cx="429288" cy="357907"/>
          </a:xfrm>
          <a:custGeom>
            <a:avLst/>
            <a:gdLst/>
            <a:ahLst/>
            <a:cxnLst/>
            <a:rect l="l" t="t" r="r" b="b"/>
            <a:pathLst>
              <a:path w="429288" h="357907">
                <a:moveTo>
                  <a:pt x="429288" y="253873"/>
                </a:moveTo>
                <a:lnTo>
                  <a:pt x="109601" y="253873"/>
                </a:lnTo>
                <a:lnTo>
                  <a:pt x="114935" y="259461"/>
                </a:lnTo>
                <a:lnTo>
                  <a:pt x="336217" y="355544"/>
                </a:lnTo>
                <a:lnTo>
                  <a:pt x="348367" y="357907"/>
                </a:lnTo>
                <a:lnTo>
                  <a:pt x="360415" y="357222"/>
                </a:lnTo>
                <a:lnTo>
                  <a:pt x="397129" y="328167"/>
                </a:lnTo>
                <a:lnTo>
                  <a:pt x="429288" y="253873"/>
                </a:lnTo>
                <a:close/>
              </a:path>
              <a:path w="429288" h="357907">
                <a:moveTo>
                  <a:pt x="115316" y="0"/>
                </a:moveTo>
                <a:lnTo>
                  <a:pt x="108225" y="42357"/>
                </a:lnTo>
                <a:lnTo>
                  <a:pt x="95255" y="91059"/>
                </a:lnTo>
                <a:lnTo>
                  <a:pt x="81415" y="128302"/>
                </a:lnTo>
                <a:lnTo>
                  <a:pt x="62101" y="163362"/>
                </a:lnTo>
                <a:lnTo>
                  <a:pt x="39737" y="195733"/>
                </a:lnTo>
                <a:lnTo>
                  <a:pt x="8061" y="234084"/>
                </a:lnTo>
                <a:lnTo>
                  <a:pt x="0" y="242442"/>
                </a:lnTo>
                <a:lnTo>
                  <a:pt x="72637" y="275261"/>
                </a:lnTo>
                <a:lnTo>
                  <a:pt x="84227" y="275405"/>
                </a:lnTo>
                <a:lnTo>
                  <a:pt x="95057" y="271290"/>
                </a:lnTo>
                <a:lnTo>
                  <a:pt x="103886" y="263846"/>
                </a:lnTo>
                <a:lnTo>
                  <a:pt x="109474" y="254000"/>
                </a:lnTo>
                <a:lnTo>
                  <a:pt x="109601" y="253873"/>
                </a:lnTo>
                <a:lnTo>
                  <a:pt x="429288" y="253873"/>
                </a:lnTo>
                <a:lnTo>
                  <a:pt x="437416" y="235095"/>
                </a:lnTo>
                <a:lnTo>
                  <a:pt x="439753" y="222934"/>
                </a:lnTo>
                <a:lnTo>
                  <a:pt x="439049" y="210873"/>
                </a:lnTo>
                <a:lnTo>
                  <a:pt x="409956" y="174116"/>
                </a:lnTo>
                <a:lnTo>
                  <a:pt x="193167" y="79755"/>
                </a:lnTo>
                <a:lnTo>
                  <a:pt x="191007" y="79755"/>
                </a:lnTo>
                <a:lnTo>
                  <a:pt x="196455" y="65564"/>
                </a:lnTo>
                <a:lnTo>
                  <a:pt x="195166" y="52466"/>
                </a:lnTo>
                <a:lnTo>
                  <a:pt x="189120" y="41460"/>
                </a:lnTo>
                <a:lnTo>
                  <a:pt x="178689" y="34543"/>
                </a:lnTo>
                <a:lnTo>
                  <a:pt x="115316" y="0"/>
                </a:lnTo>
                <a:close/>
              </a:path>
              <a:path w="429288" h="357907">
                <a:moveTo>
                  <a:pt x="191896" y="79248"/>
                </a:moveTo>
                <a:lnTo>
                  <a:pt x="191007" y="79755"/>
                </a:lnTo>
                <a:lnTo>
                  <a:pt x="193167" y="79755"/>
                </a:lnTo>
                <a:lnTo>
                  <a:pt x="191896" y="79248"/>
                </a:lnTo>
                <a:close/>
              </a:path>
            </a:pathLst>
          </a:custGeom>
          <a:solidFill>
            <a:srgbClr val="D40F79"/>
          </a:solidFill>
        </p:spPr>
        <p:txBody>
          <a:bodyPr wrap="square" lIns="0" tIns="0" rIns="0" bIns="0" rtlCol="0">
            <a:spAutoFit/>
          </a:bodyPr>
          <a:lstStyle/>
          <a:p/>
        </p:txBody>
      </p:sp>
      <p:sp>
        <p:nvSpPr>
          <p:cNvPr id="8" name="object 8"/>
          <p:cNvSpPr/>
          <p:nvPr/>
        </p:nvSpPr>
        <p:spPr>
          <a:xfrm>
            <a:off x="2593848" y="2606039"/>
            <a:ext cx="621791" cy="621792"/>
          </a:xfrm>
          <a:custGeom>
            <a:avLst/>
            <a:gdLst/>
            <a:ahLst/>
            <a:cxnLst/>
            <a:rect l="l" t="t" r="r" b="b"/>
            <a:pathLst>
              <a:path w="621791" h="621792">
                <a:moveTo>
                  <a:pt x="310895" y="0"/>
                </a:moveTo>
                <a:lnTo>
                  <a:pt x="260466" y="4069"/>
                </a:lnTo>
                <a:lnTo>
                  <a:pt x="212628" y="15849"/>
                </a:lnTo>
                <a:lnTo>
                  <a:pt x="168020" y="34701"/>
                </a:lnTo>
                <a:lnTo>
                  <a:pt x="127284" y="59984"/>
                </a:lnTo>
                <a:lnTo>
                  <a:pt x="91058" y="91059"/>
                </a:lnTo>
                <a:lnTo>
                  <a:pt x="59984" y="127284"/>
                </a:lnTo>
                <a:lnTo>
                  <a:pt x="34701" y="168021"/>
                </a:lnTo>
                <a:lnTo>
                  <a:pt x="15849" y="212628"/>
                </a:lnTo>
                <a:lnTo>
                  <a:pt x="4069" y="260466"/>
                </a:lnTo>
                <a:lnTo>
                  <a:pt x="0" y="310896"/>
                </a:lnTo>
                <a:lnTo>
                  <a:pt x="1030" y="336394"/>
                </a:lnTo>
                <a:lnTo>
                  <a:pt x="9035" y="385608"/>
                </a:lnTo>
                <a:lnTo>
                  <a:pt x="24431" y="431911"/>
                </a:lnTo>
                <a:lnTo>
                  <a:pt x="46579" y="474663"/>
                </a:lnTo>
                <a:lnTo>
                  <a:pt x="74837" y="513224"/>
                </a:lnTo>
                <a:lnTo>
                  <a:pt x="108567" y="546954"/>
                </a:lnTo>
                <a:lnTo>
                  <a:pt x="147128" y="575212"/>
                </a:lnTo>
                <a:lnTo>
                  <a:pt x="189880" y="597360"/>
                </a:lnTo>
                <a:lnTo>
                  <a:pt x="236183" y="612756"/>
                </a:lnTo>
                <a:lnTo>
                  <a:pt x="285397" y="620761"/>
                </a:lnTo>
                <a:lnTo>
                  <a:pt x="310895" y="621792"/>
                </a:lnTo>
                <a:lnTo>
                  <a:pt x="336394" y="620761"/>
                </a:lnTo>
                <a:lnTo>
                  <a:pt x="385608" y="612756"/>
                </a:lnTo>
                <a:lnTo>
                  <a:pt x="431911" y="597360"/>
                </a:lnTo>
                <a:lnTo>
                  <a:pt x="474663" y="575212"/>
                </a:lnTo>
                <a:lnTo>
                  <a:pt x="481287" y="570738"/>
                </a:lnTo>
                <a:lnTo>
                  <a:pt x="310895" y="570738"/>
                </a:lnTo>
                <a:lnTo>
                  <a:pt x="289584" y="569876"/>
                </a:lnTo>
                <a:lnTo>
                  <a:pt x="248451" y="563186"/>
                </a:lnTo>
                <a:lnTo>
                  <a:pt x="209752" y="550318"/>
                </a:lnTo>
                <a:lnTo>
                  <a:pt x="174020" y="531808"/>
                </a:lnTo>
                <a:lnTo>
                  <a:pt x="141792" y="508190"/>
                </a:lnTo>
                <a:lnTo>
                  <a:pt x="113601" y="479999"/>
                </a:lnTo>
                <a:lnTo>
                  <a:pt x="89983" y="447771"/>
                </a:lnTo>
                <a:lnTo>
                  <a:pt x="71473" y="412039"/>
                </a:lnTo>
                <a:lnTo>
                  <a:pt x="58605" y="373340"/>
                </a:lnTo>
                <a:lnTo>
                  <a:pt x="51915" y="332207"/>
                </a:lnTo>
                <a:lnTo>
                  <a:pt x="51053" y="310896"/>
                </a:lnTo>
                <a:lnTo>
                  <a:pt x="51915" y="289584"/>
                </a:lnTo>
                <a:lnTo>
                  <a:pt x="58605" y="248451"/>
                </a:lnTo>
                <a:lnTo>
                  <a:pt x="71473" y="209752"/>
                </a:lnTo>
                <a:lnTo>
                  <a:pt x="89983" y="174020"/>
                </a:lnTo>
                <a:lnTo>
                  <a:pt x="113601" y="141792"/>
                </a:lnTo>
                <a:lnTo>
                  <a:pt x="141792" y="113601"/>
                </a:lnTo>
                <a:lnTo>
                  <a:pt x="174020" y="89983"/>
                </a:lnTo>
                <a:lnTo>
                  <a:pt x="209752" y="71473"/>
                </a:lnTo>
                <a:lnTo>
                  <a:pt x="248451" y="58605"/>
                </a:lnTo>
                <a:lnTo>
                  <a:pt x="289584" y="51915"/>
                </a:lnTo>
                <a:lnTo>
                  <a:pt x="310895" y="51054"/>
                </a:lnTo>
                <a:lnTo>
                  <a:pt x="481287" y="51054"/>
                </a:lnTo>
                <a:lnTo>
                  <a:pt x="474663" y="46579"/>
                </a:lnTo>
                <a:lnTo>
                  <a:pt x="431911" y="24431"/>
                </a:lnTo>
                <a:lnTo>
                  <a:pt x="385608" y="9035"/>
                </a:lnTo>
                <a:lnTo>
                  <a:pt x="336394" y="1030"/>
                </a:lnTo>
                <a:lnTo>
                  <a:pt x="310895" y="0"/>
                </a:lnTo>
                <a:close/>
              </a:path>
              <a:path w="621791" h="621792">
                <a:moveTo>
                  <a:pt x="481287" y="51054"/>
                </a:moveTo>
                <a:lnTo>
                  <a:pt x="310895" y="51054"/>
                </a:lnTo>
                <a:lnTo>
                  <a:pt x="332207" y="51915"/>
                </a:lnTo>
                <a:lnTo>
                  <a:pt x="353044" y="54454"/>
                </a:lnTo>
                <a:lnTo>
                  <a:pt x="393027" y="64300"/>
                </a:lnTo>
                <a:lnTo>
                  <a:pt x="430309" y="80056"/>
                </a:lnTo>
                <a:lnTo>
                  <a:pt x="464356" y="101187"/>
                </a:lnTo>
                <a:lnTo>
                  <a:pt x="494633" y="127158"/>
                </a:lnTo>
                <a:lnTo>
                  <a:pt x="520604" y="157435"/>
                </a:lnTo>
                <a:lnTo>
                  <a:pt x="541735" y="191482"/>
                </a:lnTo>
                <a:lnTo>
                  <a:pt x="557491" y="228764"/>
                </a:lnTo>
                <a:lnTo>
                  <a:pt x="567337" y="268747"/>
                </a:lnTo>
                <a:lnTo>
                  <a:pt x="570738" y="310896"/>
                </a:lnTo>
                <a:lnTo>
                  <a:pt x="569876" y="332207"/>
                </a:lnTo>
                <a:lnTo>
                  <a:pt x="563186" y="373340"/>
                </a:lnTo>
                <a:lnTo>
                  <a:pt x="550318" y="412039"/>
                </a:lnTo>
                <a:lnTo>
                  <a:pt x="531808" y="447771"/>
                </a:lnTo>
                <a:lnTo>
                  <a:pt x="508190" y="479999"/>
                </a:lnTo>
                <a:lnTo>
                  <a:pt x="479999" y="508190"/>
                </a:lnTo>
                <a:lnTo>
                  <a:pt x="447771" y="531808"/>
                </a:lnTo>
                <a:lnTo>
                  <a:pt x="412039" y="550318"/>
                </a:lnTo>
                <a:lnTo>
                  <a:pt x="373340" y="563186"/>
                </a:lnTo>
                <a:lnTo>
                  <a:pt x="332207" y="569876"/>
                </a:lnTo>
                <a:lnTo>
                  <a:pt x="310895" y="570738"/>
                </a:lnTo>
                <a:lnTo>
                  <a:pt x="481287" y="570738"/>
                </a:lnTo>
                <a:lnTo>
                  <a:pt x="513224" y="546954"/>
                </a:lnTo>
                <a:lnTo>
                  <a:pt x="546954" y="513224"/>
                </a:lnTo>
                <a:lnTo>
                  <a:pt x="575212" y="474663"/>
                </a:lnTo>
                <a:lnTo>
                  <a:pt x="597360" y="431911"/>
                </a:lnTo>
                <a:lnTo>
                  <a:pt x="612756" y="385608"/>
                </a:lnTo>
                <a:lnTo>
                  <a:pt x="620761" y="336394"/>
                </a:lnTo>
                <a:lnTo>
                  <a:pt x="621791" y="310896"/>
                </a:lnTo>
                <a:lnTo>
                  <a:pt x="620761" y="285397"/>
                </a:lnTo>
                <a:lnTo>
                  <a:pt x="612756" y="236183"/>
                </a:lnTo>
                <a:lnTo>
                  <a:pt x="597360" y="189880"/>
                </a:lnTo>
                <a:lnTo>
                  <a:pt x="575212" y="147128"/>
                </a:lnTo>
                <a:lnTo>
                  <a:pt x="546954" y="108567"/>
                </a:lnTo>
                <a:lnTo>
                  <a:pt x="513224" y="74837"/>
                </a:lnTo>
                <a:lnTo>
                  <a:pt x="494507" y="59984"/>
                </a:lnTo>
                <a:lnTo>
                  <a:pt x="481287" y="51054"/>
                </a:lnTo>
                <a:close/>
              </a:path>
            </a:pathLst>
          </a:custGeom>
          <a:solidFill>
            <a:srgbClr val="D40F79"/>
          </a:solidFill>
        </p:spPr>
        <p:txBody>
          <a:bodyPr wrap="square" lIns="0" tIns="0" rIns="0" bIns="0" rtlCol="0">
            <a:spAutoFit/>
          </a:bodyPr>
          <a:lstStyle/>
          <a:p/>
        </p:txBody>
      </p:sp>
      <p:sp>
        <p:nvSpPr>
          <p:cNvPr id="9" name="object 9"/>
          <p:cNvSpPr/>
          <p:nvPr/>
        </p:nvSpPr>
        <p:spPr>
          <a:xfrm>
            <a:off x="2736005" y="2681378"/>
            <a:ext cx="232762" cy="132087"/>
          </a:xfrm>
          <a:custGeom>
            <a:avLst/>
            <a:gdLst/>
            <a:ahLst/>
            <a:cxnLst/>
            <a:rect l="l" t="t" r="r" b="b"/>
            <a:pathLst>
              <a:path w="232762" h="132087">
                <a:moveTo>
                  <a:pt x="145288" y="0"/>
                </a:moveTo>
                <a:lnTo>
                  <a:pt x="96157" y="8958"/>
                </a:lnTo>
                <a:lnTo>
                  <a:pt x="51842" y="32455"/>
                </a:lnTo>
                <a:lnTo>
                  <a:pt x="23923" y="58782"/>
                </a:lnTo>
                <a:lnTo>
                  <a:pt x="2241" y="91920"/>
                </a:lnTo>
                <a:lnTo>
                  <a:pt x="0" y="104934"/>
                </a:lnTo>
                <a:lnTo>
                  <a:pt x="2192" y="116082"/>
                </a:lnTo>
                <a:lnTo>
                  <a:pt x="8115" y="126067"/>
                </a:lnTo>
                <a:lnTo>
                  <a:pt x="21675" y="131462"/>
                </a:lnTo>
                <a:lnTo>
                  <a:pt x="32644" y="132087"/>
                </a:lnTo>
                <a:lnTo>
                  <a:pt x="41754" y="128327"/>
                </a:lnTo>
                <a:lnTo>
                  <a:pt x="49739" y="120568"/>
                </a:lnTo>
                <a:lnTo>
                  <a:pt x="55981" y="108908"/>
                </a:lnTo>
                <a:lnTo>
                  <a:pt x="63211" y="98303"/>
                </a:lnTo>
                <a:lnTo>
                  <a:pt x="100238" y="66919"/>
                </a:lnTo>
                <a:lnTo>
                  <a:pt x="146013" y="54334"/>
                </a:lnTo>
                <a:lnTo>
                  <a:pt x="229226" y="54304"/>
                </a:lnTo>
                <a:lnTo>
                  <a:pt x="232762" y="42747"/>
                </a:lnTo>
                <a:lnTo>
                  <a:pt x="208013" y="11365"/>
                </a:lnTo>
                <a:lnTo>
                  <a:pt x="170539" y="1407"/>
                </a:lnTo>
                <a:lnTo>
                  <a:pt x="157903" y="195"/>
                </a:lnTo>
                <a:lnTo>
                  <a:pt x="145288" y="0"/>
                </a:lnTo>
                <a:close/>
              </a:path>
              <a:path w="232762" h="132087">
                <a:moveTo>
                  <a:pt x="229226" y="54304"/>
                </a:moveTo>
                <a:lnTo>
                  <a:pt x="158164" y="54304"/>
                </a:lnTo>
                <a:lnTo>
                  <a:pt x="170421" y="55567"/>
                </a:lnTo>
                <a:lnTo>
                  <a:pt x="182795" y="58181"/>
                </a:lnTo>
                <a:lnTo>
                  <a:pt x="194902" y="62073"/>
                </a:lnTo>
                <a:lnTo>
                  <a:pt x="207345" y="64929"/>
                </a:lnTo>
                <a:lnTo>
                  <a:pt x="219375" y="62475"/>
                </a:lnTo>
                <a:lnTo>
                  <a:pt x="228790" y="55729"/>
                </a:lnTo>
                <a:lnTo>
                  <a:pt x="229226" y="54304"/>
                </a:lnTo>
                <a:close/>
              </a:path>
            </a:pathLst>
          </a:custGeom>
          <a:solidFill>
            <a:srgbClr val="D40F79"/>
          </a:solidFill>
        </p:spPr>
        <p:txBody>
          <a:bodyPr wrap="square" lIns="0" tIns="0" rIns="0" bIns="0" rtlCol="0">
            <a:spAutoFit/>
          </a:bodyPr>
          <a:lstStyle/>
          <a:p/>
        </p:txBody>
      </p:sp>
      <p:sp>
        <p:nvSpPr>
          <p:cNvPr id="10" name="object 10"/>
          <p:cNvSpPr/>
          <p:nvPr/>
        </p:nvSpPr>
        <p:spPr>
          <a:xfrm>
            <a:off x="2709672" y="2819400"/>
            <a:ext cx="284987" cy="288036"/>
          </a:xfrm>
          <a:custGeom>
            <a:avLst/>
            <a:gdLst/>
            <a:ahLst/>
            <a:cxnLst/>
            <a:rect l="l" t="t" r="r" b="b"/>
            <a:pathLst>
              <a:path w="284987" h="288036">
                <a:moveTo>
                  <a:pt x="211830" y="222381"/>
                </a:moveTo>
                <a:lnTo>
                  <a:pt x="73137" y="222381"/>
                </a:lnTo>
                <a:lnTo>
                  <a:pt x="78993" y="228219"/>
                </a:lnTo>
                <a:lnTo>
                  <a:pt x="82040" y="230258"/>
                </a:lnTo>
                <a:lnTo>
                  <a:pt x="77087" y="270383"/>
                </a:lnTo>
                <a:lnTo>
                  <a:pt x="76072" y="274320"/>
                </a:lnTo>
                <a:lnTo>
                  <a:pt x="78104" y="277240"/>
                </a:lnTo>
                <a:lnTo>
                  <a:pt x="109346" y="288036"/>
                </a:lnTo>
                <a:lnTo>
                  <a:pt x="113156" y="287020"/>
                </a:lnTo>
                <a:lnTo>
                  <a:pt x="115198" y="285098"/>
                </a:lnTo>
                <a:lnTo>
                  <a:pt x="136641" y="249825"/>
                </a:lnTo>
                <a:lnTo>
                  <a:pt x="205359" y="249809"/>
                </a:lnTo>
                <a:lnTo>
                  <a:pt x="202954" y="230250"/>
                </a:lnTo>
                <a:lnTo>
                  <a:pt x="205993" y="227329"/>
                </a:lnTo>
                <a:lnTo>
                  <a:pt x="208914" y="225298"/>
                </a:lnTo>
                <a:lnTo>
                  <a:pt x="211830" y="222381"/>
                </a:lnTo>
                <a:close/>
              </a:path>
              <a:path w="284987" h="288036">
                <a:moveTo>
                  <a:pt x="205359" y="249809"/>
                </a:moveTo>
                <a:lnTo>
                  <a:pt x="148335" y="249809"/>
                </a:lnTo>
                <a:lnTo>
                  <a:pt x="169805" y="285114"/>
                </a:lnTo>
                <a:lnTo>
                  <a:pt x="171830" y="287020"/>
                </a:lnTo>
                <a:lnTo>
                  <a:pt x="175640" y="288036"/>
                </a:lnTo>
                <a:lnTo>
                  <a:pt x="206882" y="277240"/>
                </a:lnTo>
                <a:lnTo>
                  <a:pt x="208914" y="274320"/>
                </a:lnTo>
                <a:lnTo>
                  <a:pt x="207897" y="270375"/>
                </a:lnTo>
                <a:lnTo>
                  <a:pt x="205359" y="249809"/>
                </a:lnTo>
                <a:close/>
              </a:path>
              <a:path w="284987" h="288036">
                <a:moveTo>
                  <a:pt x="146430" y="249809"/>
                </a:moveTo>
                <a:lnTo>
                  <a:pt x="138556" y="249809"/>
                </a:lnTo>
                <a:lnTo>
                  <a:pt x="140588" y="250825"/>
                </a:lnTo>
                <a:lnTo>
                  <a:pt x="144398" y="250825"/>
                </a:lnTo>
                <a:lnTo>
                  <a:pt x="146430" y="249809"/>
                </a:lnTo>
                <a:close/>
              </a:path>
              <a:path w="284987" h="288036">
                <a:moveTo>
                  <a:pt x="67309" y="28448"/>
                </a:moveTo>
                <a:lnTo>
                  <a:pt x="63499" y="28448"/>
                </a:lnTo>
                <a:lnTo>
                  <a:pt x="61455" y="30363"/>
                </a:lnTo>
                <a:lnTo>
                  <a:pt x="41018" y="48005"/>
                </a:lnTo>
                <a:lnTo>
                  <a:pt x="38099" y="49911"/>
                </a:lnTo>
                <a:lnTo>
                  <a:pt x="38099" y="53848"/>
                </a:lnTo>
                <a:lnTo>
                  <a:pt x="38993" y="56779"/>
                </a:lnTo>
                <a:lnTo>
                  <a:pt x="57518" y="93090"/>
                </a:lnTo>
                <a:lnTo>
                  <a:pt x="55625" y="96012"/>
                </a:lnTo>
                <a:lnTo>
                  <a:pt x="53720" y="99949"/>
                </a:lnTo>
                <a:lnTo>
                  <a:pt x="51683" y="102870"/>
                </a:lnTo>
                <a:lnTo>
                  <a:pt x="13641" y="104681"/>
                </a:lnTo>
                <a:lnTo>
                  <a:pt x="7746" y="104775"/>
                </a:lnTo>
                <a:lnTo>
                  <a:pt x="5841" y="107823"/>
                </a:lnTo>
                <a:lnTo>
                  <a:pt x="4824" y="110748"/>
                </a:lnTo>
                <a:lnTo>
                  <a:pt x="0" y="137155"/>
                </a:lnTo>
                <a:lnTo>
                  <a:pt x="8" y="140116"/>
                </a:lnTo>
                <a:lnTo>
                  <a:pt x="1015" y="144017"/>
                </a:lnTo>
                <a:lnTo>
                  <a:pt x="3950" y="145039"/>
                </a:lnTo>
                <a:lnTo>
                  <a:pt x="41896" y="160654"/>
                </a:lnTo>
                <a:lnTo>
                  <a:pt x="42925" y="164591"/>
                </a:lnTo>
                <a:lnTo>
                  <a:pt x="42925" y="168528"/>
                </a:lnTo>
                <a:lnTo>
                  <a:pt x="43932" y="172474"/>
                </a:lnTo>
                <a:lnTo>
                  <a:pt x="13715" y="199898"/>
                </a:lnTo>
                <a:lnTo>
                  <a:pt x="11683" y="201802"/>
                </a:lnTo>
                <a:lnTo>
                  <a:pt x="10794" y="205739"/>
                </a:lnTo>
                <a:lnTo>
                  <a:pt x="12702" y="208667"/>
                </a:lnTo>
                <a:lnTo>
                  <a:pt x="26287" y="232155"/>
                </a:lnTo>
                <a:lnTo>
                  <a:pt x="27304" y="234187"/>
                </a:lnTo>
                <a:lnTo>
                  <a:pt x="31241" y="236092"/>
                </a:lnTo>
                <a:lnTo>
                  <a:pt x="34176" y="235072"/>
                </a:lnTo>
                <a:lnTo>
                  <a:pt x="73137" y="222381"/>
                </a:lnTo>
                <a:lnTo>
                  <a:pt x="211835" y="222376"/>
                </a:lnTo>
                <a:lnTo>
                  <a:pt x="264354" y="222376"/>
                </a:lnTo>
                <a:lnTo>
                  <a:pt x="272287" y="208661"/>
                </a:lnTo>
                <a:lnTo>
                  <a:pt x="274192" y="205739"/>
                </a:lnTo>
                <a:lnTo>
                  <a:pt x="273988" y="204838"/>
                </a:lnTo>
                <a:lnTo>
                  <a:pt x="152063" y="204838"/>
                </a:lnTo>
                <a:lnTo>
                  <a:pt x="135700" y="204202"/>
                </a:lnTo>
                <a:lnTo>
                  <a:pt x="95366" y="179599"/>
                </a:lnTo>
                <a:lnTo>
                  <a:pt x="86299" y="155834"/>
                </a:lnTo>
                <a:lnTo>
                  <a:pt x="87303" y="140080"/>
                </a:lnTo>
                <a:lnTo>
                  <a:pt x="107913" y="105229"/>
                </a:lnTo>
                <a:lnTo>
                  <a:pt x="140919" y="92095"/>
                </a:lnTo>
                <a:lnTo>
                  <a:pt x="227964" y="92095"/>
                </a:lnTo>
                <a:lnTo>
                  <a:pt x="245999" y="56769"/>
                </a:lnTo>
                <a:lnTo>
                  <a:pt x="246579" y="55879"/>
                </a:lnTo>
                <a:lnTo>
                  <a:pt x="102475" y="55869"/>
                </a:lnTo>
                <a:lnTo>
                  <a:pt x="70227" y="30352"/>
                </a:lnTo>
                <a:lnTo>
                  <a:pt x="67309" y="28448"/>
                </a:lnTo>
                <a:close/>
              </a:path>
              <a:path w="284987" h="288036">
                <a:moveTo>
                  <a:pt x="264354" y="222376"/>
                </a:moveTo>
                <a:lnTo>
                  <a:pt x="211835" y="222376"/>
                </a:lnTo>
                <a:lnTo>
                  <a:pt x="250823" y="235076"/>
                </a:lnTo>
                <a:lnTo>
                  <a:pt x="253745" y="236092"/>
                </a:lnTo>
                <a:lnTo>
                  <a:pt x="257682" y="234187"/>
                </a:lnTo>
                <a:lnTo>
                  <a:pt x="258701" y="232149"/>
                </a:lnTo>
                <a:lnTo>
                  <a:pt x="264354" y="222376"/>
                </a:lnTo>
                <a:close/>
              </a:path>
              <a:path w="284987" h="288036">
                <a:moveTo>
                  <a:pt x="227964" y="92095"/>
                </a:moveTo>
                <a:lnTo>
                  <a:pt x="140919" y="92095"/>
                </a:lnTo>
                <a:lnTo>
                  <a:pt x="154716" y="93471"/>
                </a:lnTo>
                <a:lnTo>
                  <a:pt x="166894" y="97550"/>
                </a:lnTo>
                <a:lnTo>
                  <a:pt x="194091" y="126529"/>
                </a:lnTo>
                <a:lnTo>
                  <a:pt x="199135" y="148971"/>
                </a:lnTo>
                <a:lnTo>
                  <a:pt x="197475" y="162156"/>
                </a:lnTo>
                <a:lnTo>
                  <a:pt x="174831" y="194513"/>
                </a:lnTo>
                <a:lnTo>
                  <a:pt x="152063" y="204838"/>
                </a:lnTo>
                <a:lnTo>
                  <a:pt x="273988" y="204838"/>
                </a:lnTo>
                <a:lnTo>
                  <a:pt x="273303" y="201802"/>
                </a:lnTo>
                <a:lnTo>
                  <a:pt x="271262" y="199889"/>
                </a:lnTo>
                <a:lnTo>
                  <a:pt x="241056" y="172465"/>
                </a:lnTo>
                <a:lnTo>
                  <a:pt x="242061" y="168528"/>
                </a:lnTo>
                <a:lnTo>
                  <a:pt x="242061" y="164591"/>
                </a:lnTo>
                <a:lnTo>
                  <a:pt x="243091" y="160649"/>
                </a:lnTo>
                <a:lnTo>
                  <a:pt x="281052" y="145034"/>
                </a:lnTo>
                <a:lnTo>
                  <a:pt x="283971" y="144017"/>
                </a:lnTo>
                <a:lnTo>
                  <a:pt x="284987" y="141097"/>
                </a:lnTo>
                <a:lnTo>
                  <a:pt x="273303" y="104775"/>
                </a:lnTo>
                <a:lnTo>
                  <a:pt x="233302" y="102870"/>
                </a:lnTo>
                <a:lnTo>
                  <a:pt x="231266" y="99949"/>
                </a:lnTo>
                <a:lnTo>
                  <a:pt x="229361" y="96012"/>
                </a:lnTo>
                <a:lnTo>
                  <a:pt x="227461" y="93080"/>
                </a:lnTo>
                <a:lnTo>
                  <a:pt x="227964" y="92095"/>
                </a:lnTo>
                <a:close/>
              </a:path>
              <a:path w="284987" h="288036">
                <a:moveTo>
                  <a:pt x="159130" y="0"/>
                </a:moveTo>
                <a:lnTo>
                  <a:pt x="125856" y="0"/>
                </a:lnTo>
                <a:lnTo>
                  <a:pt x="122935" y="2921"/>
                </a:lnTo>
                <a:lnTo>
                  <a:pt x="122046" y="5841"/>
                </a:lnTo>
                <a:lnTo>
                  <a:pt x="112335" y="51619"/>
                </a:lnTo>
                <a:lnTo>
                  <a:pt x="108330" y="52959"/>
                </a:lnTo>
                <a:lnTo>
                  <a:pt x="105409" y="53848"/>
                </a:lnTo>
                <a:lnTo>
                  <a:pt x="102488" y="55879"/>
                </a:lnTo>
                <a:lnTo>
                  <a:pt x="246585" y="55869"/>
                </a:lnTo>
                <a:lnTo>
                  <a:pt x="182511" y="55869"/>
                </a:lnTo>
                <a:lnTo>
                  <a:pt x="179577" y="53848"/>
                </a:lnTo>
                <a:lnTo>
                  <a:pt x="176656" y="52959"/>
                </a:lnTo>
                <a:lnTo>
                  <a:pt x="172719" y="51942"/>
                </a:lnTo>
                <a:lnTo>
                  <a:pt x="163008" y="6165"/>
                </a:lnTo>
                <a:lnTo>
                  <a:pt x="162051" y="2921"/>
                </a:lnTo>
                <a:lnTo>
                  <a:pt x="159130" y="0"/>
                </a:lnTo>
                <a:close/>
              </a:path>
              <a:path w="284987" h="288036">
                <a:moveTo>
                  <a:pt x="221487" y="28448"/>
                </a:moveTo>
                <a:lnTo>
                  <a:pt x="217677" y="28448"/>
                </a:lnTo>
                <a:lnTo>
                  <a:pt x="214743" y="30363"/>
                </a:lnTo>
                <a:lnTo>
                  <a:pt x="182511" y="55869"/>
                </a:lnTo>
                <a:lnTo>
                  <a:pt x="246585" y="55869"/>
                </a:lnTo>
                <a:lnTo>
                  <a:pt x="247903" y="53848"/>
                </a:lnTo>
                <a:lnTo>
                  <a:pt x="246887" y="49911"/>
                </a:lnTo>
                <a:lnTo>
                  <a:pt x="243961" y="48002"/>
                </a:lnTo>
                <a:lnTo>
                  <a:pt x="223520" y="31369"/>
                </a:lnTo>
                <a:lnTo>
                  <a:pt x="221487" y="28448"/>
                </a:lnTo>
                <a:close/>
              </a:path>
            </a:pathLst>
          </a:custGeom>
          <a:solidFill>
            <a:srgbClr val="D40F79"/>
          </a:solidFill>
        </p:spPr>
        <p:txBody>
          <a:bodyPr wrap="square" lIns="0" tIns="0" rIns="0" bIns="0" rtlCol="0">
            <a:spAutoFit/>
          </a:bodyPr>
          <a:lstStyle/>
          <a:p/>
        </p:txBody>
      </p:sp>
      <p:sp>
        <p:nvSpPr>
          <p:cNvPr id="11" name="object 11"/>
          <p:cNvSpPr/>
          <p:nvPr/>
        </p:nvSpPr>
        <p:spPr>
          <a:xfrm>
            <a:off x="2825495" y="2946046"/>
            <a:ext cx="51500" cy="47768"/>
          </a:xfrm>
          <a:custGeom>
            <a:avLst/>
            <a:gdLst/>
            <a:ahLst/>
            <a:cxnLst/>
            <a:rect l="l" t="t" r="r" b="b"/>
            <a:pathLst>
              <a:path w="51500" h="47768">
                <a:moveTo>
                  <a:pt x="13797" y="0"/>
                </a:moveTo>
                <a:lnTo>
                  <a:pt x="3813" y="9327"/>
                </a:lnTo>
                <a:lnTo>
                  <a:pt x="0" y="22705"/>
                </a:lnTo>
                <a:lnTo>
                  <a:pt x="417" y="27259"/>
                </a:lnTo>
                <a:lnTo>
                  <a:pt x="5724" y="38146"/>
                </a:lnTo>
                <a:lnTo>
                  <a:pt x="16822" y="45487"/>
                </a:lnTo>
                <a:lnTo>
                  <a:pt x="33318" y="47768"/>
                </a:lnTo>
                <a:lnTo>
                  <a:pt x="43476" y="41955"/>
                </a:lnTo>
                <a:lnTo>
                  <a:pt x="50025" y="30584"/>
                </a:lnTo>
                <a:lnTo>
                  <a:pt x="51500" y="13614"/>
                </a:lnTo>
                <a:lnTo>
                  <a:pt x="44575" y="5222"/>
                </a:lnTo>
                <a:lnTo>
                  <a:pt x="32137" y="270"/>
                </a:lnTo>
                <a:lnTo>
                  <a:pt x="13797" y="0"/>
                </a:lnTo>
                <a:close/>
              </a:path>
            </a:pathLst>
          </a:custGeom>
          <a:solidFill>
            <a:srgbClr val="D40F79"/>
          </a:solidFill>
        </p:spPr>
        <p:txBody>
          <a:bodyPr wrap="square" lIns="0" tIns="0" rIns="0" bIns="0" rtlCol="0">
            <a:spAutoFit/>
          </a:bodyPr>
          <a:lstStyle/>
          <a:p/>
        </p:txBody>
      </p:sp>
      <p:sp>
        <p:nvSpPr>
          <p:cNvPr id="12" name="object 12"/>
          <p:cNvSpPr/>
          <p:nvPr/>
        </p:nvSpPr>
        <p:spPr>
          <a:xfrm>
            <a:off x="2955035" y="2788920"/>
            <a:ext cx="139216" cy="155447"/>
          </a:xfrm>
          <a:custGeom>
            <a:avLst/>
            <a:gdLst/>
            <a:ahLst/>
            <a:cxnLst/>
            <a:rect l="l" t="t" r="r" b="b"/>
            <a:pathLst>
              <a:path w="139216" h="155447">
                <a:moveTo>
                  <a:pt x="108584" y="119506"/>
                </a:moveTo>
                <a:lnTo>
                  <a:pt x="36194" y="119506"/>
                </a:lnTo>
                <a:lnTo>
                  <a:pt x="41147" y="123443"/>
                </a:lnTo>
                <a:lnTo>
                  <a:pt x="46989" y="127253"/>
                </a:lnTo>
                <a:lnTo>
                  <a:pt x="53847" y="129158"/>
                </a:lnTo>
                <a:lnTo>
                  <a:pt x="58674" y="150621"/>
                </a:lnTo>
                <a:lnTo>
                  <a:pt x="59689" y="153542"/>
                </a:lnTo>
                <a:lnTo>
                  <a:pt x="61594" y="155447"/>
                </a:lnTo>
                <a:lnTo>
                  <a:pt x="82168" y="155447"/>
                </a:lnTo>
                <a:lnTo>
                  <a:pt x="85089" y="153542"/>
                </a:lnTo>
                <a:lnTo>
                  <a:pt x="86106" y="150621"/>
                </a:lnTo>
                <a:lnTo>
                  <a:pt x="90043" y="130175"/>
                </a:lnTo>
                <a:lnTo>
                  <a:pt x="96900" y="127253"/>
                </a:lnTo>
                <a:lnTo>
                  <a:pt x="102743" y="124332"/>
                </a:lnTo>
                <a:lnTo>
                  <a:pt x="108584" y="119506"/>
                </a:lnTo>
                <a:close/>
              </a:path>
              <a:path w="139216" h="155447">
                <a:moveTo>
                  <a:pt x="15620" y="30099"/>
                </a:moveTo>
                <a:lnTo>
                  <a:pt x="11683" y="30099"/>
                </a:lnTo>
                <a:lnTo>
                  <a:pt x="8762" y="31114"/>
                </a:lnTo>
                <a:lnTo>
                  <a:pt x="7874" y="33019"/>
                </a:lnTo>
                <a:lnTo>
                  <a:pt x="1015" y="44703"/>
                </a:lnTo>
                <a:lnTo>
                  <a:pt x="0" y="45719"/>
                </a:lnTo>
                <a:lnTo>
                  <a:pt x="0" y="50545"/>
                </a:lnTo>
                <a:lnTo>
                  <a:pt x="1015" y="52450"/>
                </a:lnTo>
                <a:lnTo>
                  <a:pt x="1905" y="53466"/>
                </a:lnTo>
                <a:lnTo>
                  <a:pt x="18541" y="67944"/>
                </a:lnTo>
                <a:lnTo>
                  <a:pt x="17652" y="70865"/>
                </a:lnTo>
                <a:lnTo>
                  <a:pt x="16637" y="74802"/>
                </a:lnTo>
                <a:lnTo>
                  <a:pt x="16637" y="81660"/>
                </a:lnTo>
                <a:lnTo>
                  <a:pt x="17652" y="84581"/>
                </a:lnTo>
                <a:lnTo>
                  <a:pt x="18541" y="88391"/>
                </a:lnTo>
                <a:lnTo>
                  <a:pt x="1905" y="102996"/>
                </a:lnTo>
                <a:lnTo>
                  <a:pt x="1015" y="104012"/>
                </a:lnTo>
                <a:lnTo>
                  <a:pt x="0" y="105917"/>
                </a:lnTo>
                <a:lnTo>
                  <a:pt x="0" y="109727"/>
                </a:lnTo>
                <a:lnTo>
                  <a:pt x="1015" y="110743"/>
                </a:lnTo>
                <a:lnTo>
                  <a:pt x="7874" y="122427"/>
                </a:lnTo>
                <a:lnTo>
                  <a:pt x="8762" y="125349"/>
                </a:lnTo>
                <a:lnTo>
                  <a:pt x="11683" y="126237"/>
                </a:lnTo>
                <a:lnTo>
                  <a:pt x="15620" y="126237"/>
                </a:lnTo>
                <a:lnTo>
                  <a:pt x="36194" y="119506"/>
                </a:lnTo>
                <a:lnTo>
                  <a:pt x="138620" y="119506"/>
                </a:lnTo>
                <a:lnTo>
                  <a:pt x="143763" y="110743"/>
                </a:lnTo>
                <a:lnTo>
                  <a:pt x="143763" y="109727"/>
                </a:lnTo>
                <a:lnTo>
                  <a:pt x="144780" y="108838"/>
                </a:lnTo>
                <a:lnTo>
                  <a:pt x="143763" y="107822"/>
                </a:lnTo>
                <a:lnTo>
                  <a:pt x="144780" y="105917"/>
                </a:lnTo>
                <a:lnTo>
                  <a:pt x="143763" y="104012"/>
                </a:lnTo>
                <a:lnTo>
                  <a:pt x="141858" y="102996"/>
                </a:lnTo>
                <a:lnTo>
                  <a:pt x="136882" y="98343"/>
                </a:lnTo>
                <a:lnTo>
                  <a:pt x="77842" y="98343"/>
                </a:lnTo>
                <a:lnTo>
                  <a:pt x="62137" y="95389"/>
                </a:lnTo>
                <a:lnTo>
                  <a:pt x="53018" y="86580"/>
                </a:lnTo>
                <a:lnTo>
                  <a:pt x="54490" y="69691"/>
                </a:lnTo>
                <a:lnTo>
                  <a:pt x="61616" y="59717"/>
                </a:lnTo>
                <a:lnTo>
                  <a:pt x="72212" y="56388"/>
                </a:lnTo>
                <a:lnTo>
                  <a:pt x="138706" y="56388"/>
                </a:lnTo>
                <a:lnTo>
                  <a:pt x="141858" y="53466"/>
                </a:lnTo>
                <a:lnTo>
                  <a:pt x="143763" y="52450"/>
                </a:lnTo>
                <a:lnTo>
                  <a:pt x="143763" y="44703"/>
                </a:lnTo>
                <a:lnTo>
                  <a:pt x="139216" y="36956"/>
                </a:lnTo>
                <a:lnTo>
                  <a:pt x="36194" y="36956"/>
                </a:lnTo>
                <a:lnTo>
                  <a:pt x="15620" y="30099"/>
                </a:lnTo>
                <a:close/>
              </a:path>
              <a:path w="139216" h="155447">
                <a:moveTo>
                  <a:pt x="138620" y="119506"/>
                </a:moveTo>
                <a:lnTo>
                  <a:pt x="108584" y="119506"/>
                </a:lnTo>
                <a:lnTo>
                  <a:pt x="128143" y="126237"/>
                </a:lnTo>
                <a:lnTo>
                  <a:pt x="133095" y="126237"/>
                </a:lnTo>
                <a:lnTo>
                  <a:pt x="135000" y="125349"/>
                </a:lnTo>
                <a:lnTo>
                  <a:pt x="136906" y="122427"/>
                </a:lnTo>
                <a:lnTo>
                  <a:pt x="138620" y="119506"/>
                </a:lnTo>
                <a:close/>
              </a:path>
              <a:path w="139216" h="155447">
                <a:moveTo>
                  <a:pt x="138706" y="56388"/>
                </a:moveTo>
                <a:lnTo>
                  <a:pt x="72212" y="56388"/>
                </a:lnTo>
                <a:lnTo>
                  <a:pt x="85430" y="60888"/>
                </a:lnTo>
                <a:lnTo>
                  <a:pt x="93096" y="72166"/>
                </a:lnTo>
                <a:lnTo>
                  <a:pt x="93852" y="77724"/>
                </a:lnTo>
                <a:lnTo>
                  <a:pt x="89268" y="90796"/>
                </a:lnTo>
                <a:lnTo>
                  <a:pt x="77842" y="98343"/>
                </a:lnTo>
                <a:lnTo>
                  <a:pt x="136882" y="98343"/>
                </a:lnTo>
                <a:lnTo>
                  <a:pt x="126237" y="88391"/>
                </a:lnTo>
                <a:lnTo>
                  <a:pt x="127126" y="85470"/>
                </a:lnTo>
                <a:lnTo>
                  <a:pt x="128143" y="81660"/>
                </a:lnTo>
                <a:lnTo>
                  <a:pt x="128143" y="74802"/>
                </a:lnTo>
                <a:lnTo>
                  <a:pt x="127126" y="70865"/>
                </a:lnTo>
                <a:lnTo>
                  <a:pt x="126237" y="67944"/>
                </a:lnTo>
                <a:lnTo>
                  <a:pt x="138706" y="56388"/>
                </a:lnTo>
                <a:close/>
              </a:path>
              <a:path w="139216" h="155447">
                <a:moveTo>
                  <a:pt x="82168" y="0"/>
                </a:moveTo>
                <a:lnTo>
                  <a:pt x="61594" y="0"/>
                </a:lnTo>
                <a:lnTo>
                  <a:pt x="59689" y="2920"/>
                </a:lnTo>
                <a:lnTo>
                  <a:pt x="58674" y="5841"/>
                </a:lnTo>
                <a:lnTo>
                  <a:pt x="53847" y="26288"/>
                </a:lnTo>
                <a:lnTo>
                  <a:pt x="46989" y="28193"/>
                </a:lnTo>
                <a:lnTo>
                  <a:pt x="41147" y="32003"/>
                </a:lnTo>
                <a:lnTo>
                  <a:pt x="36194" y="36956"/>
                </a:lnTo>
                <a:lnTo>
                  <a:pt x="139216" y="36956"/>
                </a:lnTo>
                <a:lnTo>
                  <a:pt x="138620" y="35940"/>
                </a:lnTo>
                <a:lnTo>
                  <a:pt x="108584" y="35940"/>
                </a:lnTo>
                <a:lnTo>
                  <a:pt x="102743" y="32003"/>
                </a:lnTo>
                <a:lnTo>
                  <a:pt x="96900" y="28193"/>
                </a:lnTo>
                <a:lnTo>
                  <a:pt x="90043" y="26288"/>
                </a:lnTo>
                <a:lnTo>
                  <a:pt x="86106" y="5841"/>
                </a:lnTo>
                <a:lnTo>
                  <a:pt x="85089" y="2920"/>
                </a:lnTo>
                <a:lnTo>
                  <a:pt x="82168" y="0"/>
                </a:lnTo>
                <a:close/>
              </a:path>
              <a:path w="139216" h="155447">
                <a:moveTo>
                  <a:pt x="133095" y="30099"/>
                </a:moveTo>
                <a:lnTo>
                  <a:pt x="128143" y="30099"/>
                </a:lnTo>
                <a:lnTo>
                  <a:pt x="108584" y="35940"/>
                </a:lnTo>
                <a:lnTo>
                  <a:pt x="138620" y="35940"/>
                </a:lnTo>
                <a:lnTo>
                  <a:pt x="136906" y="33019"/>
                </a:lnTo>
                <a:lnTo>
                  <a:pt x="135000" y="31114"/>
                </a:lnTo>
                <a:lnTo>
                  <a:pt x="133095" y="30099"/>
                </a:lnTo>
                <a:close/>
              </a:path>
            </a:pathLst>
          </a:custGeom>
          <a:solidFill>
            <a:srgbClr val="D40F79"/>
          </a:solidFill>
        </p:spPr>
        <p:txBody>
          <a:bodyPr wrap="square" lIns="0" tIns="0" rIns="0" bIns="0" rtlCol="0">
            <a:spAutoFit/>
          </a:bodyPr>
          <a:lstStyl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639" y="1802892"/>
            <a:ext cx="4062984" cy="4893564"/>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662152" y="1411477"/>
            <a:ext cx="1094257" cy="1045083"/>
          </a:xfrm>
          <a:custGeom>
            <a:avLst/>
            <a:gdLst/>
            <a:ahLst/>
            <a:cxnLst/>
            <a:rect l="l" t="t" r="r" b="b"/>
            <a:pathLst>
              <a:path w="1094257" h="1045083">
                <a:moveTo>
                  <a:pt x="753221" y="884809"/>
                </a:moveTo>
                <a:lnTo>
                  <a:pt x="471436" y="884809"/>
                </a:lnTo>
                <a:lnTo>
                  <a:pt x="815111" y="1045083"/>
                </a:lnTo>
                <a:lnTo>
                  <a:pt x="865403" y="937133"/>
                </a:lnTo>
                <a:lnTo>
                  <a:pt x="753221" y="884809"/>
                </a:lnTo>
                <a:close/>
              </a:path>
              <a:path w="1094257" h="1045083">
                <a:moveTo>
                  <a:pt x="50342" y="557022"/>
                </a:moveTo>
                <a:lnTo>
                  <a:pt x="0" y="664972"/>
                </a:lnTo>
                <a:lnTo>
                  <a:pt x="341884" y="824357"/>
                </a:lnTo>
                <a:lnTo>
                  <a:pt x="270560" y="977392"/>
                </a:lnTo>
                <a:lnTo>
                  <a:pt x="400113" y="1037717"/>
                </a:lnTo>
                <a:lnTo>
                  <a:pt x="471436" y="884809"/>
                </a:lnTo>
                <a:lnTo>
                  <a:pt x="753221" y="884809"/>
                </a:lnTo>
                <a:lnTo>
                  <a:pt x="521779" y="776859"/>
                </a:lnTo>
                <a:lnTo>
                  <a:pt x="549980" y="716407"/>
                </a:lnTo>
                <a:lnTo>
                  <a:pt x="392226" y="716407"/>
                </a:lnTo>
                <a:lnTo>
                  <a:pt x="50342" y="557022"/>
                </a:lnTo>
                <a:close/>
              </a:path>
              <a:path w="1094257" h="1045083">
                <a:moveTo>
                  <a:pt x="919590" y="717655"/>
                </a:moveTo>
                <a:lnTo>
                  <a:pt x="768040" y="717655"/>
                </a:lnTo>
                <a:lnTo>
                  <a:pt x="773455" y="729237"/>
                </a:lnTo>
                <a:lnTo>
                  <a:pt x="790883" y="763235"/>
                </a:lnTo>
                <a:lnTo>
                  <a:pt x="817424" y="806521"/>
                </a:lnTo>
                <a:lnTo>
                  <a:pt x="840326" y="837163"/>
                </a:lnTo>
                <a:lnTo>
                  <a:pt x="857241" y="856602"/>
                </a:lnTo>
                <a:lnTo>
                  <a:pt x="877148" y="845553"/>
                </a:lnTo>
                <a:lnTo>
                  <a:pt x="909308" y="828232"/>
                </a:lnTo>
                <a:lnTo>
                  <a:pt x="944217" y="810029"/>
                </a:lnTo>
                <a:lnTo>
                  <a:pt x="981862" y="790956"/>
                </a:lnTo>
                <a:lnTo>
                  <a:pt x="970194" y="778484"/>
                </a:lnTo>
                <a:lnTo>
                  <a:pt x="958888" y="765912"/>
                </a:lnTo>
                <a:lnTo>
                  <a:pt x="947943" y="753240"/>
                </a:lnTo>
                <a:lnTo>
                  <a:pt x="937361" y="740466"/>
                </a:lnTo>
                <a:lnTo>
                  <a:pt x="927141" y="727592"/>
                </a:lnTo>
                <a:lnTo>
                  <a:pt x="919590" y="717655"/>
                </a:lnTo>
                <a:close/>
              </a:path>
              <a:path w="1094257" h="1045083">
                <a:moveTo>
                  <a:pt x="906380" y="699516"/>
                </a:moveTo>
                <a:lnTo>
                  <a:pt x="557860" y="699516"/>
                </a:lnTo>
                <a:lnTo>
                  <a:pt x="730656" y="780034"/>
                </a:lnTo>
                <a:lnTo>
                  <a:pt x="768040" y="717655"/>
                </a:lnTo>
                <a:lnTo>
                  <a:pt x="919590" y="717655"/>
                </a:lnTo>
                <a:lnTo>
                  <a:pt x="917282" y="714618"/>
                </a:lnTo>
                <a:lnTo>
                  <a:pt x="907786" y="701543"/>
                </a:lnTo>
                <a:lnTo>
                  <a:pt x="906380" y="699516"/>
                </a:lnTo>
                <a:close/>
              </a:path>
              <a:path w="1094257" h="1045083">
                <a:moveTo>
                  <a:pt x="384888" y="493268"/>
                </a:moveTo>
                <a:lnTo>
                  <a:pt x="285978" y="493268"/>
                </a:lnTo>
                <a:lnTo>
                  <a:pt x="255562" y="558546"/>
                </a:lnTo>
                <a:lnTo>
                  <a:pt x="428307" y="639063"/>
                </a:lnTo>
                <a:lnTo>
                  <a:pt x="392226" y="716407"/>
                </a:lnTo>
                <a:lnTo>
                  <a:pt x="549980" y="716407"/>
                </a:lnTo>
                <a:lnTo>
                  <a:pt x="557860" y="699516"/>
                </a:lnTo>
                <a:lnTo>
                  <a:pt x="906380" y="699516"/>
                </a:lnTo>
                <a:lnTo>
                  <a:pt x="898651" y="688368"/>
                </a:lnTo>
                <a:lnTo>
                  <a:pt x="889879" y="675093"/>
                </a:lnTo>
                <a:lnTo>
                  <a:pt x="881440" y="661670"/>
                </a:lnTo>
                <a:lnTo>
                  <a:pt x="744626" y="661670"/>
                </a:lnTo>
                <a:lnTo>
                  <a:pt x="605688" y="596900"/>
                </a:lnTo>
                <a:lnTo>
                  <a:pt x="633870" y="536448"/>
                </a:lnTo>
                <a:lnTo>
                  <a:pt x="476123" y="536448"/>
                </a:lnTo>
                <a:lnTo>
                  <a:pt x="384888" y="493268"/>
                </a:lnTo>
                <a:close/>
              </a:path>
              <a:path w="1094257" h="1045083">
                <a:moveTo>
                  <a:pt x="1028108" y="388238"/>
                </a:moveTo>
                <a:lnTo>
                  <a:pt x="529374" y="388238"/>
                </a:lnTo>
                <a:lnTo>
                  <a:pt x="693598" y="464987"/>
                </a:lnTo>
                <a:lnTo>
                  <a:pt x="695672" y="477978"/>
                </a:lnTo>
                <a:lnTo>
                  <a:pt x="702788" y="516398"/>
                </a:lnTo>
                <a:lnTo>
                  <a:pt x="711242" y="553982"/>
                </a:lnTo>
                <a:lnTo>
                  <a:pt x="724593" y="602786"/>
                </a:lnTo>
                <a:lnTo>
                  <a:pt x="740322" y="650082"/>
                </a:lnTo>
                <a:lnTo>
                  <a:pt x="744626" y="661670"/>
                </a:lnTo>
                <a:lnTo>
                  <a:pt x="881440" y="661670"/>
                </a:lnTo>
                <a:lnTo>
                  <a:pt x="873420" y="648242"/>
                </a:lnTo>
                <a:lnTo>
                  <a:pt x="865733" y="634666"/>
                </a:lnTo>
                <a:lnTo>
                  <a:pt x="844845" y="593342"/>
                </a:lnTo>
                <a:lnTo>
                  <a:pt x="827214" y="551121"/>
                </a:lnTo>
                <a:lnTo>
                  <a:pt x="817270" y="522477"/>
                </a:lnTo>
                <a:lnTo>
                  <a:pt x="1089489" y="522477"/>
                </a:lnTo>
                <a:lnTo>
                  <a:pt x="1091209" y="518795"/>
                </a:lnTo>
                <a:lnTo>
                  <a:pt x="920855" y="436764"/>
                </a:lnTo>
                <a:lnTo>
                  <a:pt x="998162" y="402069"/>
                </a:lnTo>
                <a:lnTo>
                  <a:pt x="1028108" y="388238"/>
                </a:lnTo>
                <a:close/>
              </a:path>
              <a:path w="1094257" h="1045083">
                <a:moveTo>
                  <a:pt x="1089489" y="522477"/>
                </a:moveTo>
                <a:lnTo>
                  <a:pt x="817270" y="522477"/>
                </a:lnTo>
                <a:lnTo>
                  <a:pt x="1040790" y="626745"/>
                </a:lnTo>
                <a:lnTo>
                  <a:pt x="1089489" y="522477"/>
                </a:lnTo>
                <a:close/>
              </a:path>
              <a:path w="1094257" h="1045083">
                <a:moveTo>
                  <a:pt x="526046" y="429387"/>
                </a:moveTo>
                <a:lnTo>
                  <a:pt x="476123" y="536448"/>
                </a:lnTo>
                <a:lnTo>
                  <a:pt x="633870" y="536448"/>
                </a:lnTo>
                <a:lnTo>
                  <a:pt x="655599" y="489838"/>
                </a:lnTo>
                <a:lnTo>
                  <a:pt x="526046" y="429387"/>
                </a:lnTo>
                <a:close/>
              </a:path>
              <a:path w="1094257" h="1045083">
                <a:moveTo>
                  <a:pt x="225691" y="115188"/>
                </a:moveTo>
                <a:lnTo>
                  <a:pt x="175348" y="223138"/>
                </a:lnTo>
                <a:lnTo>
                  <a:pt x="395770" y="326009"/>
                </a:lnTo>
                <a:lnTo>
                  <a:pt x="381451" y="331963"/>
                </a:lnTo>
                <a:lnTo>
                  <a:pt x="337598" y="347946"/>
                </a:lnTo>
                <a:lnTo>
                  <a:pt x="292427" y="361207"/>
                </a:lnTo>
                <a:lnTo>
                  <a:pt x="245967" y="371881"/>
                </a:lnTo>
                <a:lnTo>
                  <a:pt x="198249" y="380101"/>
                </a:lnTo>
                <a:lnTo>
                  <a:pt x="149303" y="385998"/>
                </a:lnTo>
                <a:lnTo>
                  <a:pt x="99159" y="389706"/>
                </a:lnTo>
                <a:lnTo>
                  <a:pt x="82184" y="390478"/>
                </a:lnTo>
                <a:lnTo>
                  <a:pt x="85997" y="407437"/>
                </a:lnTo>
                <a:lnTo>
                  <a:pt x="95175" y="449221"/>
                </a:lnTo>
                <a:lnTo>
                  <a:pt x="105277" y="496960"/>
                </a:lnTo>
                <a:lnTo>
                  <a:pt x="111158" y="525523"/>
                </a:lnTo>
                <a:lnTo>
                  <a:pt x="124089" y="524116"/>
                </a:lnTo>
                <a:lnTo>
                  <a:pt x="162475" y="519067"/>
                </a:lnTo>
                <a:lnTo>
                  <a:pt x="200245" y="512777"/>
                </a:lnTo>
                <a:lnTo>
                  <a:pt x="249646" y="502457"/>
                </a:lnTo>
                <a:lnTo>
                  <a:pt x="285978" y="493268"/>
                </a:lnTo>
                <a:lnTo>
                  <a:pt x="384888" y="493268"/>
                </a:lnTo>
                <a:lnTo>
                  <a:pt x="345437" y="474596"/>
                </a:lnTo>
                <a:lnTo>
                  <a:pt x="357478" y="470361"/>
                </a:lnTo>
                <a:lnTo>
                  <a:pt x="369447" y="465969"/>
                </a:lnTo>
                <a:lnTo>
                  <a:pt x="404916" y="451863"/>
                </a:lnTo>
                <a:lnTo>
                  <a:pt x="439731" y="436361"/>
                </a:lnTo>
                <a:lnTo>
                  <a:pt x="473892" y="419468"/>
                </a:lnTo>
                <a:lnTo>
                  <a:pt x="507399" y="401191"/>
                </a:lnTo>
                <a:lnTo>
                  <a:pt x="529374" y="388238"/>
                </a:lnTo>
                <a:lnTo>
                  <a:pt x="1028108" y="388238"/>
                </a:lnTo>
                <a:lnTo>
                  <a:pt x="1061508" y="372618"/>
                </a:lnTo>
                <a:lnTo>
                  <a:pt x="777646" y="372618"/>
                </a:lnTo>
                <a:lnTo>
                  <a:pt x="423621" y="207518"/>
                </a:lnTo>
                <a:lnTo>
                  <a:pt x="457914" y="201168"/>
                </a:lnTo>
                <a:lnTo>
                  <a:pt x="410121" y="201168"/>
                </a:lnTo>
                <a:lnTo>
                  <a:pt x="225691" y="115188"/>
                </a:lnTo>
                <a:close/>
              </a:path>
              <a:path w="1094257" h="1045083">
                <a:moveTo>
                  <a:pt x="1007516" y="235585"/>
                </a:moveTo>
                <a:lnTo>
                  <a:pt x="972868" y="258575"/>
                </a:lnTo>
                <a:lnTo>
                  <a:pt x="917219" y="294160"/>
                </a:lnTo>
                <a:lnTo>
                  <a:pt x="870386" y="322506"/>
                </a:lnTo>
                <a:lnTo>
                  <a:pt x="827011" y="347116"/>
                </a:lnTo>
                <a:lnTo>
                  <a:pt x="787088" y="367986"/>
                </a:lnTo>
                <a:lnTo>
                  <a:pt x="777646" y="372618"/>
                </a:lnTo>
                <a:lnTo>
                  <a:pt x="1061508" y="372618"/>
                </a:lnTo>
                <a:lnTo>
                  <a:pt x="1094257" y="357124"/>
                </a:lnTo>
                <a:lnTo>
                  <a:pt x="1007516" y="235585"/>
                </a:lnTo>
                <a:close/>
              </a:path>
              <a:path w="1094257" h="1045083">
                <a:moveTo>
                  <a:pt x="766216" y="116459"/>
                </a:moveTo>
                <a:lnTo>
                  <a:pt x="634512" y="120256"/>
                </a:lnTo>
                <a:lnTo>
                  <a:pt x="635986" y="133435"/>
                </a:lnTo>
                <a:lnTo>
                  <a:pt x="637187" y="144755"/>
                </a:lnTo>
                <a:lnTo>
                  <a:pt x="641734" y="194620"/>
                </a:lnTo>
                <a:lnTo>
                  <a:pt x="644457" y="232777"/>
                </a:lnTo>
                <a:lnTo>
                  <a:pt x="646605" y="271583"/>
                </a:lnTo>
                <a:lnTo>
                  <a:pt x="647725" y="297814"/>
                </a:lnTo>
                <a:lnTo>
                  <a:pt x="783963" y="291611"/>
                </a:lnTo>
                <a:lnTo>
                  <a:pt x="779734" y="242991"/>
                </a:lnTo>
                <a:lnTo>
                  <a:pt x="775737" y="200431"/>
                </a:lnTo>
                <a:lnTo>
                  <a:pt x="770770" y="153087"/>
                </a:lnTo>
                <a:lnTo>
                  <a:pt x="767197" y="123729"/>
                </a:lnTo>
                <a:lnTo>
                  <a:pt x="766216" y="116459"/>
                </a:lnTo>
                <a:close/>
              </a:path>
              <a:path w="1094257" h="1045083">
                <a:moveTo>
                  <a:pt x="495223" y="0"/>
                </a:moveTo>
                <a:lnTo>
                  <a:pt x="372666" y="25472"/>
                </a:lnTo>
                <a:lnTo>
                  <a:pt x="375110" y="34592"/>
                </a:lnTo>
                <a:lnTo>
                  <a:pt x="377591" y="44242"/>
                </a:lnTo>
                <a:lnTo>
                  <a:pt x="387866" y="88119"/>
                </a:lnTo>
                <a:lnTo>
                  <a:pt x="395945" y="126565"/>
                </a:lnTo>
                <a:lnTo>
                  <a:pt x="404344" y="169749"/>
                </a:lnTo>
                <a:lnTo>
                  <a:pt x="410121" y="201168"/>
                </a:lnTo>
                <a:lnTo>
                  <a:pt x="457914" y="201168"/>
                </a:lnTo>
                <a:lnTo>
                  <a:pt x="540872" y="185806"/>
                </a:lnTo>
                <a:lnTo>
                  <a:pt x="539258" y="176594"/>
                </a:lnTo>
                <a:lnTo>
                  <a:pt x="537439" y="166928"/>
                </a:lnTo>
                <a:lnTo>
                  <a:pt x="528123" y="123729"/>
                </a:lnTo>
                <a:lnTo>
                  <a:pt x="518993" y="86568"/>
                </a:lnTo>
                <a:lnTo>
                  <a:pt x="508027" y="45325"/>
                </a:lnTo>
                <a:lnTo>
                  <a:pt x="499695" y="15561"/>
                </a:lnTo>
                <a:lnTo>
                  <a:pt x="495223" y="0"/>
                </a:lnTo>
                <a:close/>
              </a:path>
            </a:pathLst>
          </a:custGeom>
          <a:solidFill>
            <a:srgbClr val="D40F79"/>
          </a:solidFill>
        </p:spPr>
        <p:txBody>
          <a:bodyPr wrap="square" lIns="0" tIns="0" rIns="0" bIns="0" rtlCol="0">
            <a:spAutoFit/>
          </a:bodyPr>
          <a:lstStyle/>
          <a:p/>
        </p:txBody>
      </p:sp>
      <p:sp>
        <p:nvSpPr>
          <p:cNvPr id="4" name="object 4"/>
          <p:cNvSpPr/>
          <p:nvPr/>
        </p:nvSpPr>
        <p:spPr>
          <a:xfrm>
            <a:off x="4264712" y="3085137"/>
            <a:ext cx="1194382" cy="1216660"/>
          </a:xfrm>
          <a:custGeom>
            <a:avLst/>
            <a:gdLst/>
            <a:ahLst/>
            <a:cxnLst/>
            <a:rect l="l" t="t" r="r" b="b"/>
            <a:pathLst>
              <a:path w="1194382" h="1216660">
                <a:moveTo>
                  <a:pt x="817704" y="1033780"/>
                </a:moveTo>
                <a:lnTo>
                  <a:pt x="664371" y="1033780"/>
                </a:lnTo>
                <a:lnTo>
                  <a:pt x="669560" y="1046480"/>
                </a:lnTo>
                <a:lnTo>
                  <a:pt x="686199" y="1080770"/>
                </a:lnTo>
                <a:lnTo>
                  <a:pt x="704521" y="1113790"/>
                </a:lnTo>
                <a:lnTo>
                  <a:pt x="711019" y="1125220"/>
                </a:lnTo>
                <a:lnTo>
                  <a:pt x="717718" y="1135380"/>
                </a:lnTo>
                <a:lnTo>
                  <a:pt x="724623" y="1146810"/>
                </a:lnTo>
                <a:lnTo>
                  <a:pt x="731737" y="1156970"/>
                </a:lnTo>
                <a:lnTo>
                  <a:pt x="762354" y="1197610"/>
                </a:lnTo>
                <a:lnTo>
                  <a:pt x="779012" y="1216660"/>
                </a:lnTo>
                <a:lnTo>
                  <a:pt x="802899" y="1201420"/>
                </a:lnTo>
                <a:lnTo>
                  <a:pt x="836461" y="1178560"/>
                </a:lnTo>
                <a:lnTo>
                  <a:pt x="866793" y="1155700"/>
                </a:lnTo>
                <a:lnTo>
                  <a:pt x="876087" y="1149350"/>
                </a:lnTo>
                <a:lnTo>
                  <a:pt x="884938" y="1141730"/>
                </a:lnTo>
                <a:lnTo>
                  <a:pt x="893324" y="1134110"/>
                </a:lnTo>
                <a:lnTo>
                  <a:pt x="901225" y="1127760"/>
                </a:lnTo>
                <a:lnTo>
                  <a:pt x="891706" y="1117600"/>
                </a:lnTo>
                <a:lnTo>
                  <a:pt x="882405" y="1108710"/>
                </a:lnTo>
                <a:lnTo>
                  <a:pt x="873321" y="1099820"/>
                </a:lnTo>
                <a:lnTo>
                  <a:pt x="864454" y="1089660"/>
                </a:lnTo>
                <a:lnTo>
                  <a:pt x="855804" y="1079500"/>
                </a:lnTo>
                <a:lnTo>
                  <a:pt x="847372" y="1070610"/>
                </a:lnTo>
                <a:lnTo>
                  <a:pt x="839156" y="1060450"/>
                </a:lnTo>
                <a:lnTo>
                  <a:pt x="831158" y="1050290"/>
                </a:lnTo>
                <a:lnTo>
                  <a:pt x="823377" y="1041400"/>
                </a:lnTo>
                <a:lnTo>
                  <a:pt x="817704" y="1033780"/>
                </a:lnTo>
                <a:close/>
              </a:path>
              <a:path w="1194382" h="1216660">
                <a:moveTo>
                  <a:pt x="784850" y="985520"/>
                </a:moveTo>
                <a:lnTo>
                  <a:pt x="448392" y="985520"/>
                </a:lnTo>
                <a:lnTo>
                  <a:pt x="452761" y="1012190"/>
                </a:lnTo>
                <a:lnTo>
                  <a:pt x="454852" y="1026160"/>
                </a:lnTo>
                <a:lnTo>
                  <a:pt x="457002" y="1037590"/>
                </a:lnTo>
                <a:lnTo>
                  <a:pt x="459304" y="1049020"/>
                </a:lnTo>
                <a:lnTo>
                  <a:pt x="461849" y="1060450"/>
                </a:lnTo>
                <a:lnTo>
                  <a:pt x="464730" y="1070610"/>
                </a:lnTo>
                <a:lnTo>
                  <a:pt x="490781" y="1068070"/>
                </a:lnTo>
                <a:lnTo>
                  <a:pt x="503669" y="1065530"/>
                </a:lnTo>
                <a:lnTo>
                  <a:pt x="516471" y="1064260"/>
                </a:lnTo>
                <a:lnTo>
                  <a:pt x="529188" y="1061720"/>
                </a:lnTo>
                <a:lnTo>
                  <a:pt x="541823" y="1060450"/>
                </a:lnTo>
                <a:lnTo>
                  <a:pt x="652383" y="1037590"/>
                </a:lnTo>
                <a:lnTo>
                  <a:pt x="664371" y="1033780"/>
                </a:lnTo>
                <a:lnTo>
                  <a:pt x="817704" y="1033780"/>
                </a:lnTo>
                <a:lnTo>
                  <a:pt x="815813" y="1031240"/>
                </a:lnTo>
                <a:lnTo>
                  <a:pt x="808466" y="1021080"/>
                </a:lnTo>
                <a:lnTo>
                  <a:pt x="801337" y="1010920"/>
                </a:lnTo>
                <a:lnTo>
                  <a:pt x="794424" y="1000760"/>
                </a:lnTo>
                <a:lnTo>
                  <a:pt x="787729" y="990600"/>
                </a:lnTo>
                <a:lnTo>
                  <a:pt x="784850" y="985520"/>
                </a:lnTo>
                <a:close/>
              </a:path>
              <a:path w="1194382" h="1216660">
                <a:moveTo>
                  <a:pt x="691462" y="140970"/>
                </a:moveTo>
                <a:lnTo>
                  <a:pt x="294206" y="993140"/>
                </a:lnTo>
                <a:lnTo>
                  <a:pt x="412951" y="1049020"/>
                </a:lnTo>
                <a:lnTo>
                  <a:pt x="448392" y="985520"/>
                </a:lnTo>
                <a:lnTo>
                  <a:pt x="784850" y="985520"/>
                </a:lnTo>
                <a:lnTo>
                  <a:pt x="781251" y="979170"/>
                </a:lnTo>
                <a:lnTo>
                  <a:pt x="806462" y="966470"/>
                </a:lnTo>
                <a:lnTo>
                  <a:pt x="831117" y="951230"/>
                </a:lnTo>
                <a:lnTo>
                  <a:pt x="855218" y="935990"/>
                </a:lnTo>
                <a:lnTo>
                  <a:pt x="878765" y="920750"/>
                </a:lnTo>
                <a:lnTo>
                  <a:pt x="472641" y="920750"/>
                </a:lnTo>
                <a:lnTo>
                  <a:pt x="610055" y="626110"/>
                </a:lnTo>
                <a:lnTo>
                  <a:pt x="888910" y="626110"/>
                </a:lnTo>
                <a:lnTo>
                  <a:pt x="659585" y="519430"/>
                </a:lnTo>
                <a:lnTo>
                  <a:pt x="760677" y="302260"/>
                </a:lnTo>
                <a:lnTo>
                  <a:pt x="1036710" y="302260"/>
                </a:lnTo>
                <a:lnTo>
                  <a:pt x="691462" y="140970"/>
                </a:lnTo>
                <a:close/>
              </a:path>
              <a:path w="1194382" h="1216660">
                <a:moveTo>
                  <a:pt x="692605" y="671830"/>
                </a:moveTo>
                <a:lnTo>
                  <a:pt x="587976" y="692150"/>
                </a:lnTo>
                <a:lnTo>
                  <a:pt x="588741" y="704850"/>
                </a:lnTo>
                <a:lnTo>
                  <a:pt x="589636" y="718820"/>
                </a:lnTo>
                <a:lnTo>
                  <a:pt x="590651" y="731520"/>
                </a:lnTo>
                <a:lnTo>
                  <a:pt x="591899" y="745490"/>
                </a:lnTo>
                <a:lnTo>
                  <a:pt x="593002" y="756920"/>
                </a:lnTo>
                <a:lnTo>
                  <a:pt x="594320" y="770890"/>
                </a:lnTo>
                <a:lnTo>
                  <a:pt x="595719" y="783590"/>
                </a:lnTo>
                <a:lnTo>
                  <a:pt x="597191" y="796290"/>
                </a:lnTo>
                <a:lnTo>
                  <a:pt x="598725" y="807720"/>
                </a:lnTo>
                <a:lnTo>
                  <a:pt x="600313" y="820420"/>
                </a:lnTo>
                <a:lnTo>
                  <a:pt x="601944" y="833120"/>
                </a:lnTo>
                <a:lnTo>
                  <a:pt x="605299" y="858520"/>
                </a:lnTo>
                <a:lnTo>
                  <a:pt x="612115" y="906780"/>
                </a:lnTo>
                <a:lnTo>
                  <a:pt x="600130" y="909320"/>
                </a:lnTo>
                <a:lnTo>
                  <a:pt x="588010" y="910590"/>
                </a:lnTo>
                <a:lnTo>
                  <a:pt x="575752" y="913130"/>
                </a:lnTo>
                <a:lnTo>
                  <a:pt x="512374" y="919480"/>
                </a:lnTo>
                <a:lnTo>
                  <a:pt x="486030" y="919480"/>
                </a:lnTo>
                <a:lnTo>
                  <a:pt x="472641" y="920750"/>
                </a:lnTo>
                <a:lnTo>
                  <a:pt x="878765" y="920750"/>
                </a:lnTo>
                <a:lnTo>
                  <a:pt x="901758" y="902970"/>
                </a:lnTo>
                <a:lnTo>
                  <a:pt x="924199" y="885190"/>
                </a:lnTo>
                <a:lnTo>
                  <a:pt x="935213" y="876300"/>
                </a:lnTo>
                <a:lnTo>
                  <a:pt x="946088" y="866140"/>
                </a:lnTo>
                <a:lnTo>
                  <a:pt x="953759" y="859790"/>
                </a:lnTo>
                <a:lnTo>
                  <a:pt x="725280" y="859790"/>
                </a:lnTo>
                <a:lnTo>
                  <a:pt x="721380" y="848360"/>
                </a:lnTo>
                <a:lnTo>
                  <a:pt x="717726" y="835660"/>
                </a:lnTo>
                <a:lnTo>
                  <a:pt x="714318" y="824230"/>
                </a:lnTo>
                <a:lnTo>
                  <a:pt x="711158" y="811530"/>
                </a:lnTo>
                <a:lnTo>
                  <a:pt x="708243" y="798830"/>
                </a:lnTo>
                <a:lnTo>
                  <a:pt x="705575" y="787400"/>
                </a:lnTo>
                <a:lnTo>
                  <a:pt x="699045" y="749300"/>
                </a:lnTo>
                <a:lnTo>
                  <a:pt x="694724" y="711200"/>
                </a:lnTo>
                <a:lnTo>
                  <a:pt x="693067" y="684530"/>
                </a:lnTo>
                <a:lnTo>
                  <a:pt x="692605" y="671830"/>
                </a:lnTo>
                <a:close/>
              </a:path>
              <a:path w="1194382" h="1216660">
                <a:moveTo>
                  <a:pt x="22189" y="715010"/>
                </a:moveTo>
                <a:lnTo>
                  <a:pt x="9782" y="786130"/>
                </a:lnTo>
                <a:lnTo>
                  <a:pt x="7667" y="798830"/>
                </a:lnTo>
                <a:lnTo>
                  <a:pt x="5720" y="810260"/>
                </a:lnTo>
                <a:lnTo>
                  <a:pt x="3961" y="821690"/>
                </a:lnTo>
                <a:lnTo>
                  <a:pt x="2408" y="833120"/>
                </a:lnTo>
                <a:lnTo>
                  <a:pt x="1081" y="843280"/>
                </a:lnTo>
                <a:lnTo>
                  <a:pt x="0" y="852170"/>
                </a:lnTo>
                <a:lnTo>
                  <a:pt x="16740" y="859790"/>
                </a:lnTo>
                <a:lnTo>
                  <a:pt x="32712" y="867410"/>
                </a:lnTo>
                <a:lnTo>
                  <a:pt x="47917" y="872490"/>
                </a:lnTo>
                <a:lnTo>
                  <a:pt x="62359" y="878840"/>
                </a:lnTo>
                <a:lnTo>
                  <a:pt x="76043" y="883920"/>
                </a:lnTo>
                <a:lnTo>
                  <a:pt x="88971" y="887730"/>
                </a:lnTo>
                <a:lnTo>
                  <a:pt x="101148" y="890270"/>
                </a:lnTo>
                <a:lnTo>
                  <a:pt x="112576" y="894080"/>
                </a:lnTo>
                <a:lnTo>
                  <a:pt x="133202" y="896620"/>
                </a:lnTo>
                <a:lnTo>
                  <a:pt x="142408" y="897890"/>
                </a:lnTo>
                <a:lnTo>
                  <a:pt x="150879" y="896620"/>
                </a:lnTo>
                <a:lnTo>
                  <a:pt x="158621" y="896620"/>
                </a:lnTo>
                <a:lnTo>
                  <a:pt x="176347" y="890270"/>
                </a:lnTo>
                <a:lnTo>
                  <a:pt x="214110" y="859790"/>
                </a:lnTo>
                <a:lnTo>
                  <a:pt x="237056" y="821690"/>
                </a:lnTo>
                <a:lnTo>
                  <a:pt x="269665" y="751840"/>
                </a:lnTo>
                <a:lnTo>
                  <a:pt x="106342" y="751840"/>
                </a:lnTo>
                <a:lnTo>
                  <a:pt x="94184" y="749300"/>
                </a:lnTo>
                <a:lnTo>
                  <a:pt x="79146" y="744220"/>
                </a:lnTo>
                <a:lnTo>
                  <a:pt x="69018" y="739140"/>
                </a:lnTo>
                <a:lnTo>
                  <a:pt x="58279" y="734060"/>
                </a:lnTo>
                <a:lnTo>
                  <a:pt x="46908" y="727710"/>
                </a:lnTo>
                <a:lnTo>
                  <a:pt x="34885" y="721360"/>
                </a:lnTo>
                <a:lnTo>
                  <a:pt x="22189" y="715010"/>
                </a:lnTo>
                <a:close/>
              </a:path>
              <a:path w="1194382" h="1216660">
                <a:moveTo>
                  <a:pt x="888910" y="626110"/>
                </a:moveTo>
                <a:lnTo>
                  <a:pt x="610055" y="626110"/>
                </a:lnTo>
                <a:lnTo>
                  <a:pt x="873753" y="762000"/>
                </a:lnTo>
                <a:lnTo>
                  <a:pt x="864507" y="772160"/>
                </a:lnTo>
                <a:lnTo>
                  <a:pt x="855072" y="781050"/>
                </a:lnTo>
                <a:lnTo>
                  <a:pt x="845443" y="789940"/>
                </a:lnTo>
                <a:lnTo>
                  <a:pt x="835614" y="797560"/>
                </a:lnTo>
                <a:lnTo>
                  <a:pt x="825581" y="806450"/>
                </a:lnTo>
                <a:lnTo>
                  <a:pt x="815338" y="814070"/>
                </a:lnTo>
                <a:lnTo>
                  <a:pt x="804882" y="820420"/>
                </a:lnTo>
                <a:lnTo>
                  <a:pt x="794206" y="828040"/>
                </a:lnTo>
                <a:lnTo>
                  <a:pt x="737373" y="855980"/>
                </a:lnTo>
                <a:lnTo>
                  <a:pt x="725280" y="859790"/>
                </a:lnTo>
                <a:lnTo>
                  <a:pt x="953759" y="859790"/>
                </a:lnTo>
                <a:lnTo>
                  <a:pt x="988215" y="826770"/>
                </a:lnTo>
                <a:lnTo>
                  <a:pt x="998403" y="815340"/>
                </a:lnTo>
                <a:lnTo>
                  <a:pt x="1008454" y="805180"/>
                </a:lnTo>
                <a:lnTo>
                  <a:pt x="1055444" y="703580"/>
                </a:lnTo>
                <a:lnTo>
                  <a:pt x="888910" y="626110"/>
                </a:lnTo>
                <a:close/>
              </a:path>
              <a:path w="1194382" h="1216660">
                <a:moveTo>
                  <a:pt x="156792" y="403860"/>
                </a:moveTo>
                <a:lnTo>
                  <a:pt x="108532" y="541020"/>
                </a:lnTo>
                <a:lnTo>
                  <a:pt x="217117" y="561340"/>
                </a:lnTo>
                <a:lnTo>
                  <a:pt x="141507" y="723900"/>
                </a:lnTo>
                <a:lnTo>
                  <a:pt x="133918" y="736600"/>
                </a:lnTo>
                <a:lnTo>
                  <a:pt x="125562" y="745490"/>
                </a:lnTo>
                <a:lnTo>
                  <a:pt x="115979" y="750570"/>
                </a:lnTo>
                <a:lnTo>
                  <a:pt x="106342" y="751840"/>
                </a:lnTo>
                <a:lnTo>
                  <a:pt x="269665" y="751840"/>
                </a:lnTo>
                <a:lnTo>
                  <a:pt x="346149" y="588010"/>
                </a:lnTo>
                <a:lnTo>
                  <a:pt x="455600" y="588010"/>
                </a:lnTo>
                <a:lnTo>
                  <a:pt x="459673" y="579120"/>
                </a:lnTo>
                <a:lnTo>
                  <a:pt x="475758" y="544830"/>
                </a:lnTo>
                <a:lnTo>
                  <a:pt x="481759" y="532130"/>
                </a:lnTo>
                <a:lnTo>
                  <a:pt x="488046" y="519430"/>
                </a:lnTo>
                <a:lnTo>
                  <a:pt x="494599" y="505460"/>
                </a:lnTo>
                <a:lnTo>
                  <a:pt x="501396" y="490220"/>
                </a:lnTo>
                <a:lnTo>
                  <a:pt x="452791" y="480060"/>
                </a:lnTo>
                <a:lnTo>
                  <a:pt x="440326" y="476250"/>
                </a:lnTo>
                <a:lnTo>
                  <a:pt x="415010" y="471170"/>
                </a:lnTo>
                <a:lnTo>
                  <a:pt x="402156" y="467360"/>
                </a:lnTo>
                <a:lnTo>
                  <a:pt x="416465" y="436880"/>
                </a:lnTo>
                <a:lnTo>
                  <a:pt x="275410" y="436880"/>
                </a:lnTo>
                <a:lnTo>
                  <a:pt x="156792" y="403860"/>
                </a:lnTo>
                <a:close/>
              </a:path>
              <a:path w="1194382" h="1216660">
                <a:moveTo>
                  <a:pt x="795028" y="414020"/>
                </a:moveTo>
                <a:lnTo>
                  <a:pt x="792485" y="427989"/>
                </a:lnTo>
                <a:lnTo>
                  <a:pt x="787532" y="453389"/>
                </a:lnTo>
                <a:lnTo>
                  <a:pt x="785201" y="466089"/>
                </a:lnTo>
                <a:lnTo>
                  <a:pt x="783020" y="478789"/>
                </a:lnTo>
                <a:lnTo>
                  <a:pt x="781028" y="490220"/>
                </a:lnTo>
                <a:lnTo>
                  <a:pt x="779265" y="501650"/>
                </a:lnTo>
                <a:lnTo>
                  <a:pt x="777768" y="513080"/>
                </a:lnTo>
                <a:lnTo>
                  <a:pt x="776579" y="524510"/>
                </a:lnTo>
                <a:lnTo>
                  <a:pt x="789499" y="530860"/>
                </a:lnTo>
                <a:lnTo>
                  <a:pt x="814469" y="542290"/>
                </a:lnTo>
                <a:lnTo>
                  <a:pt x="838367" y="553720"/>
                </a:lnTo>
                <a:lnTo>
                  <a:pt x="861299" y="565150"/>
                </a:lnTo>
                <a:lnTo>
                  <a:pt x="883372" y="575310"/>
                </a:lnTo>
                <a:lnTo>
                  <a:pt x="904693" y="584200"/>
                </a:lnTo>
                <a:lnTo>
                  <a:pt x="925366" y="594360"/>
                </a:lnTo>
                <a:lnTo>
                  <a:pt x="938028" y="599440"/>
                </a:lnTo>
                <a:lnTo>
                  <a:pt x="950503" y="603250"/>
                </a:lnTo>
                <a:lnTo>
                  <a:pt x="974993" y="608330"/>
                </a:lnTo>
                <a:lnTo>
                  <a:pt x="999037" y="608330"/>
                </a:lnTo>
                <a:lnTo>
                  <a:pt x="1045272" y="598170"/>
                </a:lnTo>
                <a:lnTo>
                  <a:pt x="1084113" y="570230"/>
                </a:lnTo>
                <a:lnTo>
                  <a:pt x="1110102" y="537210"/>
                </a:lnTo>
                <a:lnTo>
                  <a:pt x="1128778" y="504189"/>
                </a:lnTo>
                <a:lnTo>
                  <a:pt x="1134202" y="494030"/>
                </a:lnTo>
                <a:lnTo>
                  <a:pt x="1139733" y="483870"/>
                </a:lnTo>
                <a:lnTo>
                  <a:pt x="1143962" y="476250"/>
                </a:lnTo>
                <a:lnTo>
                  <a:pt x="967091" y="476250"/>
                </a:lnTo>
                <a:lnTo>
                  <a:pt x="914944" y="461010"/>
                </a:lnTo>
                <a:lnTo>
                  <a:pt x="884173" y="447039"/>
                </a:lnTo>
                <a:lnTo>
                  <a:pt x="872976" y="441960"/>
                </a:lnTo>
                <a:lnTo>
                  <a:pt x="836387" y="426720"/>
                </a:lnTo>
                <a:lnTo>
                  <a:pt x="809366" y="417830"/>
                </a:lnTo>
                <a:lnTo>
                  <a:pt x="795028" y="414020"/>
                </a:lnTo>
                <a:close/>
              </a:path>
              <a:path w="1194382" h="1216660">
                <a:moveTo>
                  <a:pt x="455600" y="588010"/>
                </a:moveTo>
                <a:lnTo>
                  <a:pt x="346149" y="588010"/>
                </a:lnTo>
                <a:lnTo>
                  <a:pt x="446895" y="607060"/>
                </a:lnTo>
                <a:lnTo>
                  <a:pt x="450753" y="598170"/>
                </a:lnTo>
                <a:lnTo>
                  <a:pt x="455019" y="589280"/>
                </a:lnTo>
                <a:lnTo>
                  <a:pt x="455600" y="588010"/>
                </a:lnTo>
                <a:close/>
              </a:path>
              <a:path w="1194382" h="1216660">
                <a:moveTo>
                  <a:pt x="1036710" y="302260"/>
                </a:moveTo>
                <a:lnTo>
                  <a:pt x="760677" y="302260"/>
                </a:lnTo>
                <a:lnTo>
                  <a:pt x="1016667" y="427989"/>
                </a:lnTo>
                <a:lnTo>
                  <a:pt x="1008851" y="441960"/>
                </a:lnTo>
                <a:lnTo>
                  <a:pt x="975844" y="474980"/>
                </a:lnTo>
                <a:lnTo>
                  <a:pt x="967091" y="476250"/>
                </a:lnTo>
                <a:lnTo>
                  <a:pt x="1143962" y="476250"/>
                </a:lnTo>
                <a:lnTo>
                  <a:pt x="1145371" y="473710"/>
                </a:lnTo>
                <a:lnTo>
                  <a:pt x="1151118" y="462280"/>
                </a:lnTo>
                <a:lnTo>
                  <a:pt x="1156972" y="450850"/>
                </a:lnTo>
                <a:lnTo>
                  <a:pt x="1162934" y="439420"/>
                </a:lnTo>
                <a:lnTo>
                  <a:pt x="1169005" y="426720"/>
                </a:lnTo>
                <a:lnTo>
                  <a:pt x="1175185" y="415289"/>
                </a:lnTo>
                <a:lnTo>
                  <a:pt x="1181475" y="402590"/>
                </a:lnTo>
                <a:lnTo>
                  <a:pt x="1187873" y="388620"/>
                </a:lnTo>
                <a:lnTo>
                  <a:pt x="1194382" y="375920"/>
                </a:lnTo>
                <a:lnTo>
                  <a:pt x="1036710" y="302260"/>
                </a:lnTo>
                <a:close/>
              </a:path>
              <a:path w="1194382" h="1216660">
                <a:moveTo>
                  <a:pt x="307922" y="113029"/>
                </a:moveTo>
                <a:lnTo>
                  <a:pt x="253312" y="229870"/>
                </a:lnTo>
                <a:lnTo>
                  <a:pt x="350467" y="275590"/>
                </a:lnTo>
                <a:lnTo>
                  <a:pt x="275410" y="436880"/>
                </a:lnTo>
                <a:lnTo>
                  <a:pt x="416465" y="436880"/>
                </a:lnTo>
                <a:lnTo>
                  <a:pt x="466545" y="330200"/>
                </a:lnTo>
                <a:lnTo>
                  <a:pt x="574567" y="330200"/>
                </a:lnTo>
                <a:lnTo>
                  <a:pt x="610182" y="254000"/>
                </a:lnTo>
                <a:lnTo>
                  <a:pt x="521155" y="213360"/>
                </a:lnTo>
                <a:lnTo>
                  <a:pt x="546538" y="158750"/>
                </a:lnTo>
                <a:lnTo>
                  <a:pt x="405077" y="158750"/>
                </a:lnTo>
                <a:lnTo>
                  <a:pt x="307922" y="113029"/>
                </a:lnTo>
                <a:close/>
              </a:path>
              <a:path w="1194382" h="1216660">
                <a:moveTo>
                  <a:pt x="574567" y="330200"/>
                </a:moveTo>
                <a:lnTo>
                  <a:pt x="466545" y="330200"/>
                </a:lnTo>
                <a:lnTo>
                  <a:pt x="555572" y="370840"/>
                </a:lnTo>
                <a:lnTo>
                  <a:pt x="574567" y="330200"/>
                </a:lnTo>
                <a:close/>
              </a:path>
              <a:path w="1194382" h="1216660">
                <a:moveTo>
                  <a:pt x="478864" y="0"/>
                </a:moveTo>
                <a:lnTo>
                  <a:pt x="405077" y="158750"/>
                </a:lnTo>
                <a:lnTo>
                  <a:pt x="546538" y="158750"/>
                </a:lnTo>
                <a:lnTo>
                  <a:pt x="594942" y="54610"/>
                </a:lnTo>
                <a:lnTo>
                  <a:pt x="478864" y="0"/>
                </a:lnTo>
                <a:close/>
              </a:path>
            </a:pathLst>
          </a:custGeom>
          <a:solidFill>
            <a:srgbClr val="D40F79"/>
          </a:solidFill>
        </p:spPr>
        <p:txBody>
          <a:bodyPr wrap="square" lIns="0" tIns="0" rIns="0" bIns="0" rtlCol="0">
            <a:spAutoFit/>
          </a:bodyPr>
          <a:lstStyle/>
          <a:p/>
        </p:txBody>
      </p:sp>
      <p:sp>
        <p:nvSpPr>
          <p:cNvPr id="5" name="object 5"/>
          <p:cNvSpPr txBox="1"/>
          <p:nvPr/>
        </p:nvSpPr>
        <p:spPr>
          <a:xfrm>
            <a:off x="2295905" y="4440682"/>
            <a:ext cx="2312035" cy="287020"/>
          </a:xfrm>
          <a:prstGeom prst="rect">
            <a:avLst/>
          </a:prstGeom>
        </p:spPr>
        <p:txBody>
          <a:bodyPr vert="horz" wrap="square" lIns="0" tIns="0" rIns="0" bIns="0" rtlCol="0">
            <a:spAutoFit/>
          </a:bodyPr>
          <a:lstStyle/>
          <a:p>
            <a:pPr marL="12700">
              <a:lnSpc>
                <a:spcPct val="100000"/>
              </a:lnSpc>
            </a:pPr>
            <a:r>
              <a:rPr sz="1800" b="1" dirty="0">
                <a:solidFill>
                  <a:srgbClr val="4471C4"/>
                </a:solidFill>
                <a:latin typeface="微软雅黑" panose="020B0503020204020204" charset="-122"/>
                <a:cs typeface="微软雅黑" panose="020B0503020204020204" charset="-122"/>
              </a:rPr>
              <a:t>任何单位或者个人有权</a:t>
            </a:r>
            <a:endParaRPr sz="1800">
              <a:latin typeface="微软雅黑" panose="020B0503020204020204" charset="-122"/>
              <a:cs typeface="微软雅黑" panose="020B0503020204020204" charset="-122"/>
            </a:endParaRPr>
          </a:p>
        </p:txBody>
      </p:sp>
      <p:sp>
        <p:nvSpPr>
          <p:cNvPr id="6" name="object 6"/>
          <p:cNvSpPr txBox="1"/>
          <p:nvPr/>
        </p:nvSpPr>
        <p:spPr>
          <a:xfrm>
            <a:off x="2076450" y="2676397"/>
            <a:ext cx="1854200" cy="698500"/>
          </a:xfrm>
          <a:prstGeom prst="rect">
            <a:avLst/>
          </a:prstGeom>
        </p:spPr>
        <p:txBody>
          <a:bodyPr vert="horz" wrap="square" lIns="0" tIns="0" rIns="0" bIns="0" rtlCol="0">
            <a:spAutoFit/>
          </a:bodyPr>
          <a:lstStyle/>
          <a:p>
            <a:pPr algn="ctr">
              <a:lnSpc>
                <a:spcPct val="100000"/>
              </a:lnSpc>
            </a:pPr>
            <a:r>
              <a:rPr sz="1800" b="1" dirty="0">
                <a:latin typeface="微软雅黑" panose="020B0503020204020204" charset="-122"/>
                <a:cs typeface="微软雅黑" panose="020B0503020204020204" charset="-122"/>
              </a:rPr>
              <a:t>事故隐患或</a:t>
            </a:r>
            <a:endParaRPr sz="1800">
              <a:latin typeface="微软雅黑" panose="020B0503020204020204" charset="-122"/>
              <a:cs typeface="微软雅黑" panose="020B0503020204020204" charset="-122"/>
            </a:endParaRPr>
          </a:p>
          <a:p>
            <a:pPr algn="ctr">
              <a:lnSpc>
                <a:spcPct val="100000"/>
              </a:lnSpc>
              <a:spcBef>
                <a:spcPts val="1080"/>
              </a:spcBef>
            </a:pPr>
            <a:r>
              <a:rPr sz="1800" b="1" spc="-5" dirty="0">
                <a:latin typeface="微软雅黑" panose="020B0503020204020204" charset="-122"/>
                <a:cs typeface="微软雅黑" panose="020B0503020204020204" charset="-122"/>
              </a:rPr>
              <a:t>安全生产违法行为</a:t>
            </a:r>
            <a:endParaRPr sz="1800">
              <a:latin typeface="微软雅黑" panose="020B0503020204020204" charset="-122"/>
              <a:cs typeface="微软雅黑" panose="020B0503020204020204" charset="-122"/>
            </a:endParaRPr>
          </a:p>
        </p:txBody>
      </p:sp>
      <p:sp>
        <p:nvSpPr>
          <p:cNvPr id="7" name="object 7"/>
          <p:cNvSpPr/>
          <p:nvPr/>
        </p:nvSpPr>
        <p:spPr>
          <a:xfrm>
            <a:off x="3823715" y="240791"/>
            <a:ext cx="1315212" cy="861059"/>
          </a:xfrm>
          <a:prstGeom prst="rect">
            <a:avLst/>
          </a:prstGeom>
          <a:blipFill>
            <a:blip r:embed="rId2" cstate="print"/>
            <a:stretch>
              <a:fillRect/>
            </a:stretch>
          </a:blipFill>
        </p:spPr>
        <p:txBody>
          <a:bodyPr wrap="square" lIns="0" tIns="0" rIns="0" bIns="0" rtlCol="0">
            <a:spAutoFit/>
          </a:bodyPr>
          <a:lstStyle/>
          <a:p/>
        </p:txBody>
      </p:sp>
      <p:sp>
        <p:nvSpPr>
          <p:cNvPr id="8" name="object 8"/>
          <p:cNvSpPr txBox="1"/>
          <p:nvPr/>
        </p:nvSpPr>
        <p:spPr>
          <a:xfrm>
            <a:off x="3933190" y="1063401"/>
            <a:ext cx="1095375" cy="442595"/>
          </a:xfrm>
          <a:prstGeom prst="rect">
            <a:avLst/>
          </a:prstGeom>
        </p:spPr>
        <p:txBody>
          <a:bodyPr vert="horz" wrap="square" lIns="0" tIns="0" rIns="0" bIns="0" rtlCol="0">
            <a:spAutoFit/>
          </a:bodyPr>
          <a:lstStyle/>
          <a:p>
            <a:pPr marL="12700" marR="6350">
              <a:lnSpc>
                <a:spcPct val="101000"/>
              </a:lnSpc>
            </a:pPr>
            <a:r>
              <a:rPr sz="1400" b="1" dirty="0">
                <a:solidFill>
                  <a:srgbClr val="44536A"/>
                </a:solidFill>
                <a:latin typeface="微软雅黑" panose="020B0503020204020204" charset="-122"/>
                <a:cs typeface="微软雅黑" panose="020B0503020204020204" charset="-122"/>
              </a:rPr>
              <a:t>负有安全监督 管理职责部门</a:t>
            </a:r>
            <a:endParaRPr sz="1400">
              <a:latin typeface="微软雅黑" panose="020B0503020204020204" charset="-122"/>
              <a:cs typeface="微软雅黑" panose="020B0503020204020204" charset="-122"/>
            </a:endParaRPr>
          </a:p>
        </p:txBody>
      </p:sp>
      <p:sp>
        <p:nvSpPr>
          <p:cNvPr id="9" name="object 9"/>
          <p:cNvSpPr/>
          <p:nvPr/>
        </p:nvSpPr>
        <p:spPr>
          <a:xfrm>
            <a:off x="3658361" y="112013"/>
            <a:ext cx="1647443" cy="1648967"/>
          </a:xfrm>
          <a:custGeom>
            <a:avLst/>
            <a:gdLst/>
            <a:ahLst/>
            <a:cxnLst/>
            <a:rect l="l" t="t" r="r" b="b"/>
            <a:pathLst>
              <a:path w="1647443" h="1648967">
                <a:moveTo>
                  <a:pt x="0" y="824483"/>
                </a:moveTo>
                <a:lnTo>
                  <a:pt x="2730" y="756870"/>
                </a:lnTo>
                <a:lnTo>
                  <a:pt x="10781" y="690761"/>
                </a:lnTo>
                <a:lnTo>
                  <a:pt x="23940" y="626368"/>
                </a:lnTo>
                <a:lnTo>
                  <a:pt x="41995" y="563904"/>
                </a:lnTo>
                <a:lnTo>
                  <a:pt x="64734" y="503580"/>
                </a:lnTo>
                <a:lnTo>
                  <a:pt x="91945" y="445610"/>
                </a:lnTo>
                <a:lnTo>
                  <a:pt x="123416" y="390205"/>
                </a:lnTo>
                <a:lnTo>
                  <a:pt x="158934" y="337578"/>
                </a:lnTo>
                <a:lnTo>
                  <a:pt x="198289" y="287941"/>
                </a:lnTo>
                <a:lnTo>
                  <a:pt x="241268" y="241506"/>
                </a:lnTo>
                <a:lnTo>
                  <a:pt x="287658" y="198486"/>
                </a:lnTo>
                <a:lnTo>
                  <a:pt x="337249" y="159093"/>
                </a:lnTo>
                <a:lnTo>
                  <a:pt x="389827" y="123539"/>
                </a:lnTo>
                <a:lnTo>
                  <a:pt x="445180" y="92037"/>
                </a:lnTo>
                <a:lnTo>
                  <a:pt x="503098" y="64799"/>
                </a:lnTo>
                <a:lnTo>
                  <a:pt x="563367" y="42038"/>
                </a:lnTo>
                <a:lnTo>
                  <a:pt x="625776" y="23964"/>
                </a:lnTo>
                <a:lnTo>
                  <a:pt x="690113" y="10792"/>
                </a:lnTo>
                <a:lnTo>
                  <a:pt x="756166" y="2733"/>
                </a:lnTo>
                <a:lnTo>
                  <a:pt x="823722" y="0"/>
                </a:lnTo>
                <a:lnTo>
                  <a:pt x="891277" y="2733"/>
                </a:lnTo>
                <a:lnTo>
                  <a:pt x="957330" y="10792"/>
                </a:lnTo>
                <a:lnTo>
                  <a:pt x="1021667" y="23964"/>
                </a:lnTo>
                <a:lnTo>
                  <a:pt x="1084076" y="42038"/>
                </a:lnTo>
                <a:lnTo>
                  <a:pt x="1144345" y="64799"/>
                </a:lnTo>
                <a:lnTo>
                  <a:pt x="1202263" y="92037"/>
                </a:lnTo>
                <a:lnTo>
                  <a:pt x="1257616" y="123539"/>
                </a:lnTo>
                <a:lnTo>
                  <a:pt x="1310194" y="159093"/>
                </a:lnTo>
                <a:lnTo>
                  <a:pt x="1359785" y="198486"/>
                </a:lnTo>
                <a:lnTo>
                  <a:pt x="1406175" y="241506"/>
                </a:lnTo>
                <a:lnTo>
                  <a:pt x="1449154" y="287941"/>
                </a:lnTo>
                <a:lnTo>
                  <a:pt x="1488509" y="337578"/>
                </a:lnTo>
                <a:lnTo>
                  <a:pt x="1524027" y="390205"/>
                </a:lnTo>
                <a:lnTo>
                  <a:pt x="1555498" y="445610"/>
                </a:lnTo>
                <a:lnTo>
                  <a:pt x="1582709" y="503580"/>
                </a:lnTo>
                <a:lnTo>
                  <a:pt x="1605448" y="563904"/>
                </a:lnTo>
                <a:lnTo>
                  <a:pt x="1623503" y="626368"/>
                </a:lnTo>
                <a:lnTo>
                  <a:pt x="1636662" y="690761"/>
                </a:lnTo>
                <a:lnTo>
                  <a:pt x="1644713" y="756870"/>
                </a:lnTo>
                <a:lnTo>
                  <a:pt x="1647443" y="824483"/>
                </a:lnTo>
                <a:lnTo>
                  <a:pt x="1644713" y="892097"/>
                </a:lnTo>
                <a:lnTo>
                  <a:pt x="1636662" y="958206"/>
                </a:lnTo>
                <a:lnTo>
                  <a:pt x="1623503" y="1022599"/>
                </a:lnTo>
                <a:lnTo>
                  <a:pt x="1605448" y="1085063"/>
                </a:lnTo>
                <a:lnTo>
                  <a:pt x="1582709" y="1145387"/>
                </a:lnTo>
                <a:lnTo>
                  <a:pt x="1555498" y="1203357"/>
                </a:lnTo>
                <a:lnTo>
                  <a:pt x="1524027" y="1258762"/>
                </a:lnTo>
                <a:lnTo>
                  <a:pt x="1488509" y="1311389"/>
                </a:lnTo>
                <a:lnTo>
                  <a:pt x="1449154" y="1361026"/>
                </a:lnTo>
                <a:lnTo>
                  <a:pt x="1406175" y="1407461"/>
                </a:lnTo>
                <a:lnTo>
                  <a:pt x="1359785" y="1450481"/>
                </a:lnTo>
                <a:lnTo>
                  <a:pt x="1310194" y="1489874"/>
                </a:lnTo>
                <a:lnTo>
                  <a:pt x="1257616" y="1525428"/>
                </a:lnTo>
                <a:lnTo>
                  <a:pt x="1202263" y="1556930"/>
                </a:lnTo>
                <a:lnTo>
                  <a:pt x="1144345" y="1584168"/>
                </a:lnTo>
                <a:lnTo>
                  <a:pt x="1084076" y="1606929"/>
                </a:lnTo>
                <a:lnTo>
                  <a:pt x="1021667" y="1625003"/>
                </a:lnTo>
                <a:lnTo>
                  <a:pt x="957330" y="1638175"/>
                </a:lnTo>
                <a:lnTo>
                  <a:pt x="891277" y="1646234"/>
                </a:lnTo>
                <a:lnTo>
                  <a:pt x="823722" y="1648967"/>
                </a:lnTo>
                <a:lnTo>
                  <a:pt x="756166" y="1646234"/>
                </a:lnTo>
                <a:lnTo>
                  <a:pt x="690113" y="1638175"/>
                </a:lnTo>
                <a:lnTo>
                  <a:pt x="625776" y="1625003"/>
                </a:lnTo>
                <a:lnTo>
                  <a:pt x="563367" y="1606929"/>
                </a:lnTo>
                <a:lnTo>
                  <a:pt x="503098" y="1584168"/>
                </a:lnTo>
                <a:lnTo>
                  <a:pt x="445180" y="1556930"/>
                </a:lnTo>
                <a:lnTo>
                  <a:pt x="389827" y="1525428"/>
                </a:lnTo>
                <a:lnTo>
                  <a:pt x="337249" y="1489874"/>
                </a:lnTo>
                <a:lnTo>
                  <a:pt x="287658" y="1450481"/>
                </a:lnTo>
                <a:lnTo>
                  <a:pt x="241268" y="1407461"/>
                </a:lnTo>
                <a:lnTo>
                  <a:pt x="198289" y="1361026"/>
                </a:lnTo>
                <a:lnTo>
                  <a:pt x="158934" y="1311389"/>
                </a:lnTo>
                <a:lnTo>
                  <a:pt x="123416" y="1258762"/>
                </a:lnTo>
                <a:lnTo>
                  <a:pt x="91945" y="1203357"/>
                </a:lnTo>
                <a:lnTo>
                  <a:pt x="64734" y="1145387"/>
                </a:lnTo>
                <a:lnTo>
                  <a:pt x="41995" y="1085063"/>
                </a:lnTo>
                <a:lnTo>
                  <a:pt x="23940" y="1022599"/>
                </a:lnTo>
                <a:lnTo>
                  <a:pt x="10781" y="958206"/>
                </a:lnTo>
                <a:lnTo>
                  <a:pt x="2730" y="892097"/>
                </a:lnTo>
                <a:lnTo>
                  <a:pt x="0" y="824483"/>
                </a:lnTo>
                <a:close/>
              </a:path>
            </a:pathLst>
          </a:custGeom>
          <a:ln w="38100">
            <a:solidFill>
              <a:srgbClr val="4471C4"/>
            </a:solidFill>
          </a:ln>
        </p:spPr>
        <p:txBody>
          <a:bodyPr wrap="square" lIns="0" tIns="0" rIns="0" bIns="0" rtlCol="0">
            <a:spAutoFit/>
          </a:bodyPr>
          <a:lstStyle/>
          <a:p/>
        </p:txBody>
      </p:sp>
      <p:sp>
        <p:nvSpPr>
          <p:cNvPr id="10" name="object 10"/>
          <p:cNvSpPr/>
          <p:nvPr/>
        </p:nvSpPr>
        <p:spPr>
          <a:xfrm>
            <a:off x="2538476" y="1433322"/>
            <a:ext cx="2195957" cy="1412748"/>
          </a:xfrm>
          <a:custGeom>
            <a:avLst/>
            <a:gdLst/>
            <a:ahLst/>
            <a:cxnLst/>
            <a:rect l="l" t="t" r="r" b="b"/>
            <a:pathLst>
              <a:path w="2195957" h="1412748">
                <a:moveTo>
                  <a:pt x="41656" y="0"/>
                </a:moveTo>
                <a:lnTo>
                  <a:pt x="0" y="66548"/>
                </a:lnTo>
                <a:lnTo>
                  <a:pt x="1321308" y="349123"/>
                </a:lnTo>
                <a:lnTo>
                  <a:pt x="2154428" y="1412748"/>
                </a:lnTo>
                <a:lnTo>
                  <a:pt x="2195957" y="1346200"/>
                </a:lnTo>
                <a:lnTo>
                  <a:pt x="1362837" y="282575"/>
                </a:lnTo>
                <a:lnTo>
                  <a:pt x="41656" y="0"/>
                </a:lnTo>
                <a:close/>
              </a:path>
            </a:pathLst>
          </a:custGeom>
          <a:solidFill>
            <a:srgbClr val="D40F79"/>
          </a:solidFill>
        </p:spPr>
        <p:txBody>
          <a:bodyPr wrap="square" lIns="0" tIns="0" rIns="0" bIns="0" rtlCol="0">
            <a:spAutoFit/>
          </a:bodyPr>
          <a:lstStyle/>
          <a:p/>
        </p:txBody>
      </p:sp>
      <p:sp>
        <p:nvSpPr>
          <p:cNvPr id="11" name="object 11"/>
          <p:cNvSpPr/>
          <p:nvPr/>
        </p:nvSpPr>
        <p:spPr>
          <a:xfrm>
            <a:off x="8697468" y="11734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2" name="object 12"/>
          <p:cNvSpPr txBox="1"/>
          <p:nvPr/>
        </p:nvSpPr>
        <p:spPr>
          <a:xfrm>
            <a:off x="8969502" y="279908"/>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71</a:t>
            </a:r>
            <a:endParaRPr sz="2800">
              <a:latin typeface="Calibri" panose="020F0502020204030204"/>
              <a:cs typeface="Calibri" panose="020F0502020204030204"/>
            </a:endParaRPr>
          </a:p>
        </p:txBody>
      </p:sp>
      <p:sp>
        <p:nvSpPr>
          <p:cNvPr id="13" name="矩形 12"/>
          <p:cNvSpPr/>
          <p:nvPr/>
        </p:nvSpPr>
        <p:spPr>
          <a:xfrm>
            <a:off x="5791200" y="1561643"/>
            <a:ext cx="3844821" cy="35394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3200" dirty="0">
                <a:solidFill>
                  <a:srgbClr val="FF0000"/>
                </a:solidFill>
              </a:rPr>
              <a:t>第七十一条</a:t>
            </a:r>
            <a:r>
              <a:rPr lang="en-US" altLang="zh-CN" sz="3200" dirty="0">
                <a:solidFill>
                  <a:srgbClr val="FF0000"/>
                </a:solidFill>
              </a:rPr>
              <a:t> </a:t>
            </a:r>
            <a:r>
              <a:rPr lang="zh-CN" altLang="zh-CN" sz="3200" dirty="0">
                <a:solidFill>
                  <a:srgbClr val="FF0000"/>
                </a:solidFill>
              </a:rPr>
              <a:t>任何单位或者个人对事故隐患或者安全生产违法行为，均有权向负有安全生产监督管理职责的部门报告或者举报。</a:t>
            </a:r>
            <a:endParaRPr lang="zh-CN" altLang="zh-CN" sz="32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1663" y="2056130"/>
            <a:ext cx="4715255" cy="576072"/>
          </a:xfrm>
          <a:custGeom>
            <a:avLst/>
            <a:gdLst/>
            <a:ahLst/>
            <a:cxnLst/>
            <a:rect l="l" t="t" r="r" b="b"/>
            <a:pathLst>
              <a:path w="4715256" h="576072">
                <a:moveTo>
                  <a:pt x="0" y="576072"/>
                </a:moveTo>
                <a:lnTo>
                  <a:pt x="4715255" y="576072"/>
                </a:lnTo>
                <a:lnTo>
                  <a:pt x="4715255" y="0"/>
                </a:lnTo>
                <a:lnTo>
                  <a:pt x="0" y="0"/>
                </a:lnTo>
                <a:lnTo>
                  <a:pt x="0" y="576072"/>
                </a:lnTo>
                <a:close/>
              </a:path>
            </a:pathLst>
          </a:custGeom>
          <a:solidFill>
            <a:srgbClr val="7A7A7A"/>
          </a:solidFill>
        </p:spPr>
        <p:txBody>
          <a:bodyPr wrap="square" lIns="0" tIns="0" rIns="0" bIns="0" rtlCol="0">
            <a:spAutoFit/>
          </a:bodyPr>
          <a:lstStyle/>
          <a:p/>
        </p:txBody>
      </p:sp>
      <p:sp>
        <p:nvSpPr>
          <p:cNvPr id="3" name="object 3"/>
          <p:cNvSpPr/>
          <p:nvPr/>
        </p:nvSpPr>
        <p:spPr>
          <a:xfrm>
            <a:off x="1121663" y="2056130"/>
            <a:ext cx="4715255" cy="576072"/>
          </a:xfrm>
          <a:custGeom>
            <a:avLst/>
            <a:gdLst/>
            <a:ahLst/>
            <a:cxnLst/>
            <a:rect l="l" t="t" r="r" b="b"/>
            <a:pathLst>
              <a:path w="4715256" h="576072">
                <a:moveTo>
                  <a:pt x="0" y="576072"/>
                </a:moveTo>
                <a:lnTo>
                  <a:pt x="4715255" y="576072"/>
                </a:lnTo>
                <a:lnTo>
                  <a:pt x="4715255" y="0"/>
                </a:lnTo>
                <a:lnTo>
                  <a:pt x="0" y="0"/>
                </a:lnTo>
                <a:lnTo>
                  <a:pt x="0" y="576072"/>
                </a:lnTo>
                <a:close/>
              </a:path>
            </a:pathLst>
          </a:custGeom>
          <a:ln w="12191">
            <a:solidFill>
              <a:srgbClr val="41709C"/>
            </a:solidFill>
          </a:ln>
        </p:spPr>
        <p:txBody>
          <a:bodyPr wrap="square" lIns="0" tIns="0" rIns="0" bIns="0" rtlCol="0">
            <a:spAutoFit/>
          </a:bodyPr>
          <a:lstStyle/>
          <a:p/>
        </p:txBody>
      </p:sp>
      <p:sp>
        <p:nvSpPr>
          <p:cNvPr id="4" name="object 4"/>
          <p:cNvSpPr/>
          <p:nvPr/>
        </p:nvSpPr>
        <p:spPr>
          <a:xfrm>
            <a:off x="762000" y="2129282"/>
            <a:ext cx="684276" cy="429767"/>
          </a:xfrm>
          <a:custGeom>
            <a:avLst/>
            <a:gdLst/>
            <a:ahLst/>
            <a:cxnLst/>
            <a:rect l="l" t="t" r="r" b="b"/>
            <a:pathLst>
              <a:path w="684276" h="429767">
                <a:moveTo>
                  <a:pt x="469391" y="0"/>
                </a:moveTo>
                <a:lnTo>
                  <a:pt x="0" y="0"/>
                </a:lnTo>
                <a:lnTo>
                  <a:pt x="0" y="429767"/>
                </a:lnTo>
                <a:lnTo>
                  <a:pt x="469391" y="429767"/>
                </a:lnTo>
                <a:lnTo>
                  <a:pt x="684276" y="214883"/>
                </a:lnTo>
                <a:lnTo>
                  <a:pt x="469391" y="0"/>
                </a:lnTo>
                <a:close/>
              </a:path>
            </a:pathLst>
          </a:custGeom>
          <a:solidFill>
            <a:srgbClr val="E75845"/>
          </a:solidFill>
        </p:spPr>
        <p:txBody>
          <a:bodyPr wrap="square" lIns="0" tIns="0" rIns="0" bIns="0" rtlCol="0">
            <a:spAutoFit/>
          </a:bodyPr>
          <a:lstStyle/>
          <a:p/>
        </p:txBody>
      </p:sp>
      <p:sp>
        <p:nvSpPr>
          <p:cNvPr id="5" name="object 5"/>
          <p:cNvSpPr txBox="1"/>
          <p:nvPr/>
        </p:nvSpPr>
        <p:spPr>
          <a:xfrm>
            <a:off x="1030985" y="2201544"/>
            <a:ext cx="153035" cy="285115"/>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rial" panose="020B0604020202020204"/>
                <a:cs typeface="Arial" panose="020B0604020202020204"/>
              </a:rPr>
              <a:t>1</a:t>
            </a:r>
            <a:endParaRPr sz="1800">
              <a:latin typeface="Arial" panose="020B0604020202020204"/>
              <a:cs typeface="Arial" panose="020B0604020202020204"/>
            </a:endParaRPr>
          </a:p>
        </p:txBody>
      </p:sp>
      <p:sp>
        <p:nvSpPr>
          <p:cNvPr id="6" name="object 6"/>
          <p:cNvSpPr txBox="1"/>
          <p:nvPr/>
        </p:nvSpPr>
        <p:spPr>
          <a:xfrm>
            <a:off x="1525269" y="2196592"/>
            <a:ext cx="32258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遵守本法和其他有关法律、法规</a:t>
            </a:r>
            <a:endParaRPr sz="1800">
              <a:latin typeface="微软雅黑" panose="020B0503020204020204" charset="-122"/>
              <a:cs typeface="微软雅黑" panose="020B0503020204020204" charset="-122"/>
            </a:endParaRPr>
          </a:p>
        </p:txBody>
      </p:sp>
      <p:sp>
        <p:nvSpPr>
          <p:cNvPr id="7" name="object 7"/>
          <p:cNvSpPr/>
          <p:nvPr/>
        </p:nvSpPr>
        <p:spPr>
          <a:xfrm>
            <a:off x="1121663" y="2847086"/>
            <a:ext cx="4715255" cy="576072"/>
          </a:xfrm>
          <a:custGeom>
            <a:avLst/>
            <a:gdLst/>
            <a:ahLst/>
            <a:cxnLst/>
            <a:rect l="l" t="t" r="r" b="b"/>
            <a:pathLst>
              <a:path w="4715256" h="576072">
                <a:moveTo>
                  <a:pt x="0" y="576072"/>
                </a:moveTo>
                <a:lnTo>
                  <a:pt x="4715255" y="576072"/>
                </a:lnTo>
                <a:lnTo>
                  <a:pt x="4715255" y="0"/>
                </a:lnTo>
                <a:lnTo>
                  <a:pt x="0" y="0"/>
                </a:lnTo>
                <a:lnTo>
                  <a:pt x="0" y="576072"/>
                </a:lnTo>
                <a:close/>
              </a:path>
            </a:pathLst>
          </a:custGeom>
          <a:solidFill>
            <a:srgbClr val="7A7A7A"/>
          </a:solidFill>
        </p:spPr>
        <p:txBody>
          <a:bodyPr wrap="square" lIns="0" tIns="0" rIns="0" bIns="0" rtlCol="0">
            <a:spAutoFit/>
          </a:bodyPr>
          <a:lstStyle/>
          <a:p/>
        </p:txBody>
      </p:sp>
      <p:sp>
        <p:nvSpPr>
          <p:cNvPr id="8" name="object 8"/>
          <p:cNvSpPr/>
          <p:nvPr/>
        </p:nvSpPr>
        <p:spPr>
          <a:xfrm>
            <a:off x="1121663" y="2847086"/>
            <a:ext cx="4715255" cy="576072"/>
          </a:xfrm>
          <a:custGeom>
            <a:avLst/>
            <a:gdLst/>
            <a:ahLst/>
            <a:cxnLst/>
            <a:rect l="l" t="t" r="r" b="b"/>
            <a:pathLst>
              <a:path w="4715256" h="576072">
                <a:moveTo>
                  <a:pt x="0" y="576072"/>
                </a:moveTo>
                <a:lnTo>
                  <a:pt x="4715255" y="576072"/>
                </a:lnTo>
                <a:lnTo>
                  <a:pt x="4715255" y="0"/>
                </a:lnTo>
                <a:lnTo>
                  <a:pt x="0" y="0"/>
                </a:lnTo>
                <a:lnTo>
                  <a:pt x="0" y="576072"/>
                </a:lnTo>
                <a:close/>
              </a:path>
            </a:pathLst>
          </a:custGeom>
          <a:ln w="12191">
            <a:solidFill>
              <a:srgbClr val="41709C"/>
            </a:solidFill>
          </a:ln>
        </p:spPr>
        <p:txBody>
          <a:bodyPr wrap="square" lIns="0" tIns="0" rIns="0" bIns="0" rtlCol="0">
            <a:spAutoFit/>
          </a:bodyPr>
          <a:lstStyle/>
          <a:p/>
        </p:txBody>
      </p:sp>
      <p:sp>
        <p:nvSpPr>
          <p:cNvPr id="9" name="object 9"/>
          <p:cNvSpPr/>
          <p:nvPr/>
        </p:nvSpPr>
        <p:spPr>
          <a:xfrm>
            <a:off x="762000" y="2920237"/>
            <a:ext cx="684276" cy="429768"/>
          </a:xfrm>
          <a:custGeom>
            <a:avLst/>
            <a:gdLst/>
            <a:ahLst/>
            <a:cxnLst/>
            <a:rect l="l" t="t" r="r" b="b"/>
            <a:pathLst>
              <a:path w="684276" h="429768">
                <a:moveTo>
                  <a:pt x="469391" y="0"/>
                </a:moveTo>
                <a:lnTo>
                  <a:pt x="0" y="0"/>
                </a:lnTo>
                <a:lnTo>
                  <a:pt x="0" y="429768"/>
                </a:lnTo>
                <a:lnTo>
                  <a:pt x="469391" y="429768"/>
                </a:lnTo>
                <a:lnTo>
                  <a:pt x="684276" y="214884"/>
                </a:lnTo>
                <a:lnTo>
                  <a:pt x="469391" y="0"/>
                </a:lnTo>
                <a:close/>
              </a:path>
            </a:pathLst>
          </a:custGeom>
          <a:solidFill>
            <a:srgbClr val="006FC0"/>
          </a:solidFill>
        </p:spPr>
        <p:txBody>
          <a:bodyPr wrap="square" lIns="0" tIns="0" rIns="0" bIns="0" rtlCol="0">
            <a:spAutoFit/>
          </a:bodyPr>
          <a:lstStyle/>
          <a:p/>
        </p:txBody>
      </p:sp>
      <p:sp>
        <p:nvSpPr>
          <p:cNvPr id="10" name="object 10"/>
          <p:cNvSpPr txBox="1"/>
          <p:nvPr/>
        </p:nvSpPr>
        <p:spPr>
          <a:xfrm>
            <a:off x="1030985" y="2991865"/>
            <a:ext cx="153035" cy="285115"/>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rial" panose="020B0604020202020204"/>
                <a:cs typeface="Arial" panose="020B0604020202020204"/>
              </a:rPr>
              <a:t>2</a:t>
            </a:r>
            <a:endParaRPr sz="1800">
              <a:latin typeface="Arial" panose="020B0604020202020204"/>
              <a:cs typeface="Arial" panose="020B0604020202020204"/>
            </a:endParaRPr>
          </a:p>
        </p:txBody>
      </p:sp>
      <p:sp>
        <p:nvSpPr>
          <p:cNvPr id="11" name="object 11"/>
          <p:cNvSpPr txBox="1"/>
          <p:nvPr/>
        </p:nvSpPr>
        <p:spPr>
          <a:xfrm>
            <a:off x="1525269" y="2987294"/>
            <a:ext cx="18542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加强安全生产管理</a:t>
            </a:r>
            <a:endParaRPr sz="1800">
              <a:latin typeface="微软雅黑" panose="020B0503020204020204" charset="-122"/>
              <a:cs typeface="微软雅黑" panose="020B0503020204020204" charset="-122"/>
            </a:endParaRPr>
          </a:p>
        </p:txBody>
      </p:sp>
      <p:sp>
        <p:nvSpPr>
          <p:cNvPr id="12" name="object 12"/>
          <p:cNvSpPr/>
          <p:nvPr/>
        </p:nvSpPr>
        <p:spPr>
          <a:xfrm>
            <a:off x="1121663" y="3636518"/>
            <a:ext cx="4715255" cy="576071"/>
          </a:xfrm>
          <a:custGeom>
            <a:avLst/>
            <a:gdLst/>
            <a:ahLst/>
            <a:cxnLst/>
            <a:rect l="l" t="t" r="r" b="b"/>
            <a:pathLst>
              <a:path w="4715256" h="576072">
                <a:moveTo>
                  <a:pt x="0" y="576071"/>
                </a:moveTo>
                <a:lnTo>
                  <a:pt x="4715255" y="576071"/>
                </a:lnTo>
                <a:lnTo>
                  <a:pt x="4715255" y="0"/>
                </a:lnTo>
                <a:lnTo>
                  <a:pt x="0" y="0"/>
                </a:lnTo>
                <a:lnTo>
                  <a:pt x="0" y="576071"/>
                </a:lnTo>
                <a:close/>
              </a:path>
            </a:pathLst>
          </a:custGeom>
          <a:solidFill>
            <a:srgbClr val="7A7A7A"/>
          </a:solidFill>
        </p:spPr>
        <p:txBody>
          <a:bodyPr wrap="square" lIns="0" tIns="0" rIns="0" bIns="0" rtlCol="0">
            <a:spAutoFit/>
          </a:bodyPr>
          <a:lstStyle/>
          <a:p/>
        </p:txBody>
      </p:sp>
      <p:sp>
        <p:nvSpPr>
          <p:cNvPr id="13" name="object 13"/>
          <p:cNvSpPr/>
          <p:nvPr/>
        </p:nvSpPr>
        <p:spPr>
          <a:xfrm>
            <a:off x="1121663" y="3636518"/>
            <a:ext cx="4715255" cy="576071"/>
          </a:xfrm>
          <a:custGeom>
            <a:avLst/>
            <a:gdLst/>
            <a:ahLst/>
            <a:cxnLst/>
            <a:rect l="l" t="t" r="r" b="b"/>
            <a:pathLst>
              <a:path w="4715256" h="576072">
                <a:moveTo>
                  <a:pt x="0" y="576071"/>
                </a:moveTo>
                <a:lnTo>
                  <a:pt x="4715255" y="576071"/>
                </a:lnTo>
                <a:lnTo>
                  <a:pt x="4715255" y="0"/>
                </a:lnTo>
                <a:lnTo>
                  <a:pt x="0" y="0"/>
                </a:lnTo>
                <a:lnTo>
                  <a:pt x="0" y="576071"/>
                </a:lnTo>
                <a:close/>
              </a:path>
            </a:pathLst>
          </a:custGeom>
          <a:ln w="12191">
            <a:solidFill>
              <a:srgbClr val="41709C"/>
            </a:solidFill>
          </a:ln>
        </p:spPr>
        <p:txBody>
          <a:bodyPr wrap="square" lIns="0" tIns="0" rIns="0" bIns="0" rtlCol="0">
            <a:spAutoFit/>
          </a:bodyPr>
          <a:lstStyle/>
          <a:p/>
        </p:txBody>
      </p:sp>
      <p:sp>
        <p:nvSpPr>
          <p:cNvPr id="14" name="object 14"/>
          <p:cNvSpPr/>
          <p:nvPr/>
        </p:nvSpPr>
        <p:spPr>
          <a:xfrm>
            <a:off x="762000" y="3709669"/>
            <a:ext cx="684276" cy="431291"/>
          </a:xfrm>
          <a:custGeom>
            <a:avLst/>
            <a:gdLst/>
            <a:ahLst/>
            <a:cxnLst/>
            <a:rect l="l" t="t" r="r" b="b"/>
            <a:pathLst>
              <a:path w="684276" h="431291">
                <a:moveTo>
                  <a:pt x="468629" y="0"/>
                </a:moveTo>
                <a:lnTo>
                  <a:pt x="0" y="0"/>
                </a:lnTo>
                <a:lnTo>
                  <a:pt x="0" y="431291"/>
                </a:lnTo>
                <a:lnTo>
                  <a:pt x="468629" y="431291"/>
                </a:lnTo>
                <a:lnTo>
                  <a:pt x="684276" y="215645"/>
                </a:lnTo>
                <a:lnTo>
                  <a:pt x="468629" y="0"/>
                </a:lnTo>
                <a:close/>
              </a:path>
            </a:pathLst>
          </a:custGeom>
          <a:solidFill>
            <a:srgbClr val="00AF50"/>
          </a:solidFill>
        </p:spPr>
        <p:txBody>
          <a:bodyPr wrap="square" lIns="0" tIns="0" rIns="0" bIns="0" rtlCol="0">
            <a:spAutoFit/>
          </a:bodyPr>
          <a:lstStyle/>
          <a:p/>
        </p:txBody>
      </p:sp>
      <p:sp>
        <p:nvSpPr>
          <p:cNvPr id="15" name="object 15"/>
          <p:cNvSpPr/>
          <p:nvPr/>
        </p:nvSpPr>
        <p:spPr>
          <a:xfrm>
            <a:off x="1121663" y="4427474"/>
            <a:ext cx="4715255" cy="576072"/>
          </a:xfrm>
          <a:custGeom>
            <a:avLst/>
            <a:gdLst/>
            <a:ahLst/>
            <a:cxnLst/>
            <a:rect l="l" t="t" r="r" b="b"/>
            <a:pathLst>
              <a:path w="4715256" h="576072">
                <a:moveTo>
                  <a:pt x="0" y="576072"/>
                </a:moveTo>
                <a:lnTo>
                  <a:pt x="4715255" y="576072"/>
                </a:lnTo>
                <a:lnTo>
                  <a:pt x="4715255" y="0"/>
                </a:lnTo>
                <a:lnTo>
                  <a:pt x="0" y="0"/>
                </a:lnTo>
                <a:lnTo>
                  <a:pt x="0" y="576072"/>
                </a:lnTo>
                <a:close/>
              </a:path>
            </a:pathLst>
          </a:custGeom>
          <a:solidFill>
            <a:srgbClr val="7A7A7A"/>
          </a:solidFill>
        </p:spPr>
        <p:txBody>
          <a:bodyPr wrap="square" lIns="0" tIns="0" rIns="0" bIns="0" rtlCol="0">
            <a:spAutoFit/>
          </a:bodyPr>
          <a:lstStyle/>
          <a:p/>
        </p:txBody>
      </p:sp>
      <p:sp>
        <p:nvSpPr>
          <p:cNvPr id="16" name="object 16"/>
          <p:cNvSpPr/>
          <p:nvPr/>
        </p:nvSpPr>
        <p:spPr>
          <a:xfrm>
            <a:off x="1121663" y="4427474"/>
            <a:ext cx="4715255" cy="576072"/>
          </a:xfrm>
          <a:custGeom>
            <a:avLst/>
            <a:gdLst/>
            <a:ahLst/>
            <a:cxnLst/>
            <a:rect l="l" t="t" r="r" b="b"/>
            <a:pathLst>
              <a:path w="4715256" h="576072">
                <a:moveTo>
                  <a:pt x="0" y="576072"/>
                </a:moveTo>
                <a:lnTo>
                  <a:pt x="4715255" y="576072"/>
                </a:lnTo>
                <a:lnTo>
                  <a:pt x="4715255" y="0"/>
                </a:lnTo>
                <a:lnTo>
                  <a:pt x="0" y="0"/>
                </a:lnTo>
                <a:lnTo>
                  <a:pt x="0" y="576072"/>
                </a:lnTo>
                <a:close/>
              </a:path>
            </a:pathLst>
          </a:custGeom>
          <a:ln w="12191">
            <a:solidFill>
              <a:srgbClr val="41709C"/>
            </a:solidFill>
          </a:ln>
        </p:spPr>
        <p:txBody>
          <a:bodyPr wrap="square" lIns="0" tIns="0" rIns="0" bIns="0" rtlCol="0">
            <a:spAutoFit/>
          </a:bodyPr>
          <a:lstStyle/>
          <a:p/>
        </p:txBody>
      </p:sp>
      <p:sp>
        <p:nvSpPr>
          <p:cNvPr id="17" name="object 17"/>
          <p:cNvSpPr/>
          <p:nvPr/>
        </p:nvSpPr>
        <p:spPr>
          <a:xfrm>
            <a:off x="762000" y="4500625"/>
            <a:ext cx="684276" cy="429767"/>
          </a:xfrm>
          <a:custGeom>
            <a:avLst/>
            <a:gdLst/>
            <a:ahLst/>
            <a:cxnLst/>
            <a:rect l="l" t="t" r="r" b="b"/>
            <a:pathLst>
              <a:path w="684276" h="429767">
                <a:moveTo>
                  <a:pt x="469391" y="0"/>
                </a:moveTo>
                <a:lnTo>
                  <a:pt x="0" y="0"/>
                </a:lnTo>
                <a:lnTo>
                  <a:pt x="0" y="429767"/>
                </a:lnTo>
                <a:lnTo>
                  <a:pt x="469391" y="429767"/>
                </a:lnTo>
                <a:lnTo>
                  <a:pt x="684276" y="214883"/>
                </a:lnTo>
                <a:lnTo>
                  <a:pt x="469391" y="0"/>
                </a:lnTo>
                <a:close/>
              </a:path>
            </a:pathLst>
          </a:custGeom>
          <a:solidFill>
            <a:srgbClr val="28B5A4"/>
          </a:solidFill>
        </p:spPr>
        <p:txBody>
          <a:bodyPr wrap="square" lIns="0" tIns="0" rIns="0" bIns="0" rtlCol="0">
            <a:spAutoFit/>
          </a:bodyPr>
          <a:lstStyle/>
          <a:p/>
        </p:txBody>
      </p:sp>
      <p:sp>
        <p:nvSpPr>
          <p:cNvPr id="18" name="object 18"/>
          <p:cNvSpPr txBox="1"/>
          <p:nvPr/>
        </p:nvSpPr>
        <p:spPr>
          <a:xfrm>
            <a:off x="1030985" y="3782567"/>
            <a:ext cx="3491865" cy="1075690"/>
          </a:xfrm>
          <a:prstGeom prst="rect">
            <a:avLst/>
          </a:prstGeom>
        </p:spPr>
        <p:txBody>
          <a:bodyPr vert="horz" wrap="square" lIns="0" tIns="0" rIns="0" bIns="0" rtlCol="0">
            <a:spAutoFit/>
          </a:bodyPr>
          <a:lstStyle/>
          <a:p>
            <a:pPr marL="12700">
              <a:lnSpc>
                <a:spcPct val="100000"/>
              </a:lnSpc>
              <a:tabLst>
                <a:tab pos="506730" algn="l"/>
              </a:tabLst>
            </a:pPr>
            <a:r>
              <a:rPr sz="1800" b="1" dirty="0">
                <a:solidFill>
                  <a:srgbClr val="FFFFFF"/>
                </a:solidFill>
                <a:latin typeface="Arial" panose="020B0604020202020204"/>
                <a:cs typeface="Arial" panose="020B0604020202020204"/>
              </a:rPr>
              <a:t>3	</a:t>
            </a:r>
            <a:r>
              <a:rPr sz="2700" b="1" spc="-7" baseline="2000" dirty="0">
                <a:solidFill>
                  <a:srgbClr val="FFFFFF"/>
                </a:solidFill>
                <a:latin typeface="微软雅黑" panose="020B0503020204020204" charset="-122"/>
                <a:cs typeface="微软雅黑" panose="020B0503020204020204" charset="-122"/>
              </a:rPr>
              <a:t>建立、健全安全生产规章制度</a:t>
            </a:r>
            <a:endParaRPr sz="2700" baseline="2000">
              <a:latin typeface="微软雅黑" panose="020B0503020204020204" charset="-122"/>
              <a:cs typeface="微软雅黑" panose="020B0503020204020204" charset="-122"/>
            </a:endParaRPr>
          </a:p>
          <a:p>
            <a:pPr>
              <a:lnSpc>
                <a:spcPts val="1800"/>
              </a:lnSpc>
            </a:pPr>
            <a:endParaRPr sz="1800"/>
          </a:p>
          <a:p>
            <a:pPr>
              <a:lnSpc>
                <a:spcPts val="2200"/>
              </a:lnSpc>
              <a:spcBef>
                <a:spcPts val="65"/>
              </a:spcBef>
            </a:pPr>
            <a:endParaRPr sz="2200"/>
          </a:p>
          <a:p>
            <a:pPr marL="12700">
              <a:lnSpc>
                <a:spcPct val="100000"/>
              </a:lnSpc>
              <a:tabLst>
                <a:tab pos="506730" algn="l"/>
              </a:tabLst>
            </a:pPr>
            <a:r>
              <a:rPr sz="1800" b="1" dirty="0">
                <a:solidFill>
                  <a:srgbClr val="FFFFFF"/>
                </a:solidFill>
                <a:latin typeface="Arial" panose="020B0604020202020204"/>
                <a:cs typeface="Arial" panose="020B0604020202020204"/>
              </a:rPr>
              <a:t>4	</a:t>
            </a:r>
            <a:r>
              <a:rPr sz="2700" b="1" spc="-7" baseline="2000" dirty="0">
                <a:solidFill>
                  <a:srgbClr val="FFFFFF"/>
                </a:solidFill>
                <a:latin typeface="微软雅黑" panose="020B0503020204020204" charset="-122"/>
                <a:cs typeface="微软雅黑" panose="020B0503020204020204" charset="-122"/>
              </a:rPr>
              <a:t>改善安全生产条件</a:t>
            </a:r>
            <a:endParaRPr sz="2700" baseline="2000">
              <a:latin typeface="微软雅黑" panose="020B0503020204020204" charset="-122"/>
              <a:cs typeface="微软雅黑" panose="020B0503020204020204" charset="-122"/>
            </a:endParaRPr>
          </a:p>
        </p:txBody>
      </p:sp>
      <p:sp>
        <p:nvSpPr>
          <p:cNvPr id="19" name="object 19"/>
          <p:cNvSpPr/>
          <p:nvPr/>
        </p:nvSpPr>
        <p:spPr>
          <a:xfrm>
            <a:off x="1121663" y="5218430"/>
            <a:ext cx="4715255" cy="576072"/>
          </a:xfrm>
          <a:custGeom>
            <a:avLst/>
            <a:gdLst/>
            <a:ahLst/>
            <a:cxnLst/>
            <a:rect l="l" t="t" r="r" b="b"/>
            <a:pathLst>
              <a:path w="4715256" h="576072">
                <a:moveTo>
                  <a:pt x="0" y="576071"/>
                </a:moveTo>
                <a:lnTo>
                  <a:pt x="4715255" y="576071"/>
                </a:lnTo>
                <a:lnTo>
                  <a:pt x="4715255" y="0"/>
                </a:lnTo>
                <a:lnTo>
                  <a:pt x="0" y="0"/>
                </a:lnTo>
                <a:lnTo>
                  <a:pt x="0" y="576071"/>
                </a:lnTo>
                <a:close/>
              </a:path>
            </a:pathLst>
          </a:custGeom>
          <a:solidFill>
            <a:srgbClr val="7A7A7A"/>
          </a:solidFill>
        </p:spPr>
        <p:txBody>
          <a:bodyPr wrap="square" lIns="0" tIns="0" rIns="0" bIns="0" rtlCol="0">
            <a:spAutoFit/>
          </a:bodyPr>
          <a:lstStyle/>
          <a:p/>
        </p:txBody>
      </p:sp>
      <p:sp>
        <p:nvSpPr>
          <p:cNvPr id="20" name="object 20"/>
          <p:cNvSpPr/>
          <p:nvPr/>
        </p:nvSpPr>
        <p:spPr>
          <a:xfrm>
            <a:off x="1121663" y="5218430"/>
            <a:ext cx="4715255" cy="576072"/>
          </a:xfrm>
          <a:custGeom>
            <a:avLst/>
            <a:gdLst/>
            <a:ahLst/>
            <a:cxnLst/>
            <a:rect l="l" t="t" r="r" b="b"/>
            <a:pathLst>
              <a:path w="4715256" h="576072">
                <a:moveTo>
                  <a:pt x="0" y="576071"/>
                </a:moveTo>
                <a:lnTo>
                  <a:pt x="4715255" y="576071"/>
                </a:lnTo>
                <a:lnTo>
                  <a:pt x="4715255" y="0"/>
                </a:lnTo>
                <a:lnTo>
                  <a:pt x="0" y="0"/>
                </a:lnTo>
                <a:lnTo>
                  <a:pt x="0" y="576071"/>
                </a:lnTo>
                <a:close/>
              </a:path>
            </a:pathLst>
          </a:custGeom>
          <a:ln w="12191">
            <a:solidFill>
              <a:srgbClr val="41709C"/>
            </a:solidFill>
          </a:ln>
        </p:spPr>
        <p:txBody>
          <a:bodyPr wrap="square" lIns="0" tIns="0" rIns="0" bIns="0" rtlCol="0">
            <a:spAutoFit/>
          </a:bodyPr>
          <a:lstStyle/>
          <a:p/>
        </p:txBody>
      </p:sp>
      <p:sp>
        <p:nvSpPr>
          <p:cNvPr id="21" name="object 21"/>
          <p:cNvSpPr/>
          <p:nvPr/>
        </p:nvSpPr>
        <p:spPr>
          <a:xfrm>
            <a:off x="762000" y="5291581"/>
            <a:ext cx="684276" cy="429767"/>
          </a:xfrm>
          <a:custGeom>
            <a:avLst/>
            <a:gdLst/>
            <a:ahLst/>
            <a:cxnLst/>
            <a:rect l="l" t="t" r="r" b="b"/>
            <a:pathLst>
              <a:path w="684276" h="429767">
                <a:moveTo>
                  <a:pt x="469391" y="0"/>
                </a:moveTo>
                <a:lnTo>
                  <a:pt x="0" y="0"/>
                </a:lnTo>
                <a:lnTo>
                  <a:pt x="0" y="429767"/>
                </a:lnTo>
                <a:lnTo>
                  <a:pt x="469391" y="429767"/>
                </a:lnTo>
                <a:lnTo>
                  <a:pt x="684276" y="214883"/>
                </a:lnTo>
                <a:lnTo>
                  <a:pt x="469391" y="0"/>
                </a:lnTo>
                <a:close/>
              </a:path>
            </a:pathLst>
          </a:custGeom>
          <a:solidFill>
            <a:srgbClr val="6F2F9F"/>
          </a:solidFill>
        </p:spPr>
        <p:txBody>
          <a:bodyPr wrap="square" lIns="0" tIns="0" rIns="0" bIns="0" rtlCol="0">
            <a:spAutoFit/>
          </a:bodyPr>
          <a:lstStyle/>
          <a:p/>
        </p:txBody>
      </p:sp>
      <p:sp>
        <p:nvSpPr>
          <p:cNvPr id="22" name="object 22"/>
          <p:cNvSpPr txBox="1"/>
          <p:nvPr/>
        </p:nvSpPr>
        <p:spPr>
          <a:xfrm>
            <a:off x="966978" y="5363844"/>
            <a:ext cx="153035" cy="285115"/>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rial" panose="020B0604020202020204"/>
                <a:cs typeface="Arial" panose="020B0604020202020204"/>
              </a:rPr>
              <a:t>5</a:t>
            </a:r>
            <a:endParaRPr sz="1800">
              <a:latin typeface="Arial" panose="020B0604020202020204"/>
              <a:cs typeface="Arial" panose="020B0604020202020204"/>
            </a:endParaRPr>
          </a:p>
        </p:txBody>
      </p:sp>
      <p:sp>
        <p:nvSpPr>
          <p:cNvPr id="23" name="object 23"/>
          <p:cNvSpPr txBox="1"/>
          <p:nvPr/>
        </p:nvSpPr>
        <p:spPr>
          <a:xfrm>
            <a:off x="1525269" y="5358892"/>
            <a:ext cx="25400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推进安全生产标准化建设</a:t>
            </a:r>
            <a:endParaRPr sz="1800">
              <a:latin typeface="微软雅黑" panose="020B0503020204020204" charset="-122"/>
              <a:cs typeface="微软雅黑" panose="020B0503020204020204" charset="-122"/>
            </a:endParaRPr>
          </a:p>
        </p:txBody>
      </p:sp>
      <p:sp>
        <p:nvSpPr>
          <p:cNvPr id="24" name="object 24"/>
          <p:cNvSpPr/>
          <p:nvPr/>
        </p:nvSpPr>
        <p:spPr>
          <a:xfrm>
            <a:off x="8956547" y="224027"/>
            <a:ext cx="926592" cy="800100"/>
          </a:xfrm>
          <a:custGeom>
            <a:avLst/>
            <a:gdLst/>
            <a:ahLst/>
            <a:cxnLst/>
            <a:rect l="l" t="t" r="r" b="b"/>
            <a:pathLst>
              <a:path w="926592" h="800100">
                <a:moveTo>
                  <a:pt x="726567" y="0"/>
                </a:moveTo>
                <a:lnTo>
                  <a:pt x="200025" y="0"/>
                </a:lnTo>
                <a:lnTo>
                  <a:pt x="0" y="400050"/>
                </a:lnTo>
                <a:lnTo>
                  <a:pt x="200025" y="800100"/>
                </a:lnTo>
                <a:lnTo>
                  <a:pt x="726567" y="800100"/>
                </a:lnTo>
                <a:lnTo>
                  <a:pt x="926592" y="400050"/>
                </a:lnTo>
                <a:lnTo>
                  <a:pt x="726567" y="0"/>
                </a:lnTo>
                <a:close/>
              </a:path>
            </a:pathLst>
          </a:custGeom>
          <a:solidFill>
            <a:srgbClr val="17BC9B"/>
          </a:solidFill>
        </p:spPr>
        <p:txBody>
          <a:bodyPr wrap="square" lIns="0" tIns="0" rIns="0" bIns="0" rtlCol="0">
            <a:spAutoFit/>
          </a:bodyPr>
          <a:lstStyle/>
          <a:p/>
        </p:txBody>
      </p:sp>
      <p:sp>
        <p:nvSpPr>
          <p:cNvPr id="25" name="object 25"/>
          <p:cNvSpPr txBox="1"/>
          <p:nvPr/>
        </p:nvSpPr>
        <p:spPr>
          <a:xfrm>
            <a:off x="9318497" y="387222"/>
            <a:ext cx="205740" cy="457200"/>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Calibri" panose="020F0502020204030204"/>
                <a:cs typeface="Calibri" panose="020F0502020204030204"/>
              </a:rPr>
              <a:t>4</a:t>
            </a:r>
            <a:endParaRPr sz="2800">
              <a:latin typeface="Calibri" panose="020F0502020204030204"/>
              <a:cs typeface="Calibri" panose="020F0502020204030204"/>
            </a:endParaRPr>
          </a:p>
        </p:txBody>
      </p:sp>
      <p:sp>
        <p:nvSpPr>
          <p:cNvPr id="26" name="object 26"/>
          <p:cNvSpPr txBox="1"/>
          <p:nvPr/>
        </p:nvSpPr>
        <p:spPr>
          <a:xfrm>
            <a:off x="383844" y="1088135"/>
            <a:ext cx="4297045" cy="378460"/>
          </a:xfrm>
          <a:prstGeom prst="rect">
            <a:avLst/>
          </a:prstGeom>
        </p:spPr>
        <p:txBody>
          <a:bodyPr vert="horz" wrap="square" lIns="0" tIns="0" rIns="0" bIns="0" rtlCol="0">
            <a:spAutoFit/>
          </a:bodyPr>
          <a:lstStyle/>
          <a:p>
            <a:pPr marL="12700">
              <a:lnSpc>
                <a:spcPct val="100000"/>
              </a:lnSpc>
            </a:pPr>
            <a:r>
              <a:rPr sz="2400" b="1" dirty="0">
                <a:solidFill>
                  <a:srgbClr val="585858"/>
                </a:solidFill>
                <a:latin typeface="微软雅黑" panose="020B0503020204020204" charset="-122"/>
                <a:cs typeface="微软雅黑" panose="020B0503020204020204" charset="-122"/>
              </a:rPr>
              <a:t>生产经营单位安全生产主体责任</a:t>
            </a:r>
            <a:endParaRPr sz="2400">
              <a:latin typeface="微软雅黑" panose="020B0503020204020204" charset="-122"/>
              <a:cs typeface="微软雅黑" panose="020B0503020204020204" charset="-122"/>
            </a:endParaRPr>
          </a:p>
        </p:txBody>
      </p:sp>
      <p:sp>
        <p:nvSpPr>
          <p:cNvPr id="27" name="object 27"/>
          <p:cNvSpPr/>
          <p:nvPr/>
        </p:nvSpPr>
        <p:spPr>
          <a:xfrm>
            <a:off x="201168" y="1033272"/>
            <a:ext cx="0" cy="504063"/>
          </a:xfrm>
          <a:custGeom>
            <a:avLst/>
            <a:gdLst/>
            <a:ahLst/>
            <a:cxnLst/>
            <a:rect l="l" t="t" r="r" b="b"/>
            <a:pathLst>
              <a:path h="504063">
                <a:moveTo>
                  <a:pt x="0" y="0"/>
                </a:moveTo>
                <a:lnTo>
                  <a:pt x="0" y="504063"/>
                </a:lnTo>
              </a:path>
            </a:pathLst>
          </a:custGeom>
          <a:ln w="76200">
            <a:solidFill>
              <a:srgbClr val="E70009"/>
            </a:solidFill>
          </a:ln>
        </p:spPr>
        <p:txBody>
          <a:bodyPr wrap="square" lIns="0" tIns="0" rIns="0" bIns="0" rtlCol="0">
            <a:spAutoFit/>
          </a:bodyPr>
          <a:lstStyle/>
          <a:p/>
        </p:txBody>
      </p:sp>
      <p:sp>
        <p:nvSpPr>
          <p:cNvPr id="28" name="矩形 27"/>
          <p:cNvSpPr/>
          <p:nvPr/>
        </p:nvSpPr>
        <p:spPr>
          <a:xfrm>
            <a:off x="5941950" y="789585"/>
            <a:ext cx="3048000" cy="569386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第四条</a:t>
            </a:r>
            <a:r>
              <a:rPr lang="en-US" altLang="zh-CN" sz="2800" dirty="0">
                <a:solidFill>
                  <a:srgbClr val="FF0000"/>
                </a:solidFill>
              </a:rPr>
              <a:t> </a:t>
            </a:r>
            <a:r>
              <a:rPr lang="zh-CN" altLang="zh-CN" sz="2800" dirty="0">
                <a:solidFill>
                  <a:srgbClr val="FF0000"/>
                </a:solidFill>
              </a:rPr>
              <a:t>生产经营单位必须遵守本法和其他有关安全生产的法律、法规，加强安全生产管理，建立、健全安全生产责任制和安全生产规章制度，改善安全生产条件，推进安全生产标准化建设，提高安全生产水平，确保安全生产。</a:t>
            </a:r>
            <a:endParaRPr lang="zh-CN" altLang="zh-CN" sz="2800"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30980" y="2421635"/>
            <a:ext cx="5972683" cy="1115567"/>
          </a:xfrm>
          <a:custGeom>
            <a:avLst/>
            <a:gdLst/>
            <a:ahLst/>
            <a:cxnLst/>
            <a:rect l="l" t="t" r="r" b="b"/>
            <a:pathLst>
              <a:path w="5972683" h="1115567">
                <a:moveTo>
                  <a:pt x="5972683" y="0"/>
                </a:moveTo>
                <a:lnTo>
                  <a:pt x="0" y="0"/>
                </a:lnTo>
                <a:lnTo>
                  <a:pt x="0" y="1115567"/>
                </a:lnTo>
                <a:lnTo>
                  <a:pt x="5972683" y="1115567"/>
                </a:lnTo>
                <a:lnTo>
                  <a:pt x="5972683" y="0"/>
                </a:lnTo>
                <a:close/>
              </a:path>
            </a:pathLst>
          </a:custGeom>
          <a:solidFill>
            <a:srgbClr val="007133"/>
          </a:solidFill>
        </p:spPr>
        <p:txBody>
          <a:bodyPr wrap="square" lIns="0" tIns="0" rIns="0" bIns="0" rtlCol="0">
            <a:spAutoFit/>
          </a:bodyPr>
          <a:lstStyle/>
          <a:p/>
        </p:txBody>
      </p:sp>
      <p:sp>
        <p:nvSpPr>
          <p:cNvPr id="3" name="object 3"/>
          <p:cNvSpPr/>
          <p:nvPr/>
        </p:nvSpPr>
        <p:spPr>
          <a:xfrm>
            <a:off x="1229360" y="2421635"/>
            <a:ext cx="1096010" cy="1115567"/>
          </a:xfrm>
          <a:custGeom>
            <a:avLst/>
            <a:gdLst/>
            <a:ahLst/>
            <a:cxnLst/>
            <a:rect l="l" t="t" r="r" b="b"/>
            <a:pathLst>
              <a:path w="1096010" h="1115567">
                <a:moveTo>
                  <a:pt x="1096010" y="0"/>
                </a:moveTo>
                <a:lnTo>
                  <a:pt x="0" y="0"/>
                </a:lnTo>
                <a:lnTo>
                  <a:pt x="0" y="1115567"/>
                </a:lnTo>
                <a:lnTo>
                  <a:pt x="1096010" y="1115567"/>
                </a:lnTo>
                <a:lnTo>
                  <a:pt x="1096010" y="0"/>
                </a:lnTo>
                <a:close/>
              </a:path>
            </a:pathLst>
          </a:custGeom>
          <a:solidFill>
            <a:srgbClr val="007133"/>
          </a:solidFill>
        </p:spPr>
        <p:txBody>
          <a:bodyPr wrap="square" lIns="0" tIns="0" rIns="0" bIns="0" rtlCol="0">
            <a:spAutoFit/>
          </a:bodyPr>
          <a:lstStyle/>
          <a:p/>
        </p:txBody>
      </p:sp>
      <p:sp>
        <p:nvSpPr>
          <p:cNvPr id="4" name="object 4"/>
          <p:cNvSpPr/>
          <p:nvPr/>
        </p:nvSpPr>
        <p:spPr>
          <a:xfrm>
            <a:off x="790955" y="2421635"/>
            <a:ext cx="219202" cy="1115567"/>
          </a:xfrm>
          <a:custGeom>
            <a:avLst/>
            <a:gdLst/>
            <a:ahLst/>
            <a:cxnLst/>
            <a:rect l="l" t="t" r="r" b="b"/>
            <a:pathLst>
              <a:path w="219202" h="1115567">
                <a:moveTo>
                  <a:pt x="219202" y="0"/>
                </a:moveTo>
                <a:lnTo>
                  <a:pt x="0" y="0"/>
                </a:lnTo>
                <a:lnTo>
                  <a:pt x="0" y="1115567"/>
                </a:lnTo>
                <a:lnTo>
                  <a:pt x="219202" y="1115567"/>
                </a:lnTo>
                <a:lnTo>
                  <a:pt x="219202" y="0"/>
                </a:lnTo>
                <a:close/>
              </a:path>
            </a:pathLst>
          </a:custGeom>
          <a:solidFill>
            <a:srgbClr val="007133"/>
          </a:solidFill>
        </p:spPr>
        <p:txBody>
          <a:bodyPr wrap="square" lIns="0" tIns="0" rIns="0" bIns="0" rtlCol="0">
            <a:spAutoFit/>
          </a:bodyPr>
          <a:lstStyle/>
          <a:p/>
        </p:txBody>
      </p:sp>
      <p:sp>
        <p:nvSpPr>
          <p:cNvPr id="5" name="object 5"/>
          <p:cNvSpPr txBox="1"/>
          <p:nvPr/>
        </p:nvSpPr>
        <p:spPr>
          <a:xfrm>
            <a:off x="1575561" y="2625725"/>
            <a:ext cx="647700" cy="678180"/>
          </a:xfrm>
          <a:prstGeom prst="rect">
            <a:avLst/>
          </a:prstGeom>
        </p:spPr>
        <p:txBody>
          <a:bodyPr vert="horz" wrap="square" lIns="0" tIns="0" rIns="0" bIns="0" rtlCol="0">
            <a:spAutoFit/>
          </a:bodyPr>
          <a:lstStyle/>
          <a:p>
            <a:pPr marL="12700">
              <a:lnSpc>
                <a:spcPct val="100000"/>
              </a:lnSpc>
            </a:pPr>
            <a:r>
              <a:rPr sz="4400" spc="-5" dirty="0">
                <a:solidFill>
                  <a:srgbClr val="FFFFFF"/>
                </a:solidFill>
                <a:latin typeface="Arial" panose="020B0604020202020204"/>
                <a:cs typeface="Arial" panose="020B0604020202020204"/>
              </a:rPr>
              <a:t>05</a:t>
            </a:r>
            <a:endParaRPr sz="4400">
              <a:latin typeface="Arial" panose="020B0604020202020204"/>
              <a:cs typeface="Arial" panose="020B0604020202020204"/>
            </a:endParaRPr>
          </a:p>
        </p:txBody>
      </p:sp>
      <p:sp>
        <p:nvSpPr>
          <p:cNvPr id="6" name="object 6"/>
          <p:cNvSpPr txBox="1"/>
          <p:nvPr/>
        </p:nvSpPr>
        <p:spPr>
          <a:xfrm>
            <a:off x="3642740" y="2780157"/>
            <a:ext cx="5707380" cy="438784"/>
          </a:xfrm>
          <a:prstGeom prst="rect">
            <a:avLst/>
          </a:prstGeom>
        </p:spPr>
        <p:txBody>
          <a:bodyPr vert="horz" wrap="square" lIns="0" tIns="0" rIns="0" bIns="0" rtlCol="0">
            <a:spAutoFit/>
          </a:bodyPr>
          <a:lstStyle/>
          <a:p>
            <a:pPr marL="12700">
              <a:lnSpc>
                <a:spcPct val="100000"/>
              </a:lnSpc>
            </a:pPr>
            <a:r>
              <a:rPr sz="2800" b="1" spc="-35" dirty="0">
                <a:solidFill>
                  <a:srgbClr val="FFFFFF"/>
                </a:solidFill>
                <a:latin typeface="微软雅黑" panose="020B0503020204020204" charset="-122"/>
                <a:cs typeface="微软雅黑" panose="020B0503020204020204" charset="-122"/>
              </a:rPr>
              <a:t>生产安全事故的应急救援与调查处理</a:t>
            </a:r>
            <a:endParaRPr sz="2800">
              <a:latin typeface="微软雅黑" panose="020B0503020204020204" charset="-122"/>
              <a:cs typeface="微软雅黑" panose="020B0503020204020204" charset="-122"/>
            </a:endParaRPr>
          </a:p>
        </p:txBody>
      </p:sp>
      <p:sp>
        <p:nvSpPr>
          <p:cNvPr id="7" name="object 7"/>
          <p:cNvSpPr/>
          <p:nvPr/>
        </p:nvSpPr>
        <p:spPr>
          <a:xfrm>
            <a:off x="2745867" y="3194685"/>
            <a:ext cx="432053" cy="216026"/>
          </a:xfrm>
          <a:custGeom>
            <a:avLst/>
            <a:gdLst/>
            <a:ahLst/>
            <a:cxnLst/>
            <a:rect l="l" t="t" r="r" b="b"/>
            <a:pathLst>
              <a:path w="432053" h="216026">
                <a:moveTo>
                  <a:pt x="432053" y="0"/>
                </a:moveTo>
                <a:lnTo>
                  <a:pt x="0" y="0"/>
                </a:lnTo>
                <a:lnTo>
                  <a:pt x="0" y="216026"/>
                </a:lnTo>
                <a:lnTo>
                  <a:pt x="432053" y="216026"/>
                </a:lnTo>
                <a:lnTo>
                  <a:pt x="432053" y="0"/>
                </a:lnTo>
                <a:close/>
              </a:path>
            </a:pathLst>
          </a:custGeom>
          <a:solidFill>
            <a:srgbClr val="007133"/>
          </a:solidFill>
        </p:spPr>
        <p:txBody>
          <a:bodyPr wrap="square" lIns="0" tIns="0" rIns="0" bIns="0" rtlCol="0">
            <a:spAutoFit/>
          </a:bodyPr>
          <a:lstStyle/>
          <a:p/>
        </p:txBody>
      </p:sp>
      <p:sp>
        <p:nvSpPr>
          <p:cNvPr id="8" name="object 8"/>
          <p:cNvSpPr/>
          <p:nvPr/>
        </p:nvSpPr>
        <p:spPr>
          <a:xfrm>
            <a:off x="2529839" y="2762630"/>
            <a:ext cx="864108" cy="432054"/>
          </a:xfrm>
          <a:custGeom>
            <a:avLst/>
            <a:gdLst/>
            <a:ahLst/>
            <a:cxnLst/>
            <a:rect l="l" t="t" r="r" b="b"/>
            <a:pathLst>
              <a:path w="864108" h="432054">
                <a:moveTo>
                  <a:pt x="864108" y="0"/>
                </a:moveTo>
                <a:lnTo>
                  <a:pt x="0" y="0"/>
                </a:lnTo>
                <a:lnTo>
                  <a:pt x="0" y="432054"/>
                </a:lnTo>
                <a:lnTo>
                  <a:pt x="864108" y="432054"/>
                </a:lnTo>
                <a:lnTo>
                  <a:pt x="864108" y="0"/>
                </a:lnTo>
                <a:close/>
              </a:path>
            </a:pathLst>
          </a:custGeom>
          <a:solidFill>
            <a:srgbClr val="007133"/>
          </a:solidFill>
        </p:spPr>
        <p:txBody>
          <a:bodyPr wrap="square" lIns="0" tIns="0" rIns="0" bIns="0" rtlCol="0">
            <a:spAutoFit/>
          </a:bodyPr>
          <a:lstStyle/>
          <a:p/>
        </p:txBody>
      </p:sp>
      <p:sp>
        <p:nvSpPr>
          <p:cNvPr id="9" name="object 9"/>
          <p:cNvSpPr/>
          <p:nvPr/>
        </p:nvSpPr>
        <p:spPr>
          <a:xfrm>
            <a:off x="2745867" y="2546604"/>
            <a:ext cx="432053" cy="216026"/>
          </a:xfrm>
          <a:custGeom>
            <a:avLst/>
            <a:gdLst/>
            <a:ahLst/>
            <a:cxnLst/>
            <a:rect l="l" t="t" r="r" b="b"/>
            <a:pathLst>
              <a:path w="432053" h="216026">
                <a:moveTo>
                  <a:pt x="432053" y="0"/>
                </a:moveTo>
                <a:lnTo>
                  <a:pt x="0" y="0"/>
                </a:lnTo>
                <a:lnTo>
                  <a:pt x="0" y="216026"/>
                </a:lnTo>
                <a:lnTo>
                  <a:pt x="432053" y="216026"/>
                </a:lnTo>
                <a:lnTo>
                  <a:pt x="432053" y="0"/>
                </a:lnTo>
                <a:close/>
              </a:path>
            </a:pathLst>
          </a:custGeom>
          <a:solidFill>
            <a:srgbClr val="007133"/>
          </a:solidFill>
        </p:spPr>
        <p:txBody>
          <a:bodyPr wrap="square" lIns="0" tIns="0" rIns="0" bIns="0" rtlCol="0">
            <a:spAutoFit/>
          </a:bodyPr>
          <a:lstStyl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76174" y="4215383"/>
            <a:ext cx="2160524" cy="1079499"/>
          </a:xfrm>
          <a:custGeom>
            <a:avLst/>
            <a:gdLst/>
            <a:ahLst/>
            <a:cxnLst/>
            <a:rect l="l" t="t" r="r" b="b"/>
            <a:pathLst>
              <a:path w="2160524" h="1079500">
                <a:moveTo>
                  <a:pt x="0" y="0"/>
                </a:moveTo>
                <a:lnTo>
                  <a:pt x="1080262" y="0"/>
                </a:lnTo>
                <a:lnTo>
                  <a:pt x="1080262" y="1079499"/>
                </a:lnTo>
                <a:lnTo>
                  <a:pt x="2160524" y="1079499"/>
                </a:lnTo>
              </a:path>
            </a:pathLst>
          </a:custGeom>
          <a:ln w="28956">
            <a:solidFill>
              <a:srgbClr val="006FC0"/>
            </a:solidFill>
          </a:ln>
        </p:spPr>
        <p:txBody>
          <a:bodyPr wrap="square" lIns="0" tIns="0" rIns="0" bIns="0" rtlCol="0">
            <a:spAutoFit/>
          </a:bodyPr>
          <a:lstStyle/>
          <a:p/>
        </p:txBody>
      </p:sp>
      <p:sp>
        <p:nvSpPr>
          <p:cNvPr id="3" name="object 3"/>
          <p:cNvSpPr/>
          <p:nvPr/>
        </p:nvSpPr>
        <p:spPr>
          <a:xfrm>
            <a:off x="2776174" y="3136390"/>
            <a:ext cx="2160524" cy="1079500"/>
          </a:xfrm>
          <a:custGeom>
            <a:avLst/>
            <a:gdLst/>
            <a:ahLst/>
            <a:cxnLst/>
            <a:rect l="l" t="t" r="r" b="b"/>
            <a:pathLst>
              <a:path w="2160524" h="1079500">
                <a:moveTo>
                  <a:pt x="0" y="1079500"/>
                </a:moveTo>
                <a:lnTo>
                  <a:pt x="1080262" y="1079500"/>
                </a:lnTo>
                <a:lnTo>
                  <a:pt x="1080262" y="0"/>
                </a:lnTo>
                <a:lnTo>
                  <a:pt x="2160524" y="0"/>
                </a:lnTo>
              </a:path>
            </a:pathLst>
          </a:custGeom>
          <a:ln w="28956">
            <a:solidFill>
              <a:srgbClr val="006FC0"/>
            </a:solidFill>
          </a:ln>
        </p:spPr>
        <p:txBody>
          <a:bodyPr wrap="square" lIns="0" tIns="0" rIns="0" bIns="0" rtlCol="0">
            <a:spAutoFit/>
          </a:bodyPr>
          <a:lstStyle/>
          <a:p/>
        </p:txBody>
      </p:sp>
      <p:sp>
        <p:nvSpPr>
          <p:cNvPr id="4" name="object 4"/>
          <p:cNvSpPr/>
          <p:nvPr/>
        </p:nvSpPr>
        <p:spPr>
          <a:xfrm>
            <a:off x="5133802" y="4037074"/>
            <a:ext cx="3346704" cy="2516124"/>
          </a:xfrm>
          <a:custGeom>
            <a:avLst/>
            <a:gdLst/>
            <a:ahLst/>
            <a:cxnLst/>
            <a:rect l="l" t="t" r="r" b="b"/>
            <a:pathLst>
              <a:path w="3346704" h="2516124">
                <a:moveTo>
                  <a:pt x="0" y="24002"/>
                </a:moveTo>
                <a:lnTo>
                  <a:pt x="4094" y="10630"/>
                </a:lnTo>
                <a:lnTo>
                  <a:pt x="14620" y="1918"/>
                </a:lnTo>
                <a:lnTo>
                  <a:pt x="3322701" y="0"/>
                </a:lnTo>
                <a:lnTo>
                  <a:pt x="3336073" y="4094"/>
                </a:lnTo>
                <a:lnTo>
                  <a:pt x="3344785" y="14620"/>
                </a:lnTo>
                <a:lnTo>
                  <a:pt x="3346704" y="2492121"/>
                </a:lnTo>
                <a:lnTo>
                  <a:pt x="3342609" y="2505515"/>
                </a:lnTo>
                <a:lnTo>
                  <a:pt x="3332083" y="2514212"/>
                </a:lnTo>
                <a:lnTo>
                  <a:pt x="24002" y="2516124"/>
                </a:lnTo>
                <a:lnTo>
                  <a:pt x="10630" y="2512043"/>
                </a:lnTo>
                <a:lnTo>
                  <a:pt x="1918" y="2501524"/>
                </a:lnTo>
                <a:lnTo>
                  <a:pt x="0" y="24002"/>
                </a:lnTo>
                <a:close/>
              </a:path>
            </a:pathLst>
          </a:custGeom>
          <a:ln w="28956">
            <a:solidFill>
              <a:srgbClr val="007133"/>
            </a:solidFill>
          </a:ln>
        </p:spPr>
        <p:txBody>
          <a:bodyPr wrap="square" lIns="0" tIns="0" rIns="0" bIns="0" rtlCol="0">
            <a:spAutoFit/>
          </a:bodyPr>
          <a:lstStyle/>
          <a:p/>
        </p:txBody>
      </p:sp>
      <p:sp>
        <p:nvSpPr>
          <p:cNvPr id="5" name="object 5"/>
          <p:cNvSpPr/>
          <p:nvPr/>
        </p:nvSpPr>
        <p:spPr>
          <a:xfrm>
            <a:off x="4968449" y="2486405"/>
            <a:ext cx="1296924" cy="1296924"/>
          </a:xfrm>
          <a:custGeom>
            <a:avLst/>
            <a:gdLst/>
            <a:ahLst/>
            <a:cxnLst/>
            <a:rect l="l" t="t" r="r" b="b"/>
            <a:pathLst>
              <a:path w="1296924" h="1296924">
                <a:moveTo>
                  <a:pt x="648462" y="0"/>
                </a:moveTo>
                <a:lnTo>
                  <a:pt x="595277" y="2149"/>
                </a:lnTo>
                <a:lnTo>
                  <a:pt x="543277" y="8487"/>
                </a:lnTo>
                <a:lnTo>
                  <a:pt x="492627" y="18845"/>
                </a:lnTo>
                <a:lnTo>
                  <a:pt x="443496" y="33058"/>
                </a:lnTo>
                <a:lnTo>
                  <a:pt x="396049" y="50958"/>
                </a:lnTo>
                <a:lnTo>
                  <a:pt x="350454" y="72379"/>
                </a:lnTo>
                <a:lnTo>
                  <a:pt x="306877" y="97153"/>
                </a:lnTo>
                <a:lnTo>
                  <a:pt x="265486" y="125114"/>
                </a:lnTo>
                <a:lnTo>
                  <a:pt x="226448" y="156094"/>
                </a:lnTo>
                <a:lnTo>
                  <a:pt x="189928" y="189928"/>
                </a:lnTo>
                <a:lnTo>
                  <a:pt x="156094" y="226448"/>
                </a:lnTo>
                <a:lnTo>
                  <a:pt x="125114" y="265486"/>
                </a:lnTo>
                <a:lnTo>
                  <a:pt x="97153" y="306877"/>
                </a:lnTo>
                <a:lnTo>
                  <a:pt x="72379" y="350454"/>
                </a:lnTo>
                <a:lnTo>
                  <a:pt x="50958" y="396049"/>
                </a:lnTo>
                <a:lnTo>
                  <a:pt x="33058" y="443496"/>
                </a:lnTo>
                <a:lnTo>
                  <a:pt x="18845" y="492627"/>
                </a:lnTo>
                <a:lnTo>
                  <a:pt x="8487" y="543277"/>
                </a:lnTo>
                <a:lnTo>
                  <a:pt x="2149" y="595277"/>
                </a:lnTo>
                <a:lnTo>
                  <a:pt x="0" y="648462"/>
                </a:lnTo>
                <a:lnTo>
                  <a:pt x="2149" y="701646"/>
                </a:lnTo>
                <a:lnTo>
                  <a:pt x="8487" y="753646"/>
                </a:lnTo>
                <a:lnTo>
                  <a:pt x="18845" y="804296"/>
                </a:lnTo>
                <a:lnTo>
                  <a:pt x="33058" y="853427"/>
                </a:lnTo>
                <a:lnTo>
                  <a:pt x="50958" y="900874"/>
                </a:lnTo>
                <a:lnTo>
                  <a:pt x="72379" y="946469"/>
                </a:lnTo>
                <a:lnTo>
                  <a:pt x="97153" y="990046"/>
                </a:lnTo>
                <a:lnTo>
                  <a:pt x="125114" y="1031437"/>
                </a:lnTo>
                <a:lnTo>
                  <a:pt x="156094" y="1070475"/>
                </a:lnTo>
                <a:lnTo>
                  <a:pt x="189928" y="1106995"/>
                </a:lnTo>
                <a:lnTo>
                  <a:pt x="226448" y="1140829"/>
                </a:lnTo>
                <a:lnTo>
                  <a:pt x="265486" y="1171809"/>
                </a:lnTo>
                <a:lnTo>
                  <a:pt x="306877" y="1199770"/>
                </a:lnTo>
                <a:lnTo>
                  <a:pt x="350454" y="1224544"/>
                </a:lnTo>
                <a:lnTo>
                  <a:pt x="396049" y="1245965"/>
                </a:lnTo>
                <a:lnTo>
                  <a:pt x="443496" y="1263865"/>
                </a:lnTo>
                <a:lnTo>
                  <a:pt x="492627" y="1278078"/>
                </a:lnTo>
                <a:lnTo>
                  <a:pt x="543277" y="1288436"/>
                </a:lnTo>
                <a:lnTo>
                  <a:pt x="595277" y="1294774"/>
                </a:lnTo>
                <a:lnTo>
                  <a:pt x="648462" y="1296924"/>
                </a:lnTo>
                <a:lnTo>
                  <a:pt x="701646" y="1294774"/>
                </a:lnTo>
                <a:lnTo>
                  <a:pt x="753646" y="1288436"/>
                </a:lnTo>
                <a:lnTo>
                  <a:pt x="804296" y="1278078"/>
                </a:lnTo>
                <a:lnTo>
                  <a:pt x="853427" y="1263865"/>
                </a:lnTo>
                <a:lnTo>
                  <a:pt x="900874" y="1245965"/>
                </a:lnTo>
                <a:lnTo>
                  <a:pt x="946469" y="1224544"/>
                </a:lnTo>
                <a:lnTo>
                  <a:pt x="990046" y="1199770"/>
                </a:lnTo>
                <a:lnTo>
                  <a:pt x="1031437" y="1171809"/>
                </a:lnTo>
                <a:lnTo>
                  <a:pt x="1070475" y="1140829"/>
                </a:lnTo>
                <a:lnTo>
                  <a:pt x="1106995" y="1106995"/>
                </a:lnTo>
                <a:lnTo>
                  <a:pt x="1140829" y="1070475"/>
                </a:lnTo>
                <a:lnTo>
                  <a:pt x="1171809" y="1031437"/>
                </a:lnTo>
                <a:lnTo>
                  <a:pt x="1199770" y="990046"/>
                </a:lnTo>
                <a:lnTo>
                  <a:pt x="1224544" y="946469"/>
                </a:lnTo>
                <a:lnTo>
                  <a:pt x="1245965" y="900874"/>
                </a:lnTo>
                <a:lnTo>
                  <a:pt x="1263865" y="853427"/>
                </a:lnTo>
                <a:lnTo>
                  <a:pt x="1278078" y="804296"/>
                </a:lnTo>
                <a:lnTo>
                  <a:pt x="1288436" y="753646"/>
                </a:lnTo>
                <a:lnTo>
                  <a:pt x="1294774" y="701646"/>
                </a:lnTo>
                <a:lnTo>
                  <a:pt x="1296924" y="648462"/>
                </a:lnTo>
                <a:lnTo>
                  <a:pt x="1294774" y="595277"/>
                </a:lnTo>
                <a:lnTo>
                  <a:pt x="1288436" y="543277"/>
                </a:lnTo>
                <a:lnTo>
                  <a:pt x="1278078" y="492627"/>
                </a:lnTo>
                <a:lnTo>
                  <a:pt x="1263865" y="443496"/>
                </a:lnTo>
                <a:lnTo>
                  <a:pt x="1245965" y="396049"/>
                </a:lnTo>
                <a:lnTo>
                  <a:pt x="1224544" y="350454"/>
                </a:lnTo>
                <a:lnTo>
                  <a:pt x="1199770" y="306877"/>
                </a:lnTo>
                <a:lnTo>
                  <a:pt x="1171809" y="265486"/>
                </a:lnTo>
                <a:lnTo>
                  <a:pt x="1140829" y="226448"/>
                </a:lnTo>
                <a:lnTo>
                  <a:pt x="1106995" y="189928"/>
                </a:lnTo>
                <a:lnTo>
                  <a:pt x="1070475" y="156094"/>
                </a:lnTo>
                <a:lnTo>
                  <a:pt x="1031437" y="125114"/>
                </a:lnTo>
                <a:lnTo>
                  <a:pt x="990046" y="97153"/>
                </a:lnTo>
                <a:lnTo>
                  <a:pt x="946469" y="72379"/>
                </a:lnTo>
                <a:lnTo>
                  <a:pt x="900874" y="50958"/>
                </a:lnTo>
                <a:lnTo>
                  <a:pt x="853427" y="33058"/>
                </a:lnTo>
                <a:lnTo>
                  <a:pt x="804296" y="18845"/>
                </a:lnTo>
                <a:lnTo>
                  <a:pt x="753646" y="8487"/>
                </a:lnTo>
                <a:lnTo>
                  <a:pt x="701646" y="2149"/>
                </a:lnTo>
                <a:lnTo>
                  <a:pt x="648462" y="0"/>
                </a:lnTo>
                <a:close/>
              </a:path>
            </a:pathLst>
          </a:custGeom>
          <a:solidFill>
            <a:srgbClr val="00AF50"/>
          </a:solidFill>
        </p:spPr>
        <p:txBody>
          <a:bodyPr wrap="square" lIns="0" tIns="0" rIns="0" bIns="0" rtlCol="0">
            <a:spAutoFit/>
          </a:bodyPr>
          <a:lstStyle/>
          <a:p/>
        </p:txBody>
      </p:sp>
      <p:sp>
        <p:nvSpPr>
          <p:cNvPr id="6" name="object 6"/>
          <p:cNvSpPr/>
          <p:nvPr/>
        </p:nvSpPr>
        <p:spPr>
          <a:xfrm>
            <a:off x="5882087" y="1496567"/>
            <a:ext cx="1850136" cy="1848612"/>
          </a:xfrm>
          <a:custGeom>
            <a:avLst/>
            <a:gdLst/>
            <a:ahLst/>
            <a:cxnLst/>
            <a:rect l="l" t="t" r="r" b="b"/>
            <a:pathLst>
              <a:path w="1850136" h="1848612">
                <a:moveTo>
                  <a:pt x="925067" y="0"/>
                </a:moveTo>
                <a:lnTo>
                  <a:pt x="849195" y="3063"/>
                </a:lnTo>
                <a:lnTo>
                  <a:pt x="775012" y="12095"/>
                </a:lnTo>
                <a:lnTo>
                  <a:pt x="702756" y="26859"/>
                </a:lnTo>
                <a:lnTo>
                  <a:pt x="632667" y="47115"/>
                </a:lnTo>
                <a:lnTo>
                  <a:pt x="564981" y="72628"/>
                </a:lnTo>
                <a:lnTo>
                  <a:pt x="499937" y="103158"/>
                </a:lnTo>
                <a:lnTo>
                  <a:pt x="437772" y="138467"/>
                </a:lnTo>
                <a:lnTo>
                  <a:pt x="378726" y="178320"/>
                </a:lnTo>
                <a:lnTo>
                  <a:pt x="323035" y="222476"/>
                </a:lnTo>
                <a:lnTo>
                  <a:pt x="270938" y="270700"/>
                </a:lnTo>
                <a:lnTo>
                  <a:pt x="222673" y="322753"/>
                </a:lnTo>
                <a:lnTo>
                  <a:pt x="178478" y="378397"/>
                </a:lnTo>
                <a:lnTo>
                  <a:pt x="138591" y="437394"/>
                </a:lnTo>
                <a:lnTo>
                  <a:pt x="103250" y="499507"/>
                </a:lnTo>
                <a:lnTo>
                  <a:pt x="72693" y="564499"/>
                </a:lnTo>
                <a:lnTo>
                  <a:pt x="47158" y="632130"/>
                </a:lnTo>
                <a:lnTo>
                  <a:pt x="26883" y="702165"/>
                </a:lnTo>
                <a:lnTo>
                  <a:pt x="12107" y="774364"/>
                </a:lnTo>
                <a:lnTo>
                  <a:pt x="3066" y="848490"/>
                </a:lnTo>
                <a:lnTo>
                  <a:pt x="0" y="924306"/>
                </a:lnTo>
                <a:lnTo>
                  <a:pt x="3066" y="1000121"/>
                </a:lnTo>
                <a:lnTo>
                  <a:pt x="12107" y="1074247"/>
                </a:lnTo>
                <a:lnTo>
                  <a:pt x="26883" y="1146446"/>
                </a:lnTo>
                <a:lnTo>
                  <a:pt x="47158" y="1216481"/>
                </a:lnTo>
                <a:lnTo>
                  <a:pt x="72693" y="1284112"/>
                </a:lnTo>
                <a:lnTo>
                  <a:pt x="103250" y="1349104"/>
                </a:lnTo>
                <a:lnTo>
                  <a:pt x="138591" y="1411217"/>
                </a:lnTo>
                <a:lnTo>
                  <a:pt x="178478" y="1470214"/>
                </a:lnTo>
                <a:lnTo>
                  <a:pt x="222673" y="1525858"/>
                </a:lnTo>
                <a:lnTo>
                  <a:pt x="270938" y="1577911"/>
                </a:lnTo>
                <a:lnTo>
                  <a:pt x="323035" y="1626135"/>
                </a:lnTo>
                <a:lnTo>
                  <a:pt x="378726" y="1670291"/>
                </a:lnTo>
                <a:lnTo>
                  <a:pt x="437772" y="1710144"/>
                </a:lnTo>
                <a:lnTo>
                  <a:pt x="499937" y="1745453"/>
                </a:lnTo>
                <a:lnTo>
                  <a:pt x="564981" y="1775983"/>
                </a:lnTo>
                <a:lnTo>
                  <a:pt x="632667" y="1801496"/>
                </a:lnTo>
                <a:lnTo>
                  <a:pt x="702756" y="1821752"/>
                </a:lnTo>
                <a:lnTo>
                  <a:pt x="775012" y="1836516"/>
                </a:lnTo>
                <a:lnTo>
                  <a:pt x="849195" y="1845548"/>
                </a:lnTo>
                <a:lnTo>
                  <a:pt x="925067" y="1848612"/>
                </a:lnTo>
                <a:lnTo>
                  <a:pt x="1000940" y="1845548"/>
                </a:lnTo>
                <a:lnTo>
                  <a:pt x="1075123" y="1836516"/>
                </a:lnTo>
                <a:lnTo>
                  <a:pt x="1147379" y="1821752"/>
                </a:lnTo>
                <a:lnTo>
                  <a:pt x="1217468" y="1801496"/>
                </a:lnTo>
                <a:lnTo>
                  <a:pt x="1285154" y="1775983"/>
                </a:lnTo>
                <a:lnTo>
                  <a:pt x="1350198" y="1745453"/>
                </a:lnTo>
                <a:lnTo>
                  <a:pt x="1412363" y="1710144"/>
                </a:lnTo>
                <a:lnTo>
                  <a:pt x="1471409" y="1670291"/>
                </a:lnTo>
                <a:lnTo>
                  <a:pt x="1527100" y="1626135"/>
                </a:lnTo>
                <a:lnTo>
                  <a:pt x="1579197" y="1577911"/>
                </a:lnTo>
                <a:lnTo>
                  <a:pt x="1627462" y="1525858"/>
                </a:lnTo>
                <a:lnTo>
                  <a:pt x="1671657" y="1470214"/>
                </a:lnTo>
                <a:lnTo>
                  <a:pt x="1711544" y="1411217"/>
                </a:lnTo>
                <a:lnTo>
                  <a:pt x="1746885" y="1349104"/>
                </a:lnTo>
                <a:lnTo>
                  <a:pt x="1777442" y="1284112"/>
                </a:lnTo>
                <a:lnTo>
                  <a:pt x="1802977" y="1216481"/>
                </a:lnTo>
                <a:lnTo>
                  <a:pt x="1823252" y="1146446"/>
                </a:lnTo>
                <a:lnTo>
                  <a:pt x="1838028" y="1074247"/>
                </a:lnTo>
                <a:lnTo>
                  <a:pt x="1847069" y="1000121"/>
                </a:lnTo>
                <a:lnTo>
                  <a:pt x="1850136" y="924306"/>
                </a:lnTo>
                <a:lnTo>
                  <a:pt x="1847069" y="848490"/>
                </a:lnTo>
                <a:lnTo>
                  <a:pt x="1838028" y="774364"/>
                </a:lnTo>
                <a:lnTo>
                  <a:pt x="1823252" y="702165"/>
                </a:lnTo>
                <a:lnTo>
                  <a:pt x="1802977" y="632130"/>
                </a:lnTo>
                <a:lnTo>
                  <a:pt x="1777442" y="564499"/>
                </a:lnTo>
                <a:lnTo>
                  <a:pt x="1746885" y="499507"/>
                </a:lnTo>
                <a:lnTo>
                  <a:pt x="1711544" y="437394"/>
                </a:lnTo>
                <a:lnTo>
                  <a:pt x="1671657" y="378397"/>
                </a:lnTo>
                <a:lnTo>
                  <a:pt x="1627462" y="322753"/>
                </a:lnTo>
                <a:lnTo>
                  <a:pt x="1579197" y="270700"/>
                </a:lnTo>
                <a:lnTo>
                  <a:pt x="1527100" y="222476"/>
                </a:lnTo>
                <a:lnTo>
                  <a:pt x="1471409" y="178320"/>
                </a:lnTo>
                <a:lnTo>
                  <a:pt x="1412363" y="138467"/>
                </a:lnTo>
                <a:lnTo>
                  <a:pt x="1350198" y="103158"/>
                </a:lnTo>
                <a:lnTo>
                  <a:pt x="1285154" y="72628"/>
                </a:lnTo>
                <a:lnTo>
                  <a:pt x="1217468" y="47115"/>
                </a:lnTo>
                <a:lnTo>
                  <a:pt x="1147379" y="26859"/>
                </a:lnTo>
                <a:lnTo>
                  <a:pt x="1075123" y="12095"/>
                </a:lnTo>
                <a:lnTo>
                  <a:pt x="1000940" y="3063"/>
                </a:lnTo>
                <a:lnTo>
                  <a:pt x="925067" y="0"/>
                </a:lnTo>
                <a:close/>
              </a:path>
            </a:pathLst>
          </a:custGeom>
          <a:solidFill>
            <a:srgbClr val="CC6600"/>
          </a:solidFill>
        </p:spPr>
        <p:txBody>
          <a:bodyPr wrap="square" lIns="0" tIns="0" rIns="0" bIns="0" rtlCol="0">
            <a:spAutoFit/>
          </a:bodyPr>
          <a:lstStyle/>
          <a:p/>
        </p:txBody>
      </p:sp>
      <p:sp>
        <p:nvSpPr>
          <p:cNvPr id="7" name="object 7"/>
          <p:cNvSpPr/>
          <p:nvPr/>
        </p:nvSpPr>
        <p:spPr>
          <a:xfrm>
            <a:off x="5882087" y="1496567"/>
            <a:ext cx="1850136" cy="1848612"/>
          </a:xfrm>
          <a:custGeom>
            <a:avLst/>
            <a:gdLst/>
            <a:ahLst/>
            <a:cxnLst/>
            <a:rect l="l" t="t" r="r" b="b"/>
            <a:pathLst>
              <a:path w="1850136" h="1848612">
                <a:moveTo>
                  <a:pt x="0" y="924306"/>
                </a:moveTo>
                <a:lnTo>
                  <a:pt x="3066" y="848490"/>
                </a:lnTo>
                <a:lnTo>
                  <a:pt x="12107" y="774364"/>
                </a:lnTo>
                <a:lnTo>
                  <a:pt x="26883" y="702165"/>
                </a:lnTo>
                <a:lnTo>
                  <a:pt x="47158" y="632130"/>
                </a:lnTo>
                <a:lnTo>
                  <a:pt x="72693" y="564499"/>
                </a:lnTo>
                <a:lnTo>
                  <a:pt x="103250" y="499507"/>
                </a:lnTo>
                <a:lnTo>
                  <a:pt x="138591" y="437394"/>
                </a:lnTo>
                <a:lnTo>
                  <a:pt x="178478" y="378397"/>
                </a:lnTo>
                <a:lnTo>
                  <a:pt x="222673" y="322753"/>
                </a:lnTo>
                <a:lnTo>
                  <a:pt x="270938" y="270700"/>
                </a:lnTo>
                <a:lnTo>
                  <a:pt x="323035" y="222476"/>
                </a:lnTo>
                <a:lnTo>
                  <a:pt x="378726" y="178320"/>
                </a:lnTo>
                <a:lnTo>
                  <a:pt x="437772" y="138467"/>
                </a:lnTo>
                <a:lnTo>
                  <a:pt x="499937" y="103158"/>
                </a:lnTo>
                <a:lnTo>
                  <a:pt x="564981" y="72628"/>
                </a:lnTo>
                <a:lnTo>
                  <a:pt x="632667" y="47115"/>
                </a:lnTo>
                <a:lnTo>
                  <a:pt x="702756" y="26859"/>
                </a:lnTo>
                <a:lnTo>
                  <a:pt x="775012" y="12095"/>
                </a:lnTo>
                <a:lnTo>
                  <a:pt x="849195" y="3063"/>
                </a:lnTo>
                <a:lnTo>
                  <a:pt x="925067" y="0"/>
                </a:lnTo>
                <a:lnTo>
                  <a:pt x="1000940" y="3063"/>
                </a:lnTo>
                <a:lnTo>
                  <a:pt x="1075123" y="12095"/>
                </a:lnTo>
                <a:lnTo>
                  <a:pt x="1147379" y="26859"/>
                </a:lnTo>
                <a:lnTo>
                  <a:pt x="1217468" y="47115"/>
                </a:lnTo>
                <a:lnTo>
                  <a:pt x="1285154" y="72628"/>
                </a:lnTo>
                <a:lnTo>
                  <a:pt x="1350198" y="103158"/>
                </a:lnTo>
                <a:lnTo>
                  <a:pt x="1412363" y="138467"/>
                </a:lnTo>
                <a:lnTo>
                  <a:pt x="1471409" y="178320"/>
                </a:lnTo>
                <a:lnTo>
                  <a:pt x="1527100" y="222476"/>
                </a:lnTo>
                <a:lnTo>
                  <a:pt x="1579197" y="270700"/>
                </a:lnTo>
                <a:lnTo>
                  <a:pt x="1627462" y="322753"/>
                </a:lnTo>
                <a:lnTo>
                  <a:pt x="1671657" y="378397"/>
                </a:lnTo>
                <a:lnTo>
                  <a:pt x="1711544" y="437394"/>
                </a:lnTo>
                <a:lnTo>
                  <a:pt x="1746885" y="499507"/>
                </a:lnTo>
                <a:lnTo>
                  <a:pt x="1777442" y="564499"/>
                </a:lnTo>
                <a:lnTo>
                  <a:pt x="1802977" y="632130"/>
                </a:lnTo>
                <a:lnTo>
                  <a:pt x="1823252" y="702165"/>
                </a:lnTo>
                <a:lnTo>
                  <a:pt x="1838028" y="774364"/>
                </a:lnTo>
                <a:lnTo>
                  <a:pt x="1847069" y="848490"/>
                </a:lnTo>
                <a:lnTo>
                  <a:pt x="1850136" y="924306"/>
                </a:lnTo>
                <a:lnTo>
                  <a:pt x="1847069" y="1000121"/>
                </a:lnTo>
                <a:lnTo>
                  <a:pt x="1838028" y="1074247"/>
                </a:lnTo>
                <a:lnTo>
                  <a:pt x="1823252" y="1146446"/>
                </a:lnTo>
                <a:lnTo>
                  <a:pt x="1802977" y="1216481"/>
                </a:lnTo>
                <a:lnTo>
                  <a:pt x="1777442" y="1284112"/>
                </a:lnTo>
                <a:lnTo>
                  <a:pt x="1746885" y="1349104"/>
                </a:lnTo>
                <a:lnTo>
                  <a:pt x="1711544" y="1411217"/>
                </a:lnTo>
                <a:lnTo>
                  <a:pt x="1671657" y="1470214"/>
                </a:lnTo>
                <a:lnTo>
                  <a:pt x="1627462" y="1525858"/>
                </a:lnTo>
                <a:lnTo>
                  <a:pt x="1579197" y="1577911"/>
                </a:lnTo>
                <a:lnTo>
                  <a:pt x="1527100" y="1626135"/>
                </a:lnTo>
                <a:lnTo>
                  <a:pt x="1471409" y="1670291"/>
                </a:lnTo>
                <a:lnTo>
                  <a:pt x="1412363" y="1710144"/>
                </a:lnTo>
                <a:lnTo>
                  <a:pt x="1350198" y="1745453"/>
                </a:lnTo>
                <a:lnTo>
                  <a:pt x="1285154" y="1775983"/>
                </a:lnTo>
                <a:lnTo>
                  <a:pt x="1217468" y="1801496"/>
                </a:lnTo>
                <a:lnTo>
                  <a:pt x="1147379" y="1821752"/>
                </a:lnTo>
                <a:lnTo>
                  <a:pt x="1075123" y="1836516"/>
                </a:lnTo>
                <a:lnTo>
                  <a:pt x="1000940" y="1845548"/>
                </a:lnTo>
                <a:lnTo>
                  <a:pt x="925067" y="1848612"/>
                </a:lnTo>
                <a:lnTo>
                  <a:pt x="849195" y="1845548"/>
                </a:lnTo>
                <a:lnTo>
                  <a:pt x="775012" y="1836516"/>
                </a:lnTo>
                <a:lnTo>
                  <a:pt x="702756" y="1821752"/>
                </a:lnTo>
                <a:lnTo>
                  <a:pt x="632667" y="1801496"/>
                </a:lnTo>
                <a:lnTo>
                  <a:pt x="564981" y="1775983"/>
                </a:lnTo>
                <a:lnTo>
                  <a:pt x="499937" y="1745453"/>
                </a:lnTo>
                <a:lnTo>
                  <a:pt x="437772" y="1710144"/>
                </a:lnTo>
                <a:lnTo>
                  <a:pt x="378726" y="1670291"/>
                </a:lnTo>
                <a:lnTo>
                  <a:pt x="323035" y="1626135"/>
                </a:lnTo>
                <a:lnTo>
                  <a:pt x="270938" y="1577911"/>
                </a:lnTo>
                <a:lnTo>
                  <a:pt x="222673" y="1525858"/>
                </a:lnTo>
                <a:lnTo>
                  <a:pt x="178478" y="1470214"/>
                </a:lnTo>
                <a:lnTo>
                  <a:pt x="138591" y="1411217"/>
                </a:lnTo>
                <a:lnTo>
                  <a:pt x="103250" y="1349104"/>
                </a:lnTo>
                <a:lnTo>
                  <a:pt x="72693" y="1284112"/>
                </a:lnTo>
                <a:lnTo>
                  <a:pt x="47158" y="1216481"/>
                </a:lnTo>
                <a:lnTo>
                  <a:pt x="26883" y="1146446"/>
                </a:lnTo>
                <a:lnTo>
                  <a:pt x="12107" y="1074247"/>
                </a:lnTo>
                <a:lnTo>
                  <a:pt x="3066" y="1000121"/>
                </a:lnTo>
                <a:lnTo>
                  <a:pt x="0" y="924306"/>
                </a:lnTo>
                <a:close/>
              </a:path>
            </a:pathLst>
          </a:custGeom>
          <a:ln w="38100">
            <a:solidFill>
              <a:srgbClr val="FFFFFF"/>
            </a:solidFill>
          </a:ln>
        </p:spPr>
        <p:txBody>
          <a:bodyPr wrap="square" lIns="0" tIns="0" rIns="0" bIns="0" rtlCol="0">
            <a:spAutoFit/>
          </a:bodyPr>
          <a:lstStyle/>
          <a:p/>
        </p:txBody>
      </p:sp>
      <p:sp>
        <p:nvSpPr>
          <p:cNvPr id="8" name="object 8"/>
          <p:cNvSpPr/>
          <p:nvPr/>
        </p:nvSpPr>
        <p:spPr>
          <a:xfrm>
            <a:off x="5264105" y="4171948"/>
            <a:ext cx="3084576" cy="2189988"/>
          </a:xfrm>
          <a:prstGeom prst="rect">
            <a:avLst/>
          </a:prstGeom>
          <a:blipFill>
            <a:blip r:embed="rId1" cstate="print"/>
            <a:stretch>
              <a:fillRect/>
            </a:stretch>
          </a:blipFill>
        </p:spPr>
        <p:txBody>
          <a:bodyPr wrap="square" lIns="0" tIns="0" rIns="0" bIns="0" rtlCol="0">
            <a:spAutoFit/>
          </a:bodyPr>
          <a:lstStyle/>
          <a:p/>
        </p:txBody>
      </p:sp>
      <p:sp>
        <p:nvSpPr>
          <p:cNvPr id="9" name="object 9"/>
          <p:cNvSpPr txBox="1"/>
          <p:nvPr/>
        </p:nvSpPr>
        <p:spPr>
          <a:xfrm>
            <a:off x="1154588" y="4689220"/>
            <a:ext cx="3790950" cy="504190"/>
          </a:xfrm>
          <a:prstGeom prst="rect">
            <a:avLst/>
          </a:prstGeom>
        </p:spPr>
        <p:txBody>
          <a:bodyPr vert="horz" wrap="square" lIns="0" tIns="0" rIns="0" bIns="0" rtlCol="0">
            <a:spAutoFit/>
          </a:bodyPr>
          <a:lstStyle/>
          <a:p>
            <a:pPr marL="12700">
              <a:lnSpc>
                <a:spcPts val="1935"/>
              </a:lnSpc>
            </a:pPr>
            <a:r>
              <a:rPr sz="1800" b="1" dirty="0">
                <a:solidFill>
                  <a:srgbClr val="FFFFFF"/>
                </a:solidFill>
                <a:latin typeface="微软雅黑" panose="020B0503020204020204" charset="-122"/>
                <a:cs typeface="微软雅黑" panose="020B0503020204020204" charset="-122"/>
              </a:rPr>
              <a:t>生产经营单位</a:t>
            </a:r>
            <a:endParaRPr sz="1800">
              <a:latin typeface="微软雅黑" panose="020B0503020204020204" charset="-122"/>
              <a:cs typeface="微软雅黑" panose="020B0503020204020204" charset="-122"/>
            </a:endParaRPr>
          </a:p>
          <a:p>
            <a:pPr marR="6350" algn="r">
              <a:lnSpc>
                <a:spcPts val="1935"/>
              </a:lnSpc>
            </a:pPr>
            <a:r>
              <a:rPr sz="1800" b="1" dirty="0">
                <a:solidFill>
                  <a:srgbClr val="585858"/>
                </a:solidFill>
                <a:latin typeface="微软雅黑" panose="020B0503020204020204" charset="-122"/>
                <a:cs typeface="微软雅黑" panose="020B0503020204020204" charset="-122"/>
              </a:rPr>
              <a:t>定期演练</a:t>
            </a:r>
            <a:endParaRPr sz="1800">
              <a:latin typeface="微软雅黑" panose="020B0503020204020204" charset="-122"/>
              <a:cs typeface="微软雅黑" panose="020B0503020204020204" charset="-122"/>
            </a:endParaRPr>
          </a:p>
        </p:txBody>
      </p:sp>
      <p:sp>
        <p:nvSpPr>
          <p:cNvPr id="10" name="object 10"/>
          <p:cNvSpPr txBox="1"/>
          <p:nvPr/>
        </p:nvSpPr>
        <p:spPr>
          <a:xfrm>
            <a:off x="4159332" y="2704083"/>
            <a:ext cx="482600" cy="287020"/>
          </a:xfrm>
          <a:prstGeom prst="rect">
            <a:avLst/>
          </a:prstGeom>
        </p:spPr>
        <p:txBody>
          <a:bodyPr vert="horz" wrap="square" lIns="0" tIns="0" rIns="0" bIns="0" rtlCol="0">
            <a:spAutoFit/>
          </a:bodyPr>
          <a:lstStyle/>
          <a:p>
            <a:pPr marL="12700">
              <a:lnSpc>
                <a:spcPct val="100000"/>
              </a:lnSpc>
            </a:pPr>
            <a:r>
              <a:rPr sz="1800" b="1" dirty="0">
                <a:solidFill>
                  <a:srgbClr val="585858"/>
                </a:solidFill>
                <a:latin typeface="微软雅黑" panose="020B0503020204020204" charset="-122"/>
                <a:cs typeface="微软雅黑" panose="020B0503020204020204" charset="-122"/>
              </a:rPr>
              <a:t>制定</a:t>
            </a:r>
            <a:endParaRPr sz="1800">
              <a:latin typeface="微软雅黑" panose="020B0503020204020204" charset="-122"/>
              <a:cs typeface="微软雅黑" panose="020B0503020204020204" charset="-122"/>
            </a:endParaRPr>
          </a:p>
        </p:txBody>
      </p:sp>
      <p:sp>
        <p:nvSpPr>
          <p:cNvPr id="11" name="object 11"/>
          <p:cNvSpPr txBox="1"/>
          <p:nvPr/>
        </p:nvSpPr>
        <p:spPr>
          <a:xfrm>
            <a:off x="5405582" y="2800348"/>
            <a:ext cx="482600" cy="69850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应急</a:t>
            </a:r>
            <a:endParaRPr sz="1800">
              <a:latin typeface="微软雅黑" panose="020B0503020204020204" charset="-122"/>
              <a:cs typeface="微软雅黑" panose="020B0503020204020204" charset="-122"/>
            </a:endParaRPr>
          </a:p>
          <a:p>
            <a:pPr marL="12700">
              <a:lnSpc>
                <a:spcPct val="100000"/>
              </a:lnSpc>
              <a:spcBef>
                <a:spcPts val="1080"/>
              </a:spcBef>
            </a:pPr>
            <a:r>
              <a:rPr sz="1800" b="1" dirty="0">
                <a:solidFill>
                  <a:srgbClr val="FFFFFF"/>
                </a:solidFill>
                <a:latin typeface="微软雅黑" panose="020B0503020204020204" charset="-122"/>
                <a:cs typeface="微软雅黑" panose="020B0503020204020204" charset="-122"/>
              </a:rPr>
              <a:t>预案</a:t>
            </a:r>
            <a:endParaRPr sz="1800">
              <a:latin typeface="微软雅黑" panose="020B0503020204020204" charset="-122"/>
              <a:cs typeface="微软雅黑" panose="020B0503020204020204" charset="-122"/>
            </a:endParaRPr>
          </a:p>
        </p:txBody>
      </p:sp>
      <p:sp>
        <p:nvSpPr>
          <p:cNvPr id="12" name="object 12"/>
          <p:cNvSpPr txBox="1"/>
          <p:nvPr/>
        </p:nvSpPr>
        <p:spPr>
          <a:xfrm>
            <a:off x="5184983" y="2025648"/>
            <a:ext cx="2436495" cy="506095"/>
          </a:xfrm>
          <a:prstGeom prst="rect">
            <a:avLst/>
          </a:prstGeom>
        </p:spPr>
        <p:txBody>
          <a:bodyPr vert="horz" wrap="square" lIns="0" tIns="0" rIns="0" bIns="0" rtlCol="0">
            <a:spAutoFit/>
          </a:bodyPr>
          <a:lstStyle/>
          <a:p>
            <a:pPr marL="12700">
              <a:lnSpc>
                <a:spcPts val="1825"/>
              </a:lnSpc>
            </a:pPr>
            <a:r>
              <a:rPr sz="1600" b="1" spc="-20" dirty="0">
                <a:solidFill>
                  <a:srgbClr val="585858"/>
                </a:solidFill>
                <a:latin typeface="微软雅黑" panose="020B0503020204020204" charset="-122"/>
                <a:cs typeface="微软雅黑" panose="020B0503020204020204" charset="-122"/>
              </a:rPr>
              <a:t>相衔接</a:t>
            </a:r>
            <a:endParaRPr sz="1600" dirty="0">
              <a:latin typeface="微软雅黑" panose="020B0503020204020204" charset="-122"/>
              <a:cs typeface="微软雅黑" panose="020B0503020204020204" charset="-122"/>
            </a:endParaRPr>
          </a:p>
          <a:p>
            <a:pPr marL="821055">
              <a:lnSpc>
                <a:spcPts val="2065"/>
              </a:lnSpc>
            </a:pPr>
            <a:r>
              <a:rPr sz="1800" b="1" dirty="0">
                <a:solidFill>
                  <a:srgbClr val="FFFFFF"/>
                </a:solidFill>
                <a:latin typeface="微软雅黑" panose="020B0503020204020204" charset="-122"/>
                <a:cs typeface="微软雅黑" panose="020B0503020204020204" charset="-122"/>
              </a:rPr>
              <a:t>所在地县级以上</a:t>
            </a:r>
            <a:endParaRPr sz="1800" dirty="0">
              <a:latin typeface="微软雅黑" panose="020B0503020204020204" charset="-122"/>
              <a:cs typeface="微软雅黑" panose="020B0503020204020204" charset="-122"/>
            </a:endParaRPr>
          </a:p>
        </p:txBody>
      </p:sp>
      <p:sp>
        <p:nvSpPr>
          <p:cNvPr id="13" name="object 13"/>
          <p:cNvSpPr txBox="1"/>
          <p:nvPr/>
        </p:nvSpPr>
        <p:spPr>
          <a:xfrm>
            <a:off x="6107893" y="2656204"/>
            <a:ext cx="13970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政府应急预案</a:t>
            </a:r>
            <a:endParaRPr sz="1800">
              <a:latin typeface="微软雅黑" panose="020B0503020204020204" charset="-122"/>
              <a:cs typeface="微软雅黑" panose="020B0503020204020204" charset="-122"/>
            </a:endParaRPr>
          </a:p>
        </p:txBody>
      </p:sp>
      <p:sp>
        <p:nvSpPr>
          <p:cNvPr id="14" name="object 14"/>
          <p:cNvSpPr/>
          <p:nvPr/>
        </p:nvSpPr>
        <p:spPr>
          <a:xfrm>
            <a:off x="8962643" y="117347"/>
            <a:ext cx="928115" cy="798576"/>
          </a:xfrm>
          <a:custGeom>
            <a:avLst/>
            <a:gdLst/>
            <a:ahLst/>
            <a:cxnLst/>
            <a:rect l="l" t="t" r="r" b="b"/>
            <a:pathLst>
              <a:path w="928115" h="798576">
                <a:moveTo>
                  <a:pt x="728472" y="0"/>
                </a:moveTo>
                <a:lnTo>
                  <a:pt x="199644" y="0"/>
                </a:lnTo>
                <a:lnTo>
                  <a:pt x="0" y="399288"/>
                </a:lnTo>
                <a:lnTo>
                  <a:pt x="199644"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15" name="object 15"/>
          <p:cNvSpPr txBox="1"/>
          <p:nvPr/>
        </p:nvSpPr>
        <p:spPr>
          <a:xfrm>
            <a:off x="9234678" y="279908"/>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78</a:t>
            </a:r>
            <a:endParaRPr sz="2800">
              <a:latin typeface="Calibri" panose="020F0502020204030204"/>
              <a:cs typeface="Calibri" panose="020F0502020204030204"/>
            </a:endParaRPr>
          </a:p>
        </p:txBody>
      </p:sp>
      <p:sp>
        <p:nvSpPr>
          <p:cNvPr id="16" name="object 16"/>
          <p:cNvSpPr/>
          <p:nvPr/>
        </p:nvSpPr>
        <p:spPr>
          <a:xfrm>
            <a:off x="503129" y="3211828"/>
            <a:ext cx="2700528" cy="1943100"/>
          </a:xfrm>
          <a:custGeom>
            <a:avLst/>
            <a:gdLst/>
            <a:ahLst/>
            <a:cxnLst/>
            <a:rect l="l" t="t" r="r" b="b"/>
            <a:pathLst>
              <a:path w="2700528" h="1943100">
                <a:moveTo>
                  <a:pt x="0" y="1943100"/>
                </a:moveTo>
                <a:lnTo>
                  <a:pt x="2700528" y="1943100"/>
                </a:lnTo>
                <a:lnTo>
                  <a:pt x="2700528" y="0"/>
                </a:lnTo>
                <a:lnTo>
                  <a:pt x="0" y="0"/>
                </a:lnTo>
                <a:lnTo>
                  <a:pt x="0" y="1943100"/>
                </a:lnTo>
                <a:close/>
              </a:path>
            </a:pathLst>
          </a:custGeom>
          <a:solidFill>
            <a:srgbClr val="006FC0"/>
          </a:solidFill>
        </p:spPr>
        <p:txBody>
          <a:bodyPr wrap="square" lIns="0" tIns="0" rIns="0" bIns="0" rtlCol="0">
            <a:spAutoFit/>
          </a:bodyPr>
          <a:lstStyle/>
          <a:p/>
        </p:txBody>
      </p:sp>
      <p:sp>
        <p:nvSpPr>
          <p:cNvPr id="17" name="object 17"/>
          <p:cNvSpPr/>
          <p:nvPr/>
        </p:nvSpPr>
        <p:spPr>
          <a:xfrm>
            <a:off x="503129" y="3211828"/>
            <a:ext cx="2700528" cy="1943100"/>
          </a:xfrm>
          <a:custGeom>
            <a:avLst/>
            <a:gdLst/>
            <a:ahLst/>
            <a:cxnLst/>
            <a:rect l="l" t="t" r="r" b="b"/>
            <a:pathLst>
              <a:path w="2700528" h="1943100">
                <a:moveTo>
                  <a:pt x="0" y="1943100"/>
                </a:moveTo>
                <a:lnTo>
                  <a:pt x="2700528" y="1943100"/>
                </a:lnTo>
                <a:lnTo>
                  <a:pt x="2700528" y="0"/>
                </a:lnTo>
                <a:lnTo>
                  <a:pt x="0" y="0"/>
                </a:lnTo>
                <a:lnTo>
                  <a:pt x="0" y="1943100"/>
                </a:lnTo>
                <a:close/>
              </a:path>
            </a:pathLst>
          </a:custGeom>
          <a:ln w="12192">
            <a:solidFill>
              <a:srgbClr val="FFFFFF"/>
            </a:solidFill>
          </a:ln>
        </p:spPr>
        <p:txBody>
          <a:bodyPr wrap="square" lIns="0" tIns="0" rIns="0" bIns="0" rtlCol="0">
            <a:spAutoFit/>
          </a:bodyPr>
          <a:lstStyle/>
          <a:p/>
        </p:txBody>
      </p:sp>
      <p:sp>
        <p:nvSpPr>
          <p:cNvPr id="18" name="object 18"/>
          <p:cNvSpPr/>
          <p:nvPr/>
        </p:nvSpPr>
        <p:spPr>
          <a:xfrm>
            <a:off x="920704" y="3038093"/>
            <a:ext cx="1865376" cy="1865375"/>
          </a:xfrm>
          <a:prstGeom prst="rect">
            <a:avLst/>
          </a:prstGeom>
          <a:blipFill>
            <a:blip r:embed="rId2" cstate="print"/>
            <a:stretch>
              <a:fillRect/>
            </a:stretch>
          </a:blipFill>
        </p:spPr>
        <p:txBody>
          <a:bodyPr wrap="square" lIns="0" tIns="0" rIns="0" bIns="0" rtlCol="0">
            <a:spAutoFit/>
          </a:bodyPr>
          <a:lstStyle/>
          <a:p/>
        </p:txBody>
      </p:sp>
      <p:sp>
        <p:nvSpPr>
          <p:cNvPr id="19" name="矩形 18"/>
          <p:cNvSpPr/>
          <p:nvPr/>
        </p:nvSpPr>
        <p:spPr>
          <a:xfrm>
            <a:off x="309580" y="506462"/>
            <a:ext cx="8453420"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第七十八条</a:t>
            </a:r>
            <a:r>
              <a:rPr lang="en-US" altLang="zh-CN" sz="2400" dirty="0">
                <a:solidFill>
                  <a:srgbClr val="FF0000"/>
                </a:solidFill>
              </a:rPr>
              <a:t> </a:t>
            </a:r>
            <a:r>
              <a:rPr lang="zh-CN" altLang="zh-CN" sz="2400" dirty="0">
                <a:solidFill>
                  <a:srgbClr val="FF0000"/>
                </a:solidFill>
              </a:rPr>
              <a:t>生产经营单位应当制定本单位生产安全事故应急救援预案，与所在地县级以上地方人民政府组织制定的生产安全事故应急救援预案相衔接，并定期组织演练。</a:t>
            </a:r>
            <a:endParaRPr lang="zh-CN" altLang="zh-CN" sz="2400"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25233" y="3832097"/>
            <a:ext cx="1495044" cy="1237488"/>
          </a:xfrm>
          <a:custGeom>
            <a:avLst/>
            <a:gdLst/>
            <a:ahLst/>
            <a:cxnLst/>
            <a:rect l="l" t="t" r="r" b="b"/>
            <a:pathLst>
              <a:path w="1495044" h="1237488">
                <a:moveTo>
                  <a:pt x="0" y="1237488"/>
                </a:moveTo>
                <a:lnTo>
                  <a:pt x="1495044" y="1237488"/>
                </a:lnTo>
                <a:lnTo>
                  <a:pt x="1495044" y="0"/>
                </a:lnTo>
                <a:lnTo>
                  <a:pt x="0" y="0"/>
                </a:lnTo>
                <a:lnTo>
                  <a:pt x="0" y="1237488"/>
                </a:lnTo>
                <a:close/>
              </a:path>
            </a:pathLst>
          </a:custGeom>
          <a:ln w="38100">
            <a:solidFill>
              <a:srgbClr val="6483B8"/>
            </a:solidFill>
          </a:ln>
        </p:spPr>
        <p:txBody>
          <a:bodyPr wrap="square" lIns="0" tIns="0" rIns="0" bIns="0" rtlCol="0">
            <a:spAutoFit/>
          </a:bodyPr>
          <a:lstStyle/>
          <a:p/>
        </p:txBody>
      </p:sp>
      <p:sp>
        <p:nvSpPr>
          <p:cNvPr id="3" name="object 3"/>
          <p:cNvSpPr/>
          <p:nvPr/>
        </p:nvSpPr>
        <p:spPr>
          <a:xfrm>
            <a:off x="5807964" y="947927"/>
            <a:ext cx="1446276" cy="1687068"/>
          </a:xfrm>
          <a:prstGeom prst="rect">
            <a:avLst/>
          </a:prstGeom>
          <a:blipFill>
            <a:blip r:embed="rId1" cstate="print"/>
            <a:stretch>
              <a:fillRect/>
            </a:stretch>
          </a:blipFill>
        </p:spPr>
        <p:txBody>
          <a:bodyPr wrap="square" lIns="0" tIns="0" rIns="0" bIns="0" rtlCol="0">
            <a:spAutoFit/>
          </a:bodyPr>
          <a:lstStyle/>
          <a:p/>
        </p:txBody>
      </p:sp>
      <p:sp>
        <p:nvSpPr>
          <p:cNvPr id="4" name="object 4"/>
          <p:cNvSpPr/>
          <p:nvPr/>
        </p:nvSpPr>
        <p:spPr>
          <a:xfrm>
            <a:off x="376427" y="601980"/>
            <a:ext cx="2520696" cy="2442972"/>
          </a:xfrm>
          <a:custGeom>
            <a:avLst/>
            <a:gdLst/>
            <a:ahLst/>
            <a:cxnLst/>
            <a:rect l="l" t="t" r="r" b="b"/>
            <a:pathLst>
              <a:path w="2520696" h="2442972">
                <a:moveTo>
                  <a:pt x="525373" y="409956"/>
                </a:moveTo>
                <a:lnTo>
                  <a:pt x="626910" y="884047"/>
                </a:lnTo>
                <a:lnTo>
                  <a:pt x="136766" y="935355"/>
                </a:lnTo>
                <a:lnTo>
                  <a:pt x="459206" y="1311021"/>
                </a:lnTo>
                <a:lnTo>
                  <a:pt x="0" y="1456436"/>
                </a:lnTo>
                <a:lnTo>
                  <a:pt x="388607" y="1738376"/>
                </a:lnTo>
                <a:lnTo>
                  <a:pt x="149961" y="2015998"/>
                </a:lnTo>
                <a:lnTo>
                  <a:pt x="560743" y="2062988"/>
                </a:lnTo>
                <a:lnTo>
                  <a:pt x="573811" y="2442972"/>
                </a:lnTo>
                <a:lnTo>
                  <a:pt x="878395" y="2049907"/>
                </a:lnTo>
                <a:lnTo>
                  <a:pt x="1107953" y="2049907"/>
                </a:lnTo>
                <a:lnTo>
                  <a:pt x="1152017" y="1964563"/>
                </a:lnTo>
                <a:lnTo>
                  <a:pt x="1388659" y="1964563"/>
                </a:lnTo>
                <a:lnTo>
                  <a:pt x="1421384" y="1802257"/>
                </a:lnTo>
                <a:lnTo>
                  <a:pt x="1726996" y="1802257"/>
                </a:lnTo>
                <a:lnTo>
                  <a:pt x="1708530" y="1622933"/>
                </a:lnTo>
                <a:lnTo>
                  <a:pt x="2090415" y="1622933"/>
                </a:lnTo>
                <a:lnTo>
                  <a:pt x="1911477" y="1392301"/>
                </a:lnTo>
                <a:lnTo>
                  <a:pt x="2132076" y="1276858"/>
                </a:lnTo>
                <a:lnTo>
                  <a:pt x="1982089" y="1063371"/>
                </a:lnTo>
                <a:lnTo>
                  <a:pt x="2520696" y="751586"/>
                </a:lnTo>
                <a:lnTo>
                  <a:pt x="1911477" y="738759"/>
                </a:lnTo>
                <a:lnTo>
                  <a:pt x="1919916" y="721868"/>
                </a:lnTo>
                <a:lnTo>
                  <a:pt x="997712" y="721868"/>
                </a:lnTo>
                <a:lnTo>
                  <a:pt x="525373" y="409956"/>
                </a:lnTo>
                <a:close/>
              </a:path>
              <a:path w="2520696" h="2442972">
                <a:moveTo>
                  <a:pt x="1107953" y="2049907"/>
                </a:moveTo>
                <a:lnTo>
                  <a:pt x="878395" y="2049907"/>
                </a:lnTo>
                <a:lnTo>
                  <a:pt x="1015238" y="2229485"/>
                </a:lnTo>
                <a:lnTo>
                  <a:pt x="1107953" y="2049907"/>
                </a:lnTo>
                <a:close/>
              </a:path>
              <a:path w="2520696" h="2442972">
                <a:moveTo>
                  <a:pt x="1388659" y="1964563"/>
                </a:moveTo>
                <a:lnTo>
                  <a:pt x="1152017" y="1964563"/>
                </a:lnTo>
                <a:lnTo>
                  <a:pt x="1355090" y="2131060"/>
                </a:lnTo>
                <a:lnTo>
                  <a:pt x="1388659" y="1964563"/>
                </a:lnTo>
                <a:close/>
              </a:path>
              <a:path w="2520696" h="2442972">
                <a:moveTo>
                  <a:pt x="1726996" y="1802257"/>
                </a:moveTo>
                <a:lnTo>
                  <a:pt x="1421384" y="1802257"/>
                </a:lnTo>
                <a:lnTo>
                  <a:pt x="1743710" y="1964563"/>
                </a:lnTo>
                <a:lnTo>
                  <a:pt x="1726996" y="1802257"/>
                </a:lnTo>
                <a:close/>
              </a:path>
              <a:path w="2520696" h="2442972">
                <a:moveTo>
                  <a:pt x="2090415" y="1622933"/>
                </a:moveTo>
                <a:lnTo>
                  <a:pt x="1708530" y="1622933"/>
                </a:lnTo>
                <a:lnTo>
                  <a:pt x="2202941" y="1767967"/>
                </a:lnTo>
                <a:lnTo>
                  <a:pt x="2090415" y="1622933"/>
                </a:lnTo>
                <a:close/>
              </a:path>
              <a:path w="2520696" h="2442972">
                <a:moveTo>
                  <a:pt x="1134491" y="213360"/>
                </a:moveTo>
                <a:lnTo>
                  <a:pt x="997712" y="721868"/>
                </a:lnTo>
                <a:lnTo>
                  <a:pt x="1919916" y="721868"/>
                </a:lnTo>
                <a:lnTo>
                  <a:pt x="1954120" y="653415"/>
                </a:lnTo>
                <a:lnTo>
                  <a:pt x="1695069" y="653415"/>
                </a:lnTo>
                <a:lnTo>
                  <a:pt x="1702734" y="491109"/>
                </a:lnTo>
                <a:lnTo>
                  <a:pt x="1337564" y="491109"/>
                </a:lnTo>
                <a:lnTo>
                  <a:pt x="1134491" y="213360"/>
                </a:lnTo>
                <a:close/>
              </a:path>
              <a:path w="2520696" h="2442972">
                <a:moveTo>
                  <a:pt x="2101341" y="358775"/>
                </a:moveTo>
                <a:lnTo>
                  <a:pt x="1695069" y="653415"/>
                </a:lnTo>
                <a:lnTo>
                  <a:pt x="1954120" y="653415"/>
                </a:lnTo>
                <a:lnTo>
                  <a:pt x="2101341" y="358775"/>
                </a:lnTo>
                <a:close/>
              </a:path>
              <a:path w="2520696" h="2442972">
                <a:moveTo>
                  <a:pt x="1725929" y="0"/>
                </a:moveTo>
                <a:lnTo>
                  <a:pt x="1337564" y="491109"/>
                </a:lnTo>
                <a:lnTo>
                  <a:pt x="1702734" y="491109"/>
                </a:lnTo>
                <a:lnTo>
                  <a:pt x="1725929" y="0"/>
                </a:lnTo>
                <a:close/>
              </a:path>
            </a:pathLst>
          </a:custGeom>
          <a:solidFill>
            <a:srgbClr val="FF0000"/>
          </a:solidFill>
        </p:spPr>
        <p:txBody>
          <a:bodyPr wrap="square" lIns="0" tIns="0" rIns="0" bIns="0" rtlCol="0">
            <a:spAutoFit/>
          </a:bodyPr>
          <a:lstStyle/>
          <a:p/>
        </p:txBody>
      </p:sp>
      <p:sp>
        <p:nvSpPr>
          <p:cNvPr id="5" name="object 5"/>
          <p:cNvSpPr txBox="1"/>
          <p:nvPr/>
        </p:nvSpPr>
        <p:spPr>
          <a:xfrm>
            <a:off x="917549" y="1441958"/>
            <a:ext cx="1244600" cy="744220"/>
          </a:xfrm>
          <a:prstGeom prst="rect">
            <a:avLst/>
          </a:prstGeom>
        </p:spPr>
        <p:txBody>
          <a:bodyPr vert="horz" wrap="square" lIns="0" tIns="0" rIns="0" bIns="0" rtlCol="0">
            <a:spAutoFit/>
          </a:bodyPr>
          <a:lstStyle/>
          <a:p>
            <a:pPr marL="12700" marR="6350" indent="304800">
              <a:lnSpc>
                <a:spcPct val="100000"/>
              </a:lnSpc>
            </a:pPr>
            <a:r>
              <a:rPr sz="2400" b="1" dirty="0">
                <a:solidFill>
                  <a:srgbClr val="FFFFFF"/>
                </a:solidFill>
                <a:latin typeface="微软雅黑" panose="020B0503020204020204" charset="-122"/>
                <a:cs typeface="微软雅黑" panose="020B0503020204020204" charset="-122"/>
              </a:rPr>
              <a:t>发生 安全事故</a:t>
            </a:r>
            <a:endParaRPr sz="2400">
              <a:latin typeface="微软雅黑" panose="020B0503020204020204" charset="-122"/>
              <a:cs typeface="微软雅黑" panose="020B0503020204020204" charset="-122"/>
            </a:endParaRPr>
          </a:p>
        </p:txBody>
      </p:sp>
      <p:sp>
        <p:nvSpPr>
          <p:cNvPr id="6" name="object 6"/>
          <p:cNvSpPr txBox="1"/>
          <p:nvPr/>
        </p:nvSpPr>
        <p:spPr>
          <a:xfrm>
            <a:off x="2358644" y="2625597"/>
            <a:ext cx="1647189" cy="256540"/>
          </a:xfrm>
          <a:prstGeom prst="rect">
            <a:avLst/>
          </a:prstGeom>
        </p:spPr>
        <p:txBody>
          <a:bodyPr vert="horz" wrap="square" lIns="0" tIns="0" rIns="0" bIns="0" rtlCol="0">
            <a:spAutoFit/>
          </a:bodyPr>
          <a:lstStyle/>
          <a:p>
            <a:pPr marL="12700">
              <a:lnSpc>
                <a:spcPct val="100000"/>
              </a:lnSpc>
            </a:pPr>
            <a:r>
              <a:rPr sz="1600" b="1" spc="-25" dirty="0">
                <a:latin typeface="微软雅黑" panose="020B0503020204020204" charset="-122"/>
                <a:cs typeface="微软雅黑" panose="020B0503020204020204" charset="-122"/>
              </a:rPr>
              <a:t>事故现场有关人员</a:t>
            </a:r>
            <a:endParaRPr sz="1600">
              <a:latin typeface="微软雅黑" panose="020B0503020204020204" charset="-122"/>
              <a:cs typeface="微软雅黑" panose="020B0503020204020204" charset="-122"/>
            </a:endParaRPr>
          </a:p>
        </p:txBody>
      </p:sp>
      <p:sp>
        <p:nvSpPr>
          <p:cNvPr id="7" name="object 7"/>
          <p:cNvSpPr txBox="1"/>
          <p:nvPr/>
        </p:nvSpPr>
        <p:spPr>
          <a:xfrm>
            <a:off x="5962903" y="2503423"/>
            <a:ext cx="1242060"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本单位负责人</a:t>
            </a:r>
            <a:endParaRPr sz="1600" dirty="0">
              <a:latin typeface="微软雅黑" panose="020B0503020204020204" charset="-122"/>
              <a:cs typeface="微软雅黑" panose="020B0503020204020204" charset="-122"/>
            </a:endParaRPr>
          </a:p>
        </p:txBody>
      </p:sp>
      <p:sp>
        <p:nvSpPr>
          <p:cNvPr id="8" name="object 8"/>
          <p:cNvSpPr/>
          <p:nvPr/>
        </p:nvSpPr>
        <p:spPr>
          <a:xfrm>
            <a:off x="4265676" y="1819655"/>
            <a:ext cx="1079500" cy="173736"/>
          </a:xfrm>
          <a:custGeom>
            <a:avLst/>
            <a:gdLst/>
            <a:ahLst/>
            <a:cxnLst/>
            <a:rect l="l" t="t" r="r" b="b"/>
            <a:pathLst>
              <a:path w="1079500" h="173736">
                <a:moveTo>
                  <a:pt x="905763" y="0"/>
                </a:moveTo>
                <a:lnTo>
                  <a:pt x="905763" y="173736"/>
                </a:lnTo>
                <a:lnTo>
                  <a:pt x="1021588" y="115824"/>
                </a:lnTo>
                <a:lnTo>
                  <a:pt x="934720" y="115824"/>
                </a:lnTo>
                <a:lnTo>
                  <a:pt x="934720" y="57912"/>
                </a:lnTo>
                <a:lnTo>
                  <a:pt x="1021587" y="57912"/>
                </a:lnTo>
                <a:lnTo>
                  <a:pt x="905763" y="0"/>
                </a:lnTo>
                <a:close/>
              </a:path>
              <a:path w="1079500" h="173736">
                <a:moveTo>
                  <a:pt x="905763" y="57912"/>
                </a:moveTo>
                <a:lnTo>
                  <a:pt x="0" y="57912"/>
                </a:lnTo>
                <a:lnTo>
                  <a:pt x="0" y="115824"/>
                </a:lnTo>
                <a:lnTo>
                  <a:pt x="905763" y="115824"/>
                </a:lnTo>
                <a:lnTo>
                  <a:pt x="905763" y="57912"/>
                </a:lnTo>
                <a:close/>
              </a:path>
              <a:path w="1079500" h="173736">
                <a:moveTo>
                  <a:pt x="1021587" y="57912"/>
                </a:moveTo>
                <a:lnTo>
                  <a:pt x="934720" y="57912"/>
                </a:lnTo>
                <a:lnTo>
                  <a:pt x="934720" y="115824"/>
                </a:lnTo>
                <a:lnTo>
                  <a:pt x="1021588" y="115824"/>
                </a:lnTo>
                <a:lnTo>
                  <a:pt x="1079500" y="86868"/>
                </a:lnTo>
                <a:lnTo>
                  <a:pt x="1021587" y="57912"/>
                </a:lnTo>
                <a:close/>
              </a:path>
            </a:pathLst>
          </a:custGeom>
          <a:solidFill>
            <a:srgbClr val="DC3B00"/>
          </a:solidFill>
        </p:spPr>
        <p:txBody>
          <a:bodyPr wrap="square" lIns="0" tIns="0" rIns="0" bIns="0" rtlCol="0">
            <a:spAutoFit/>
          </a:bodyPr>
          <a:lstStyle/>
          <a:p/>
        </p:txBody>
      </p:sp>
      <p:sp>
        <p:nvSpPr>
          <p:cNvPr id="9" name="object 9"/>
          <p:cNvSpPr txBox="1"/>
          <p:nvPr/>
        </p:nvSpPr>
        <p:spPr>
          <a:xfrm>
            <a:off x="4306951" y="1481582"/>
            <a:ext cx="939800" cy="287020"/>
          </a:xfrm>
          <a:prstGeom prst="rect">
            <a:avLst/>
          </a:prstGeom>
        </p:spPr>
        <p:txBody>
          <a:bodyPr vert="horz" wrap="square" lIns="0" tIns="0" rIns="0" bIns="0" rtlCol="0">
            <a:spAutoFit/>
          </a:bodyPr>
          <a:lstStyle/>
          <a:p>
            <a:pPr marL="12700">
              <a:lnSpc>
                <a:spcPct val="100000"/>
              </a:lnSpc>
            </a:pPr>
            <a:r>
              <a:rPr sz="1800" b="1" dirty="0">
                <a:solidFill>
                  <a:srgbClr val="007133"/>
                </a:solidFill>
                <a:latin typeface="微软雅黑" panose="020B0503020204020204" charset="-122"/>
                <a:cs typeface="微软雅黑" panose="020B0503020204020204" charset="-122"/>
              </a:rPr>
              <a:t>应当指定</a:t>
            </a:r>
            <a:endParaRPr sz="1800">
              <a:latin typeface="微软雅黑" panose="020B0503020204020204" charset="-122"/>
              <a:cs typeface="微软雅黑" panose="020B0503020204020204" charset="-122"/>
            </a:endParaRPr>
          </a:p>
        </p:txBody>
      </p:sp>
      <p:sp>
        <p:nvSpPr>
          <p:cNvPr id="10" name="object 10"/>
          <p:cNvSpPr/>
          <p:nvPr/>
        </p:nvSpPr>
        <p:spPr>
          <a:xfrm>
            <a:off x="4282440" y="3621023"/>
            <a:ext cx="1883664" cy="1391412"/>
          </a:xfrm>
          <a:prstGeom prst="rect">
            <a:avLst/>
          </a:prstGeom>
          <a:blipFill>
            <a:blip r:embed="rId2" cstate="print"/>
            <a:stretch>
              <a:fillRect/>
            </a:stretch>
          </a:blipFill>
        </p:spPr>
        <p:txBody>
          <a:bodyPr wrap="square" lIns="0" tIns="0" rIns="0" bIns="0" rtlCol="0">
            <a:spAutoFit/>
          </a:bodyPr>
          <a:lstStyle/>
          <a:p/>
        </p:txBody>
      </p:sp>
      <p:sp>
        <p:nvSpPr>
          <p:cNvPr id="11" name="object 11"/>
          <p:cNvSpPr txBox="1"/>
          <p:nvPr/>
        </p:nvSpPr>
        <p:spPr>
          <a:xfrm>
            <a:off x="4498975" y="5255133"/>
            <a:ext cx="1242060" cy="622300"/>
          </a:xfrm>
          <a:prstGeom prst="rect">
            <a:avLst/>
          </a:prstGeom>
        </p:spPr>
        <p:txBody>
          <a:bodyPr vert="horz" wrap="square" lIns="0" tIns="0" rIns="0" bIns="0" rtlCol="0">
            <a:spAutoFit/>
          </a:bodyPr>
          <a:lstStyle/>
          <a:p>
            <a:pPr marL="12700">
              <a:lnSpc>
                <a:spcPct val="100000"/>
              </a:lnSpc>
            </a:pPr>
            <a:r>
              <a:rPr sz="1600" b="1" spc="-25" dirty="0">
                <a:latin typeface="微软雅黑" panose="020B0503020204020204" charset="-122"/>
                <a:cs typeface="微软雅黑" panose="020B0503020204020204" charset="-122"/>
              </a:rPr>
              <a:t>采取有效措施</a:t>
            </a:r>
            <a:endParaRPr sz="1600">
              <a:latin typeface="微软雅黑" panose="020B0503020204020204" charset="-122"/>
              <a:cs typeface="微软雅黑" panose="020B0503020204020204" charset="-122"/>
            </a:endParaRPr>
          </a:p>
          <a:p>
            <a:pPr marL="12700">
              <a:lnSpc>
                <a:spcPct val="100000"/>
              </a:lnSpc>
              <a:spcBef>
                <a:spcPts val="960"/>
              </a:spcBef>
            </a:pPr>
            <a:r>
              <a:rPr sz="1600" b="1" spc="-20" dirty="0">
                <a:latin typeface="微软雅黑" panose="020B0503020204020204" charset="-122"/>
                <a:cs typeface="微软雅黑" panose="020B0503020204020204" charset="-122"/>
              </a:rPr>
              <a:t>组织抢救</a:t>
            </a:r>
            <a:endParaRPr sz="1600">
              <a:latin typeface="微软雅黑" panose="020B0503020204020204" charset="-122"/>
              <a:cs typeface="微软雅黑" panose="020B0503020204020204" charset="-122"/>
            </a:endParaRPr>
          </a:p>
        </p:txBody>
      </p:sp>
      <p:sp>
        <p:nvSpPr>
          <p:cNvPr id="12" name="object 12"/>
          <p:cNvSpPr/>
          <p:nvPr/>
        </p:nvSpPr>
        <p:spPr>
          <a:xfrm>
            <a:off x="6914388" y="3902964"/>
            <a:ext cx="1315211" cy="780288"/>
          </a:xfrm>
          <a:prstGeom prst="rect">
            <a:avLst/>
          </a:prstGeom>
          <a:blipFill>
            <a:blip r:embed="rId3" cstate="print"/>
            <a:stretch>
              <a:fillRect/>
            </a:stretch>
          </a:blipFill>
        </p:spPr>
        <p:txBody>
          <a:bodyPr wrap="square" lIns="0" tIns="0" rIns="0" bIns="0" rtlCol="0">
            <a:spAutoFit/>
          </a:bodyPr>
          <a:lstStyle/>
          <a:p/>
        </p:txBody>
      </p:sp>
      <p:sp>
        <p:nvSpPr>
          <p:cNvPr id="13" name="object 13"/>
          <p:cNvSpPr txBox="1"/>
          <p:nvPr/>
        </p:nvSpPr>
        <p:spPr>
          <a:xfrm>
            <a:off x="7024496" y="4592350"/>
            <a:ext cx="1095375" cy="442595"/>
          </a:xfrm>
          <a:prstGeom prst="rect">
            <a:avLst/>
          </a:prstGeom>
        </p:spPr>
        <p:txBody>
          <a:bodyPr vert="horz" wrap="square" lIns="0" tIns="0" rIns="0" bIns="0" rtlCol="0">
            <a:spAutoFit/>
          </a:bodyPr>
          <a:lstStyle/>
          <a:p>
            <a:pPr marL="12700" marR="6350">
              <a:lnSpc>
                <a:spcPct val="101000"/>
              </a:lnSpc>
            </a:pPr>
            <a:r>
              <a:rPr sz="1400" b="1" dirty="0">
                <a:solidFill>
                  <a:srgbClr val="585858"/>
                </a:solidFill>
                <a:latin typeface="微软雅黑" panose="020B0503020204020204" charset="-122"/>
                <a:cs typeface="微软雅黑" panose="020B0503020204020204" charset="-122"/>
              </a:rPr>
              <a:t>负有安全监督 管理职责部门</a:t>
            </a:r>
            <a:endParaRPr sz="1400">
              <a:latin typeface="微软雅黑" panose="020B0503020204020204" charset="-122"/>
              <a:cs typeface="微软雅黑" panose="020B0503020204020204" charset="-122"/>
            </a:endParaRPr>
          </a:p>
        </p:txBody>
      </p:sp>
      <p:sp>
        <p:nvSpPr>
          <p:cNvPr id="14" name="object 14"/>
          <p:cNvSpPr txBox="1"/>
          <p:nvPr/>
        </p:nvSpPr>
        <p:spPr>
          <a:xfrm>
            <a:off x="6361557" y="5255133"/>
            <a:ext cx="2458085"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按照有关规定立即如实报告</a:t>
            </a:r>
            <a:endParaRPr sz="1600">
              <a:latin typeface="微软雅黑" panose="020B0503020204020204" charset="-122"/>
              <a:cs typeface="微软雅黑" panose="020B0503020204020204" charset="-122"/>
            </a:endParaRPr>
          </a:p>
        </p:txBody>
      </p:sp>
      <p:sp>
        <p:nvSpPr>
          <p:cNvPr id="15" name="object 15"/>
          <p:cNvSpPr txBox="1"/>
          <p:nvPr/>
        </p:nvSpPr>
        <p:spPr>
          <a:xfrm>
            <a:off x="6398133" y="5755233"/>
            <a:ext cx="132715" cy="195580"/>
          </a:xfrm>
          <a:prstGeom prst="rect">
            <a:avLst/>
          </a:prstGeom>
        </p:spPr>
        <p:txBody>
          <a:bodyPr vert="horz" wrap="square" lIns="0" tIns="0" rIns="0" bIns="0" rtlCol="0">
            <a:spAutoFit/>
          </a:bodyPr>
          <a:lstStyle/>
          <a:p>
            <a:pPr marL="12700">
              <a:lnSpc>
                <a:spcPct val="100000"/>
              </a:lnSpc>
            </a:pPr>
            <a:r>
              <a:rPr sz="1200" dirty="0">
                <a:solidFill>
                  <a:srgbClr val="585858"/>
                </a:solidFill>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p:txBody>
      </p:sp>
      <p:sp>
        <p:nvSpPr>
          <p:cNvPr id="16" name="object 16"/>
          <p:cNvSpPr txBox="1"/>
          <p:nvPr/>
        </p:nvSpPr>
        <p:spPr>
          <a:xfrm>
            <a:off x="6724015" y="5742025"/>
            <a:ext cx="2520315" cy="226060"/>
          </a:xfrm>
          <a:prstGeom prst="rect">
            <a:avLst/>
          </a:prstGeom>
        </p:spPr>
        <p:txBody>
          <a:bodyPr vert="horz" wrap="square" lIns="0" tIns="0" rIns="0" bIns="0" rtlCol="0">
            <a:spAutoFit/>
          </a:bodyPr>
          <a:lstStyle/>
          <a:p>
            <a:pPr marL="12700">
              <a:lnSpc>
                <a:spcPct val="100000"/>
              </a:lnSpc>
            </a:pPr>
            <a:r>
              <a:rPr sz="1400" dirty="0">
                <a:solidFill>
                  <a:srgbClr val="DC3B00"/>
                </a:solidFill>
                <a:latin typeface="微软雅黑" panose="020B0503020204020204" charset="-122"/>
                <a:cs typeface="微软雅黑" panose="020B0503020204020204" charset="-122"/>
              </a:rPr>
              <a:t>不得隐瞒、不报、谎报</a:t>
            </a:r>
            <a:r>
              <a:rPr sz="1400" spc="-15" dirty="0">
                <a:solidFill>
                  <a:srgbClr val="DC3B00"/>
                </a:solidFill>
                <a:latin typeface="微软雅黑" panose="020B0503020204020204" charset="-122"/>
                <a:cs typeface="微软雅黑" panose="020B0503020204020204" charset="-122"/>
              </a:rPr>
              <a:t>或</a:t>
            </a:r>
            <a:r>
              <a:rPr sz="1400" spc="0" dirty="0">
                <a:solidFill>
                  <a:srgbClr val="DC3B00"/>
                </a:solidFill>
                <a:latin typeface="微软雅黑" panose="020B0503020204020204" charset="-122"/>
                <a:cs typeface="微软雅黑" panose="020B0503020204020204" charset="-122"/>
              </a:rPr>
              <a:t>者迟报</a:t>
            </a:r>
            <a:endParaRPr sz="1400">
              <a:latin typeface="微软雅黑" panose="020B0503020204020204" charset="-122"/>
              <a:cs typeface="微软雅黑" panose="020B0503020204020204" charset="-122"/>
            </a:endParaRPr>
          </a:p>
        </p:txBody>
      </p:sp>
      <p:sp>
        <p:nvSpPr>
          <p:cNvPr id="17" name="object 17"/>
          <p:cNvSpPr txBox="1"/>
          <p:nvPr/>
        </p:nvSpPr>
        <p:spPr>
          <a:xfrm>
            <a:off x="6398133" y="6242913"/>
            <a:ext cx="132715" cy="195580"/>
          </a:xfrm>
          <a:prstGeom prst="rect">
            <a:avLst/>
          </a:prstGeom>
        </p:spPr>
        <p:txBody>
          <a:bodyPr vert="horz" wrap="square" lIns="0" tIns="0" rIns="0" bIns="0" rtlCol="0">
            <a:spAutoFit/>
          </a:bodyPr>
          <a:lstStyle/>
          <a:p>
            <a:pPr marL="12700">
              <a:lnSpc>
                <a:spcPct val="100000"/>
              </a:lnSpc>
            </a:pPr>
            <a:r>
              <a:rPr sz="1200" dirty="0">
                <a:solidFill>
                  <a:srgbClr val="585858"/>
                </a:solidFill>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p:txBody>
      </p:sp>
      <p:sp>
        <p:nvSpPr>
          <p:cNvPr id="18" name="object 18"/>
          <p:cNvSpPr txBox="1"/>
          <p:nvPr/>
        </p:nvSpPr>
        <p:spPr>
          <a:xfrm>
            <a:off x="6724015" y="6229705"/>
            <a:ext cx="3053715" cy="226060"/>
          </a:xfrm>
          <a:prstGeom prst="rect">
            <a:avLst/>
          </a:prstGeom>
        </p:spPr>
        <p:txBody>
          <a:bodyPr vert="horz" wrap="square" lIns="0" tIns="0" rIns="0" bIns="0" rtlCol="0">
            <a:spAutoFit/>
          </a:bodyPr>
          <a:lstStyle/>
          <a:p>
            <a:pPr marL="12700">
              <a:lnSpc>
                <a:spcPct val="100000"/>
              </a:lnSpc>
            </a:pPr>
            <a:r>
              <a:rPr sz="1400" dirty="0">
                <a:solidFill>
                  <a:srgbClr val="DC3B00"/>
                </a:solidFill>
                <a:latin typeface="微软雅黑" panose="020B0503020204020204" charset="-122"/>
                <a:cs typeface="微软雅黑" panose="020B0503020204020204" charset="-122"/>
              </a:rPr>
              <a:t>不得故意破坏事故现场</a:t>
            </a:r>
            <a:r>
              <a:rPr sz="1400" spc="-15" dirty="0">
                <a:solidFill>
                  <a:srgbClr val="DC3B00"/>
                </a:solidFill>
                <a:latin typeface="微软雅黑" panose="020B0503020204020204" charset="-122"/>
                <a:cs typeface="微软雅黑" panose="020B0503020204020204" charset="-122"/>
              </a:rPr>
              <a:t>，</a:t>
            </a:r>
            <a:r>
              <a:rPr sz="1400" spc="0" dirty="0">
                <a:solidFill>
                  <a:srgbClr val="DC3B00"/>
                </a:solidFill>
                <a:latin typeface="微软雅黑" panose="020B0503020204020204" charset="-122"/>
                <a:cs typeface="微软雅黑" panose="020B0503020204020204" charset="-122"/>
              </a:rPr>
              <a:t>毁灭</a:t>
            </a:r>
            <a:r>
              <a:rPr sz="1400" spc="-15" dirty="0">
                <a:solidFill>
                  <a:srgbClr val="DC3B00"/>
                </a:solidFill>
                <a:latin typeface="微软雅黑" panose="020B0503020204020204" charset="-122"/>
                <a:cs typeface="微软雅黑" panose="020B0503020204020204" charset="-122"/>
              </a:rPr>
              <a:t>有</a:t>
            </a:r>
            <a:r>
              <a:rPr sz="1400" spc="0" dirty="0">
                <a:solidFill>
                  <a:srgbClr val="DC3B00"/>
                </a:solidFill>
                <a:latin typeface="微软雅黑" panose="020B0503020204020204" charset="-122"/>
                <a:cs typeface="微软雅黑" panose="020B0503020204020204" charset="-122"/>
              </a:rPr>
              <a:t>关证据</a:t>
            </a:r>
            <a:endParaRPr sz="1400">
              <a:latin typeface="微软雅黑" panose="020B0503020204020204" charset="-122"/>
              <a:cs typeface="微软雅黑" panose="020B0503020204020204" charset="-122"/>
            </a:endParaRPr>
          </a:p>
        </p:txBody>
      </p:sp>
      <p:sp>
        <p:nvSpPr>
          <p:cNvPr id="19" name="object 19"/>
          <p:cNvSpPr/>
          <p:nvPr/>
        </p:nvSpPr>
        <p:spPr>
          <a:xfrm>
            <a:off x="5468111" y="3375659"/>
            <a:ext cx="2157984" cy="409956"/>
          </a:xfrm>
          <a:custGeom>
            <a:avLst/>
            <a:gdLst/>
            <a:ahLst/>
            <a:cxnLst/>
            <a:rect l="l" t="t" r="r" b="b"/>
            <a:pathLst>
              <a:path w="2157984" h="409955">
                <a:moveTo>
                  <a:pt x="0" y="0"/>
                </a:moveTo>
                <a:lnTo>
                  <a:pt x="0" y="59689"/>
                </a:lnTo>
                <a:lnTo>
                  <a:pt x="1078991" y="409956"/>
                </a:lnTo>
                <a:lnTo>
                  <a:pt x="1262866" y="350265"/>
                </a:lnTo>
                <a:lnTo>
                  <a:pt x="1078991" y="350265"/>
                </a:lnTo>
                <a:lnTo>
                  <a:pt x="0" y="0"/>
                </a:lnTo>
                <a:close/>
              </a:path>
              <a:path w="2157984" h="409955">
                <a:moveTo>
                  <a:pt x="2157984" y="0"/>
                </a:moveTo>
                <a:lnTo>
                  <a:pt x="1078991" y="350265"/>
                </a:lnTo>
                <a:lnTo>
                  <a:pt x="1262866" y="350265"/>
                </a:lnTo>
                <a:lnTo>
                  <a:pt x="2157984" y="59689"/>
                </a:lnTo>
                <a:lnTo>
                  <a:pt x="2157984" y="0"/>
                </a:lnTo>
                <a:close/>
              </a:path>
            </a:pathLst>
          </a:custGeom>
          <a:solidFill>
            <a:srgbClr val="DC3B00"/>
          </a:solidFill>
        </p:spPr>
        <p:txBody>
          <a:bodyPr wrap="square" lIns="0" tIns="0" rIns="0" bIns="0" rtlCol="0">
            <a:spAutoFit/>
          </a:bodyPr>
          <a:lstStyle/>
          <a:p/>
        </p:txBody>
      </p:sp>
      <p:sp>
        <p:nvSpPr>
          <p:cNvPr id="20" name="object 20"/>
          <p:cNvSpPr txBox="1"/>
          <p:nvPr/>
        </p:nvSpPr>
        <p:spPr>
          <a:xfrm>
            <a:off x="5918453" y="3222752"/>
            <a:ext cx="1242060" cy="256540"/>
          </a:xfrm>
          <a:prstGeom prst="rect">
            <a:avLst/>
          </a:prstGeom>
        </p:spPr>
        <p:txBody>
          <a:bodyPr vert="horz" wrap="square" lIns="0" tIns="0" rIns="0" bIns="0" rtlCol="0">
            <a:spAutoFit/>
          </a:bodyPr>
          <a:lstStyle/>
          <a:p>
            <a:pPr marL="12700">
              <a:lnSpc>
                <a:spcPct val="100000"/>
              </a:lnSpc>
            </a:pPr>
            <a:r>
              <a:rPr sz="1600" b="1" spc="-20" dirty="0">
                <a:solidFill>
                  <a:srgbClr val="DC3B00"/>
                </a:solidFill>
                <a:latin typeface="微软雅黑" panose="020B0503020204020204" charset="-122"/>
                <a:cs typeface="微软雅黑" panose="020B0503020204020204" charset="-122"/>
              </a:rPr>
              <a:t>接到事故报告</a:t>
            </a:r>
            <a:endParaRPr sz="1600">
              <a:latin typeface="微软雅黑" panose="020B0503020204020204" charset="-122"/>
              <a:cs typeface="微软雅黑" panose="020B0503020204020204" charset="-122"/>
            </a:endParaRPr>
          </a:p>
        </p:txBody>
      </p:sp>
      <p:sp>
        <p:nvSpPr>
          <p:cNvPr id="21" name="object 21"/>
          <p:cNvSpPr/>
          <p:nvPr/>
        </p:nvSpPr>
        <p:spPr>
          <a:xfrm>
            <a:off x="2798064" y="1019555"/>
            <a:ext cx="1232915" cy="1505712"/>
          </a:xfrm>
          <a:prstGeom prst="rect">
            <a:avLst/>
          </a:prstGeom>
          <a:blipFill>
            <a:blip r:embed="rId4" cstate="print"/>
            <a:stretch>
              <a:fillRect/>
            </a:stretch>
          </a:blipFill>
        </p:spPr>
        <p:txBody>
          <a:bodyPr wrap="square" lIns="0" tIns="0" rIns="0" bIns="0" rtlCol="0">
            <a:spAutoFit/>
          </a:bodyPr>
          <a:lstStyle/>
          <a:p/>
        </p:txBody>
      </p:sp>
      <p:sp>
        <p:nvSpPr>
          <p:cNvPr id="22" name="object 22"/>
          <p:cNvSpPr/>
          <p:nvPr/>
        </p:nvSpPr>
        <p:spPr>
          <a:xfrm>
            <a:off x="3223260" y="1141475"/>
            <a:ext cx="251460" cy="216408"/>
          </a:xfrm>
          <a:custGeom>
            <a:avLst/>
            <a:gdLst/>
            <a:ahLst/>
            <a:cxnLst/>
            <a:rect l="l" t="t" r="r" b="b"/>
            <a:pathLst>
              <a:path w="251460" h="216408">
                <a:moveTo>
                  <a:pt x="0" y="216408"/>
                </a:moveTo>
                <a:lnTo>
                  <a:pt x="251460" y="216408"/>
                </a:lnTo>
                <a:lnTo>
                  <a:pt x="251460" y="0"/>
                </a:lnTo>
                <a:lnTo>
                  <a:pt x="0" y="0"/>
                </a:lnTo>
                <a:lnTo>
                  <a:pt x="0" y="216408"/>
                </a:lnTo>
                <a:close/>
              </a:path>
            </a:pathLst>
          </a:custGeom>
          <a:solidFill>
            <a:srgbClr val="FFFFFF"/>
          </a:solidFill>
        </p:spPr>
        <p:txBody>
          <a:bodyPr wrap="square" lIns="0" tIns="0" rIns="0" bIns="0" rtlCol="0">
            <a:spAutoFit/>
          </a:bodyPr>
          <a:lstStyle/>
          <a:p/>
        </p:txBody>
      </p:sp>
      <p:sp>
        <p:nvSpPr>
          <p:cNvPr id="23" name="object 23"/>
          <p:cNvSpPr/>
          <p:nvPr/>
        </p:nvSpPr>
        <p:spPr>
          <a:xfrm>
            <a:off x="8962643" y="117347"/>
            <a:ext cx="928115" cy="798576"/>
          </a:xfrm>
          <a:custGeom>
            <a:avLst/>
            <a:gdLst/>
            <a:ahLst/>
            <a:cxnLst/>
            <a:rect l="l" t="t" r="r" b="b"/>
            <a:pathLst>
              <a:path w="928115" h="798576">
                <a:moveTo>
                  <a:pt x="728472" y="0"/>
                </a:moveTo>
                <a:lnTo>
                  <a:pt x="199644" y="0"/>
                </a:lnTo>
                <a:lnTo>
                  <a:pt x="0" y="399288"/>
                </a:lnTo>
                <a:lnTo>
                  <a:pt x="199644"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24" name="object 24"/>
          <p:cNvSpPr txBox="1"/>
          <p:nvPr/>
        </p:nvSpPr>
        <p:spPr>
          <a:xfrm>
            <a:off x="9234678" y="279908"/>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80</a:t>
            </a:r>
            <a:endParaRPr sz="2800">
              <a:latin typeface="Calibri" panose="020F0502020204030204"/>
              <a:cs typeface="Calibri" panose="020F0502020204030204"/>
            </a:endParaRPr>
          </a:p>
        </p:txBody>
      </p:sp>
      <p:sp>
        <p:nvSpPr>
          <p:cNvPr id="25" name="矩形 24"/>
          <p:cNvSpPr/>
          <p:nvPr/>
        </p:nvSpPr>
        <p:spPr>
          <a:xfrm>
            <a:off x="179061" y="3022689"/>
            <a:ext cx="4113276" cy="347787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000" dirty="0">
                <a:solidFill>
                  <a:srgbClr val="FF0000"/>
                </a:solidFill>
              </a:rPr>
              <a:t>第八十条</a:t>
            </a:r>
            <a:r>
              <a:rPr lang="en-US" altLang="zh-CN" sz="2000" dirty="0">
                <a:solidFill>
                  <a:srgbClr val="FF0000"/>
                </a:solidFill>
              </a:rPr>
              <a:t> </a:t>
            </a:r>
            <a:r>
              <a:rPr lang="zh-CN" altLang="zh-CN" sz="2000" dirty="0">
                <a:solidFill>
                  <a:srgbClr val="FF0000"/>
                </a:solidFill>
              </a:rPr>
              <a:t>生产经营单位发生生产安全事故后，事故现场有关人员应当立即报告本单位负责人。</a:t>
            </a:r>
            <a:endParaRPr lang="zh-CN" altLang="zh-CN" sz="2000" dirty="0">
              <a:solidFill>
                <a:srgbClr val="FF0000"/>
              </a:solidFill>
            </a:endParaRPr>
          </a:p>
          <a:p>
            <a:pPr fontAlgn="base"/>
            <a:r>
              <a:rPr lang="en-US" altLang="zh-CN" sz="2000" dirty="0">
                <a:solidFill>
                  <a:srgbClr val="FF0000"/>
                </a:solidFill>
              </a:rPr>
              <a:t> </a:t>
            </a:r>
            <a:r>
              <a:rPr lang="zh-CN" altLang="zh-CN" sz="2000" dirty="0">
                <a:solidFill>
                  <a:srgbClr val="FF0000"/>
                </a:solidFill>
              </a:rPr>
              <a:t>单位负责人接到事故报告后，应当迅速采取有效措施，组织抢救，防止事故扩大，减少人员伤亡和财产损失，并按照国家有关规定立即如实报告当地负有安全生产监督管理职责的部门，不得隐瞒不报、谎报或者迟报，不得故意破坏事故现场、毁灭有关证据。</a:t>
            </a:r>
            <a:endParaRPr lang="zh-CN" altLang="zh-CN" sz="2000"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9928" y="2980579"/>
            <a:ext cx="8253742" cy="3753962"/>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423483" y="3429000"/>
            <a:ext cx="3292274" cy="1938992"/>
          </a:xfrm>
          <a:prstGeom prst="rect">
            <a:avLst/>
          </a:prstGeom>
        </p:spPr>
        <p:txBody>
          <a:bodyPr vert="horz" wrap="square" lIns="0" tIns="0" rIns="0" bIns="0" rtlCol="0">
            <a:spAutoFit/>
          </a:bodyPr>
          <a:lstStyle/>
          <a:p>
            <a:pPr marL="12700" marR="6350">
              <a:lnSpc>
                <a:spcPct val="150000"/>
              </a:lnSpc>
            </a:pPr>
            <a:r>
              <a:rPr sz="2800" b="1" spc="-30" dirty="0">
                <a:solidFill>
                  <a:srgbClr val="252525"/>
                </a:solidFill>
                <a:latin typeface="微软雅黑" panose="020B0503020204020204" charset="-122"/>
                <a:cs typeface="微软雅黑" panose="020B0503020204020204" charset="-122"/>
              </a:rPr>
              <a:t>任何单位和个人 不得</a:t>
            </a:r>
            <a:r>
              <a:rPr sz="2800" b="1" spc="-30" dirty="0">
                <a:solidFill>
                  <a:srgbClr val="CC6600"/>
                </a:solidFill>
                <a:latin typeface="微软雅黑" panose="020B0503020204020204" charset="-122"/>
                <a:cs typeface="微软雅黑" panose="020B0503020204020204" charset="-122"/>
              </a:rPr>
              <a:t>阻挠</a:t>
            </a:r>
            <a:r>
              <a:rPr sz="2800" b="1" spc="-30" dirty="0">
                <a:solidFill>
                  <a:srgbClr val="252525"/>
                </a:solidFill>
                <a:latin typeface="微软雅黑" panose="020B0503020204020204" charset="-122"/>
                <a:cs typeface="微软雅黑" panose="020B0503020204020204" charset="-122"/>
              </a:rPr>
              <a:t>和</a:t>
            </a:r>
            <a:r>
              <a:rPr sz="2800" b="1" spc="-30" dirty="0">
                <a:solidFill>
                  <a:srgbClr val="CC6600"/>
                </a:solidFill>
                <a:latin typeface="微软雅黑" panose="020B0503020204020204" charset="-122"/>
                <a:cs typeface="微软雅黑" panose="020B0503020204020204" charset="-122"/>
              </a:rPr>
              <a:t>干涉</a:t>
            </a:r>
            <a:r>
              <a:rPr sz="2800" b="1" spc="-10" dirty="0">
                <a:solidFill>
                  <a:srgbClr val="CC6600"/>
                </a:solidFill>
                <a:latin typeface="微软雅黑" panose="020B0503020204020204" charset="-122"/>
                <a:cs typeface="微软雅黑" panose="020B0503020204020204" charset="-122"/>
              </a:rPr>
              <a:t> </a:t>
            </a:r>
            <a:r>
              <a:rPr sz="2800" b="1" spc="-30" dirty="0">
                <a:solidFill>
                  <a:srgbClr val="252525"/>
                </a:solidFill>
                <a:latin typeface="微软雅黑" panose="020B0503020204020204" charset="-122"/>
                <a:cs typeface="微软雅黑" panose="020B0503020204020204" charset="-122"/>
              </a:rPr>
              <a:t>对事故的依法调查处理</a:t>
            </a:r>
            <a:endParaRPr sz="2800" dirty="0">
              <a:latin typeface="微软雅黑" panose="020B0503020204020204" charset="-122"/>
              <a:cs typeface="微软雅黑" panose="020B0503020204020204" charset="-122"/>
            </a:endParaRPr>
          </a:p>
        </p:txBody>
      </p:sp>
      <p:sp>
        <p:nvSpPr>
          <p:cNvPr id="4" name="object 4"/>
          <p:cNvSpPr/>
          <p:nvPr/>
        </p:nvSpPr>
        <p:spPr>
          <a:xfrm>
            <a:off x="8962643" y="117347"/>
            <a:ext cx="928115" cy="798576"/>
          </a:xfrm>
          <a:custGeom>
            <a:avLst/>
            <a:gdLst/>
            <a:ahLst/>
            <a:cxnLst/>
            <a:rect l="l" t="t" r="r" b="b"/>
            <a:pathLst>
              <a:path w="928115" h="798576">
                <a:moveTo>
                  <a:pt x="728472" y="0"/>
                </a:moveTo>
                <a:lnTo>
                  <a:pt x="199644" y="0"/>
                </a:lnTo>
                <a:lnTo>
                  <a:pt x="0" y="399288"/>
                </a:lnTo>
                <a:lnTo>
                  <a:pt x="199644"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5" name="object 5"/>
          <p:cNvSpPr txBox="1"/>
          <p:nvPr/>
        </p:nvSpPr>
        <p:spPr>
          <a:xfrm>
            <a:off x="9234678" y="279908"/>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85</a:t>
            </a:r>
            <a:endParaRPr sz="2800">
              <a:latin typeface="Calibri" panose="020F0502020204030204"/>
              <a:cs typeface="Calibri" panose="020F0502020204030204"/>
            </a:endParaRPr>
          </a:p>
        </p:txBody>
      </p:sp>
      <p:sp>
        <p:nvSpPr>
          <p:cNvPr id="6" name="矩形 5"/>
          <p:cNvSpPr/>
          <p:nvPr/>
        </p:nvSpPr>
        <p:spPr>
          <a:xfrm>
            <a:off x="152400" y="486804"/>
            <a:ext cx="8686800" cy="255454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000" dirty="0">
                <a:solidFill>
                  <a:srgbClr val="FF0000"/>
                </a:solidFill>
              </a:rPr>
              <a:t>第八十二条</a:t>
            </a:r>
            <a:r>
              <a:rPr lang="en-US" altLang="zh-CN" sz="2000" dirty="0">
                <a:solidFill>
                  <a:srgbClr val="FF0000"/>
                </a:solidFill>
              </a:rPr>
              <a:t> </a:t>
            </a:r>
            <a:r>
              <a:rPr lang="zh-CN" altLang="zh-CN" sz="2000" dirty="0">
                <a:solidFill>
                  <a:srgbClr val="FF0000"/>
                </a:solidFill>
              </a:rPr>
              <a:t>有关地方人民政府和负有安全生产监督管理职责的部门的负责人接到生产安全事故报告后，应当按照生产安全事故应急救援预案的要求立即赶到事故现场，组织事故抢救。</a:t>
            </a:r>
            <a:endParaRPr lang="zh-CN" altLang="zh-CN" sz="2000" dirty="0">
              <a:solidFill>
                <a:srgbClr val="FF0000"/>
              </a:solidFill>
            </a:endParaRPr>
          </a:p>
          <a:p>
            <a:pPr fontAlgn="base"/>
            <a:r>
              <a:rPr lang="zh-CN" altLang="zh-CN" sz="2000" dirty="0">
                <a:solidFill>
                  <a:srgbClr val="FF0000"/>
                </a:solidFill>
              </a:rPr>
              <a:t>参与事故抢救的部门和单位应当服从统一指挥，加强协同联动，采取有效的应急救援措施，并根据事故救援的需要采取警戒、疏散等措施，防止事故扩大和次生灾害的发生，减少人员伤亡和财产损失。</a:t>
            </a:r>
            <a:endParaRPr lang="zh-CN" altLang="zh-CN" sz="2000" dirty="0">
              <a:solidFill>
                <a:srgbClr val="FF0000"/>
              </a:solidFill>
            </a:endParaRPr>
          </a:p>
          <a:p>
            <a:pPr fontAlgn="base"/>
            <a:r>
              <a:rPr lang="en-US" altLang="zh-CN" sz="2000" dirty="0">
                <a:solidFill>
                  <a:srgbClr val="FF0000"/>
                </a:solidFill>
              </a:rPr>
              <a:t> </a:t>
            </a:r>
            <a:r>
              <a:rPr lang="zh-CN" altLang="zh-CN" sz="2000" dirty="0">
                <a:solidFill>
                  <a:srgbClr val="FF0000"/>
                </a:solidFill>
              </a:rPr>
              <a:t>事故抢救过程中应当采取必要措施，避免或者减少对环境造成的危害。</a:t>
            </a:r>
            <a:endParaRPr lang="zh-CN" altLang="zh-CN" sz="2000" dirty="0">
              <a:solidFill>
                <a:srgbClr val="FF0000"/>
              </a:solidFill>
            </a:endParaRPr>
          </a:p>
          <a:p>
            <a:pPr fontAlgn="base"/>
            <a:r>
              <a:rPr lang="zh-CN" altLang="zh-CN" sz="2000" dirty="0">
                <a:solidFill>
                  <a:srgbClr val="FF0000"/>
                </a:solidFill>
              </a:rPr>
              <a:t>任何单位和个人都应当支持、配合事故抢救，并提供一切便利条件。</a:t>
            </a:r>
            <a:endParaRPr lang="zh-CN" altLang="zh-CN" sz="2000"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06851" y="2564892"/>
            <a:ext cx="5794121" cy="1115568"/>
          </a:xfrm>
          <a:custGeom>
            <a:avLst/>
            <a:gdLst/>
            <a:ahLst/>
            <a:cxnLst/>
            <a:rect l="l" t="t" r="r" b="b"/>
            <a:pathLst>
              <a:path w="5794121" h="1115568">
                <a:moveTo>
                  <a:pt x="5794121" y="0"/>
                </a:moveTo>
                <a:lnTo>
                  <a:pt x="0" y="0"/>
                </a:lnTo>
                <a:lnTo>
                  <a:pt x="0" y="1115568"/>
                </a:lnTo>
                <a:lnTo>
                  <a:pt x="5794121" y="1115568"/>
                </a:lnTo>
                <a:lnTo>
                  <a:pt x="5794121" y="0"/>
                </a:lnTo>
                <a:close/>
              </a:path>
            </a:pathLst>
          </a:custGeom>
          <a:solidFill>
            <a:srgbClr val="EE5200"/>
          </a:solidFill>
        </p:spPr>
        <p:txBody>
          <a:bodyPr wrap="square" lIns="0" tIns="0" rIns="0" bIns="0" rtlCol="0">
            <a:spAutoFit/>
          </a:bodyPr>
          <a:lstStyle/>
          <a:p/>
        </p:txBody>
      </p:sp>
      <p:sp>
        <p:nvSpPr>
          <p:cNvPr id="3" name="object 3"/>
          <p:cNvSpPr/>
          <p:nvPr/>
        </p:nvSpPr>
        <p:spPr>
          <a:xfrm>
            <a:off x="1274191" y="2564892"/>
            <a:ext cx="1063117" cy="1115568"/>
          </a:xfrm>
          <a:custGeom>
            <a:avLst/>
            <a:gdLst/>
            <a:ahLst/>
            <a:cxnLst/>
            <a:rect l="l" t="t" r="r" b="b"/>
            <a:pathLst>
              <a:path w="1063116" h="1115568">
                <a:moveTo>
                  <a:pt x="1063117" y="0"/>
                </a:moveTo>
                <a:lnTo>
                  <a:pt x="0" y="0"/>
                </a:lnTo>
                <a:lnTo>
                  <a:pt x="0" y="1115568"/>
                </a:lnTo>
                <a:lnTo>
                  <a:pt x="1063117" y="1115568"/>
                </a:lnTo>
                <a:lnTo>
                  <a:pt x="1063117" y="0"/>
                </a:lnTo>
                <a:close/>
              </a:path>
            </a:pathLst>
          </a:custGeom>
          <a:solidFill>
            <a:srgbClr val="EE5200"/>
          </a:solidFill>
        </p:spPr>
        <p:txBody>
          <a:bodyPr wrap="square" lIns="0" tIns="0" rIns="0" bIns="0" rtlCol="0">
            <a:spAutoFit/>
          </a:bodyPr>
          <a:lstStyle/>
          <a:p/>
        </p:txBody>
      </p:sp>
      <p:sp>
        <p:nvSpPr>
          <p:cNvPr id="4" name="object 4"/>
          <p:cNvSpPr/>
          <p:nvPr/>
        </p:nvSpPr>
        <p:spPr>
          <a:xfrm>
            <a:off x="848867" y="2564892"/>
            <a:ext cx="212648" cy="1115568"/>
          </a:xfrm>
          <a:custGeom>
            <a:avLst/>
            <a:gdLst/>
            <a:ahLst/>
            <a:cxnLst/>
            <a:rect l="l" t="t" r="r" b="b"/>
            <a:pathLst>
              <a:path w="212648" h="1115568">
                <a:moveTo>
                  <a:pt x="212648" y="0"/>
                </a:moveTo>
                <a:lnTo>
                  <a:pt x="0" y="0"/>
                </a:lnTo>
                <a:lnTo>
                  <a:pt x="0" y="1115568"/>
                </a:lnTo>
                <a:lnTo>
                  <a:pt x="212648" y="1115568"/>
                </a:lnTo>
                <a:lnTo>
                  <a:pt x="212648" y="0"/>
                </a:lnTo>
                <a:close/>
              </a:path>
            </a:pathLst>
          </a:custGeom>
          <a:solidFill>
            <a:srgbClr val="EE5200"/>
          </a:solidFill>
        </p:spPr>
        <p:txBody>
          <a:bodyPr wrap="square" lIns="0" tIns="0" rIns="0" bIns="0" rtlCol="0">
            <a:spAutoFit/>
          </a:bodyPr>
          <a:lstStyle/>
          <a:p/>
        </p:txBody>
      </p:sp>
      <p:sp>
        <p:nvSpPr>
          <p:cNvPr id="5" name="object 5"/>
          <p:cNvSpPr txBox="1"/>
          <p:nvPr/>
        </p:nvSpPr>
        <p:spPr>
          <a:xfrm>
            <a:off x="1503680" y="2769870"/>
            <a:ext cx="647700" cy="678180"/>
          </a:xfrm>
          <a:prstGeom prst="rect">
            <a:avLst/>
          </a:prstGeom>
        </p:spPr>
        <p:txBody>
          <a:bodyPr vert="horz" wrap="square" lIns="0" tIns="0" rIns="0" bIns="0" rtlCol="0">
            <a:spAutoFit/>
          </a:bodyPr>
          <a:lstStyle/>
          <a:p>
            <a:pPr marL="12700">
              <a:lnSpc>
                <a:spcPct val="100000"/>
              </a:lnSpc>
            </a:pPr>
            <a:r>
              <a:rPr sz="4400" spc="-5" dirty="0">
                <a:solidFill>
                  <a:srgbClr val="FFFFFF"/>
                </a:solidFill>
                <a:latin typeface="Arial" panose="020B0604020202020204"/>
                <a:cs typeface="Arial" panose="020B0604020202020204"/>
              </a:rPr>
              <a:t>06</a:t>
            </a:r>
            <a:endParaRPr sz="4400">
              <a:latin typeface="Arial" panose="020B0604020202020204"/>
              <a:cs typeface="Arial" panose="020B0604020202020204"/>
            </a:endParaRPr>
          </a:p>
        </p:txBody>
      </p:sp>
      <p:sp>
        <p:nvSpPr>
          <p:cNvPr id="6" name="object 6"/>
          <p:cNvSpPr txBox="1"/>
          <p:nvPr/>
        </p:nvSpPr>
        <p:spPr>
          <a:xfrm>
            <a:off x="3839717" y="2763773"/>
            <a:ext cx="2263140" cy="682625"/>
          </a:xfrm>
          <a:prstGeom prst="rect">
            <a:avLst/>
          </a:prstGeom>
        </p:spPr>
        <p:txBody>
          <a:bodyPr vert="horz" wrap="square" lIns="0" tIns="0" rIns="0" bIns="0" rtlCol="0">
            <a:spAutoFit/>
          </a:bodyPr>
          <a:lstStyle/>
          <a:p>
            <a:pPr marL="12700">
              <a:lnSpc>
                <a:spcPct val="100000"/>
              </a:lnSpc>
            </a:pPr>
            <a:r>
              <a:rPr sz="4400" b="1" dirty="0">
                <a:solidFill>
                  <a:srgbClr val="FFFFFF"/>
                </a:solidFill>
                <a:latin typeface="微软雅黑" panose="020B0503020204020204" charset="-122"/>
                <a:cs typeface="微软雅黑" panose="020B0503020204020204" charset="-122"/>
              </a:rPr>
              <a:t>法律责任</a:t>
            </a:r>
            <a:endParaRPr sz="4400">
              <a:latin typeface="微软雅黑" panose="020B0503020204020204" charset="-122"/>
              <a:cs typeface="微软雅黑" panose="020B0503020204020204" charset="-122"/>
            </a:endParaRPr>
          </a:p>
        </p:txBody>
      </p:sp>
      <p:sp>
        <p:nvSpPr>
          <p:cNvPr id="7" name="object 7"/>
          <p:cNvSpPr/>
          <p:nvPr/>
        </p:nvSpPr>
        <p:spPr>
          <a:xfrm>
            <a:off x="2534411" y="2691383"/>
            <a:ext cx="780288" cy="864108"/>
          </a:xfrm>
          <a:prstGeom prst="rect">
            <a:avLst/>
          </a:prstGeom>
          <a:blipFill>
            <a:blip r:embed="rId1" cstate="print"/>
            <a:stretch>
              <a:fillRect/>
            </a:stretch>
          </a:blipFill>
        </p:spPr>
        <p:txBody>
          <a:bodyPr wrap="square" lIns="0" tIns="0" rIns="0" bIns="0" rtlCol="0">
            <a:spAutoFit/>
          </a:bodyPr>
          <a:lstStyle/>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7535" y="21112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3183" y="211124"/>
            <a:ext cx="8531987" cy="1224229"/>
          </a:xfrm>
          <a:custGeom>
            <a:avLst/>
            <a:gdLst/>
            <a:ahLst/>
            <a:cxnLst/>
            <a:rect l="l" t="t" r="r" b="b"/>
            <a:pathLst>
              <a:path w="8531987" h="1224229">
                <a:moveTo>
                  <a:pt x="0" y="1224229"/>
                </a:moveTo>
                <a:lnTo>
                  <a:pt x="8531987" y="1224229"/>
                </a:lnTo>
                <a:lnTo>
                  <a:pt x="8531987"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7535" y="1435353"/>
            <a:ext cx="735647" cy="1297177"/>
          </a:xfrm>
          <a:custGeom>
            <a:avLst/>
            <a:gdLst/>
            <a:ahLst/>
            <a:cxnLst/>
            <a:rect l="l" t="t" r="r" b="b"/>
            <a:pathLst>
              <a:path w="735647" h="1297177">
                <a:moveTo>
                  <a:pt x="0" y="1297177"/>
                </a:moveTo>
                <a:lnTo>
                  <a:pt x="735647" y="1297177"/>
                </a:lnTo>
                <a:lnTo>
                  <a:pt x="735647" y="0"/>
                </a:lnTo>
                <a:lnTo>
                  <a:pt x="0" y="0"/>
                </a:lnTo>
                <a:lnTo>
                  <a:pt x="0" y="1297177"/>
                </a:lnTo>
                <a:close/>
              </a:path>
            </a:pathLst>
          </a:custGeom>
          <a:solidFill>
            <a:srgbClr val="EE5200"/>
          </a:solidFill>
        </p:spPr>
        <p:txBody>
          <a:bodyPr wrap="square" lIns="0" tIns="0" rIns="0" bIns="0" rtlCol="0">
            <a:spAutoFit/>
          </a:bodyPr>
          <a:lstStyle/>
          <a:p/>
        </p:txBody>
      </p:sp>
      <p:sp>
        <p:nvSpPr>
          <p:cNvPr id="5" name="object 5"/>
          <p:cNvSpPr/>
          <p:nvPr/>
        </p:nvSpPr>
        <p:spPr>
          <a:xfrm>
            <a:off x="1083183" y="1435353"/>
            <a:ext cx="8531987" cy="1297177"/>
          </a:xfrm>
          <a:custGeom>
            <a:avLst/>
            <a:gdLst/>
            <a:ahLst/>
            <a:cxnLst/>
            <a:rect l="l" t="t" r="r" b="b"/>
            <a:pathLst>
              <a:path w="8531987" h="1297177">
                <a:moveTo>
                  <a:pt x="0" y="1297177"/>
                </a:moveTo>
                <a:lnTo>
                  <a:pt x="8531987" y="1297177"/>
                </a:lnTo>
                <a:lnTo>
                  <a:pt x="8531987" y="0"/>
                </a:lnTo>
                <a:lnTo>
                  <a:pt x="0" y="0"/>
                </a:lnTo>
                <a:lnTo>
                  <a:pt x="0" y="1297177"/>
                </a:lnTo>
                <a:close/>
              </a:path>
            </a:pathLst>
          </a:custGeom>
          <a:solidFill>
            <a:srgbClr val="EE5200"/>
          </a:solidFill>
        </p:spPr>
        <p:txBody>
          <a:bodyPr wrap="square" lIns="0" tIns="0" rIns="0" bIns="0" rtlCol="0">
            <a:spAutoFit/>
          </a:bodyPr>
          <a:lstStyle/>
          <a:p/>
        </p:txBody>
      </p:sp>
      <p:sp>
        <p:nvSpPr>
          <p:cNvPr id="6" name="object 6"/>
          <p:cNvSpPr/>
          <p:nvPr/>
        </p:nvSpPr>
        <p:spPr>
          <a:xfrm>
            <a:off x="347535" y="2732563"/>
            <a:ext cx="735647" cy="4067937"/>
          </a:xfrm>
          <a:custGeom>
            <a:avLst/>
            <a:gdLst/>
            <a:ahLst/>
            <a:cxnLst/>
            <a:rect l="l" t="t" r="r" b="b"/>
            <a:pathLst>
              <a:path w="735647" h="4067936">
                <a:moveTo>
                  <a:pt x="0" y="4067937"/>
                </a:moveTo>
                <a:lnTo>
                  <a:pt x="735647" y="4067937"/>
                </a:lnTo>
                <a:lnTo>
                  <a:pt x="735647" y="0"/>
                </a:lnTo>
                <a:lnTo>
                  <a:pt x="0" y="0"/>
                </a:lnTo>
                <a:lnTo>
                  <a:pt x="0" y="4067937"/>
                </a:lnTo>
                <a:close/>
              </a:path>
            </a:pathLst>
          </a:custGeom>
          <a:solidFill>
            <a:srgbClr val="205A6B"/>
          </a:solidFill>
        </p:spPr>
        <p:txBody>
          <a:bodyPr wrap="square" lIns="0" tIns="0" rIns="0" bIns="0" rtlCol="0">
            <a:spAutoFit/>
          </a:bodyPr>
          <a:lstStyle/>
          <a:p/>
        </p:txBody>
      </p:sp>
      <p:sp>
        <p:nvSpPr>
          <p:cNvPr id="7" name="object 7"/>
          <p:cNvSpPr/>
          <p:nvPr/>
        </p:nvSpPr>
        <p:spPr>
          <a:xfrm>
            <a:off x="1083183" y="2732563"/>
            <a:ext cx="8531987" cy="4067937"/>
          </a:xfrm>
          <a:custGeom>
            <a:avLst/>
            <a:gdLst/>
            <a:ahLst/>
            <a:cxnLst/>
            <a:rect l="l" t="t" r="r" b="b"/>
            <a:pathLst>
              <a:path w="8531987" h="4067936">
                <a:moveTo>
                  <a:pt x="0" y="4067937"/>
                </a:moveTo>
                <a:lnTo>
                  <a:pt x="8531987" y="4067937"/>
                </a:lnTo>
                <a:lnTo>
                  <a:pt x="8531987" y="0"/>
                </a:lnTo>
                <a:lnTo>
                  <a:pt x="0" y="0"/>
                </a:lnTo>
                <a:lnTo>
                  <a:pt x="0" y="4067937"/>
                </a:lnTo>
                <a:close/>
              </a:path>
            </a:pathLst>
          </a:custGeom>
          <a:solidFill>
            <a:srgbClr val="205A6B"/>
          </a:solidFill>
        </p:spPr>
        <p:txBody>
          <a:bodyPr wrap="square" lIns="0" tIns="0" rIns="0" bIns="0" rtlCol="0">
            <a:spAutoFit/>
          </a:bodyPr>
          <a:lstStyle/>
          <a:p/>
        </p:txBody>
      </p:sp>
      <p:sp>
        <p:nvSpPr>
          <p:cNvPr id="8" name="object 8"/>
          <p:cNvSpPr/>
          <p:nvPr/>
        </p:nvSpPr>
        <p:spPr>
          <a:xfrm>
            <a:off x="1083183" y="204724"/>
            <a:ext cx="0" cy="6602126"/>
          </a:xfrm>
          <a:custGeom>
            <a:avLst/>
            <a:gdLst/>
            <a:ahLst/>
            <a:cxnLst/>
            <a:rect l="l" t="t" r="r" b="b"/>
            <a:pathLst>
              <a:path h="6602126">
                <a:moveTo>
                  <a:pt x="0" y="0"/>
                </a:moveTo>
                <a:lnTo>
                  <a:pt x="0" y="6602126"/>
                </a:lnTo>
              </a:path>
            </a:pathLst>
          </a:custGeom>
          <a:ln w="12700">
            <a:solidFill>
              <a:srgbClr val="FFFFFF"/>
            </a:solidFill>
          </a:ln>
        </p:spPr>
        <p:txBody>
          <a:bodyPr wrap="square" lIns="0" tIns="0" rIns="0" bIns="0" rtlCol="0">
            <a:spAutoFit/>
          </a:bodyPr>
          <a:lstStyle/>
          <a:p/>
        </p:txBody>
      </p:sp>
      <p:sp>
        <p:nvSpPr>
          <p:cNvPr id="9" name="object 9"/>
          <p:cNvSpPr/>
          <p:nvPr/>
        </p:nvSpPr>
        <p:spPr>
          <a:xfrm>
            <a:off x="341185" y="143535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41185" y="2732532"/>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7535" y="204724"/>
            <a:ext cx="0" cy="6602126"/>
          </a:xfrm>
          <a:custGeom>
            <a:avLst/>
            <a:gdLst/>
            <a:ahLst/>
            <a:cxnLst/>
            <a:rect l="l" t="t" r="r" b="b"/>
            <a:pathLst>
              <a:path h="6602126">
                <a:moveTo>
                  <a:pt x="0" y="0"/>
                </a:moveTo>
                <a:lnTo>
                  <a:pt x="0" y="6602126"/>
                </a:lnTo>
              </a:path>
            </a:pathLst>
          </a:custGeom>
          <a:ln w="12700">
            <a:solidFill>
              <a:srgbClr val="FFFFFF"/>
            </a:solidFill>
          </a:ln>
        </p:spPr>
        <p:txBody>
          <a:bodyPr wrap="square" lIns="0" tIns="0" rIns="0" bIns="0" rtlCol="0">
            <a:spAutoFit/>
          </a:bodyPr>
          <a:lstStyle/>
          <a:p/>
        </p:txBody>
      </p:sp>
      <p:sp>
        <p:nvSpPr>
          <p:cNvPr id="12" name="object 12"/>
          <p:cNvSpPr/>
          <p:nvPr/>
        </p:nvSpPr>
        <p:spPr>
          <a:xfrm>
            <a:off x="341185" y="21107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41185" y="6800500"/>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8060" y="265429"/>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3660775" y="628141"/>
            <a:ext cx="3378200" cy="37846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微软雅黑" panose="020B0503020204020204" charset="-122"/>
                <a:cs typeface="微软雅黑" panose="020B0503020204020204" charset="-122"/>
              </a:rPr>
              <a:t>生产经营单位主要负责人</a:t>
            </a:r>
            <a:endParaRPr sz="2400">
              <a:latin typeface="微软雅黑" panose="020B0503020204020204" charset="-122"/>
              <a:cs typeface="微软雅黑" panose="020B0503020204020204" charset="-122"/>
            </a:endParaRPr>
          </a:p>
        </p:txBody>
      </p:sp>
      <p:sp>
        <p:nvSpPr>
          <p:cNvPr id="16" name="object 16"/>
          <p:cNvSpPr txBox="1"/>
          <p:nvPr/>
        </p:nvSpPr>
        <p:spPr>
          <a:xfrm>
            <a:off x="588060" y="1526413"/>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4079875" y="1959228"/>
            <a:ext cx="25400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未履行安全生产管理职责</a:t>
            </a:r>
            <a:endParaRPr sz="1800">
              <a:latin typeface="微软雅黑" panose="020B0503020204020204" charset="-122"/>
              <a:cs typeface="微软雅黑" panose="020B0503020204020204" charset="-122"/>
            </a:endParaRPr>
          </a:p>
        </p:txBody>
      </p:sp>
      <p:sp>
        <p:nvSpPr>
          <p:cNvPr id="18" name="object 18"/>
          <p:cNvSpPr txBox="1"/>
          <p:nvPr/>
        </p:nvSpPr>
        <p:spPr>
          <a:xfrm>
            <a:off x="588060" y="4072382"/>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8978645" y="761"/>
            <a:ext cx="927353" cy="800100"/>
          </a:xfrm>
          <a:custGeom>
            <a:avLst/>
            <a:gdLst/>
            <a:ahLst/>
            <a:cxnLst/>
            <a:rect l="l" t="t" r="r" b="b"/>
            <a:pathLst>
              <a:path w="927353" h="800100">
                <a:moveTo>
                  <a:pt x="728090" y="0"/>
                </a:moveTo>
                <a:lnTo>
                  <a:pt x="200025" y="0"/>
                </a:lnTo>
                <a:lnTo>
                  <a:pt x="0" y="400050"/>
                </a:lnTo>
                <a:lnTo>
                  <a:pt x="200025" y="800100"/>
                </a:lnTo>
                <a:lnTo>
                  <a:pt x="728090" y="800100"/>
                </a:lnTo>
                <a:lnTo>
                  <a:pt x="927353" y="401573"/>
                </a:lnTo>
                <a:lnTo>
                  <a:pt x="927353" y="398526"/>
                </a:lnTo>
                <a:lnTo>
                  <a:pt x="728090" y="0"/>
                </a:lnTo>
              </a:path>
            </a:pathLst>
          </a:custGeom>
          <a:solidFill>
            <a:srgbClr val="17BC9B"/>
          </a:solidFill>
        </p:spPr>
        <p:txBody>
          <a:bodyPr wrap="square" lIns="0" tIns="0" rIns="0" bIns="0" rtlCol="0">
            <a:spAutoFit/>
          </a:bodyPr>
          <a:lstStyle/>
          <a:p/>
        </p:txBody>
      </p:sp>
      <p:sp>
        <p:nvSpPr>
          <p:cNvPr id="20" name="object 20"/>
          <p:cNvSpPr/>
          <p:nvPr/>
        </p:nvSpPr>
        <p:spPr>
          <a:xfrm>
            <a:off x="8978645" y="761"/>
            <a:ext cx="927353" cy="800100"/>
          </a:xfrm>
          <a:custGeom>
            <a:avLst/>
            <a:gdLst/>
            <a:ahLst/>
            <a:cxnLst/>
            <a:rect l="l" t="t" r="r" b="b"/>
            <a:pathLst>
              <a:path w="927353" h="800100">
                <a:moveTo>
                  <a:pt x="0" y="400050"/>
                </a:moveTo>
                <a:lnTo>
                  <a:pt x="200025" y="0"/>
                </a:lnTo>
                <a:lnTo>
                  <a:pt x="728090" y="0"/>
                </a:lnTo>
                <a:lnTo>
                  <a:pt x="927353" y="398526"/>
                </a:lnTo>
              </a:path>
              <a:path w="927353" h="800100">
                <a:moveTo>
                  <a:pt x="927353" y="401573"/>
                </a:moveTo>
                <a:lnTo>
                  <a:pt x="728090" y="800100"/>
                </a:lnTo>
                <a:lnTo>
                  <a:pt x="200025" y="800100"/>
                </a:lnTo>
                <a:lnTo>
                  <a:pt x="0" y="400050"/>
                </a:lnTo>
              </a:path>
            </a:pathLst>
          </a:custGeom>
          <a:ln w="19812">
            <a:solidFill>
              <a:srgbClr val="FFFFFF"/>
            </a:solidFill>
          </a:ln>
        </p:spPr>
        <p:txBody>
          <a:bodyPr wrap="square" lIns="0" tIns="0" rIns="0" bIns="0" rtlCol="0">
            <a:spAutoFit/>
          </a:bodyPr>
          <a:lstStyle/>
          <a:p/>
        </p:txBody>
      </p:sp>
      <p:sp>
        <p:nvSpPr>
          <p:cNvPr id="21" name="object 21"/>
          <p:cNvSpPr txBox="1"/>
          <p:nvPr/>
        </p:nvSpPr>
        <p:spPr>
          <a:xfrm>
            <a:off x="9250426" y="163195"/>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91</a:t>
            </a:r>
            <a:endParaRPr sz="2800">
              <a:latin typeface="Calibri" panose="020F0502020204030204"/>
              <a:cs typeface="Calibri" panose="020F0502020204030204"/>
            </a:endParaRPr>
          </a:p>
        </p:txBody>
      </p:sp>
      <p:sp>
        <p:nvSpPr>
          <p:cNvPr id="22" name="object 22"/>
          <p:cNvSpPr/>
          <p:nvPr/>
        </p:nvSpPr>
        <p:spPr>
          <a:xfrm>
            <a:off x="4927853" y="2846070"/>
            <a:ext cx="0" cy="791971"/>
          </a:xfrm>
          <a:custGeom>
            <a:avLst/>
            <a:gdLst/>
            <a:ahLst/>
            <a:cxnLst/>
            <a:rect l="l" t="t" r="r" b="b"/>
            <a:pathLst>
              <a:path h="791972">
                <a:moveTo>
                  <a:pt x="0" y="0"/>
                </a:moveTo>
                <a:lnTo>
                  <a:pt x="0" y="791971"/>
                </a:lnTo>
              </a:path>
            </a:pathLst>
          </a:custGeom>
          <a:ln w="19812">
            <a:solidFill>
              <a:srgbClr val="205A6B"/>
            </a:solidFill>
          </a:ln>
        </p:spPr>
        <p:txBody>
          <a:bodyPr wrap="square" lIns="0" tIns="0" rIns="0" bIns="0" rtlCol="0">
            <a:spAutoFit/>
          </a:bodyPr>
          <a:lstStyle/>
          <a:p/>
        </p:txBody>
      </p:sp>
      <p:sp>
        <p:nvSpPr>
          <p:cNvPr id="23" name="object 23"/>
          <p:cNvSpPr/>
          <p:nvPr/>
        </p:nvSpPr>
        <p:spPr>
          <a:xfrm>
            <a:off x="4658105" y="4691634"/>
            <a:ext cx="0" cy="162179"/>
          </a:xfrm>
          <a:custGeom>
            <a:avLst/>
            <a:gdLst/>
            <a:ahLst/>
            <a:cxnLst/>
            <a:rect l="l" t="t" r="r" b="b"/>
            <a:pathLst>
              <a:path h="162178">
                <a:moveTo>
                  <a:pt x="0" y="0"/>
                </a:moveTo>
                <a:lnTo>
                  <a:pt x="0" y="162179"/>
                </a:lnTo>
              </a:path>
            </a:pathLst>
          </a:custGeom>
          <a:ln w="19812">
            <a:solidFill>
              <a:srgbClr val="FFFFFF"/>
            </a:solidFill>
          </a:ln>
        </p:spPr>
        <p:txBody>
          <a:bodyPr wrap="square" lIns="0" tIns="0" rIns="0" bIns="0" rtlCol="0">
            <a:spAutoFit/>
          </a:bodyPr>
          <a:lstStyle/>
          <a:p/>
        </p:txBody>
      </p:sp>
      <p:sp>
        <p:nvSpPr>
          <p:cNvPr id="24" name="object 24"/>
          <p:cNvSpPr/>
          <p:nvPr/>
        </p:nvSpPr>
        <p:spPr>
          <a:xfrm>
            <a:off x="1221486" y="4882134"/>
            <a:ext cx="4826508" cy="1533143"/>
          </a:xfrm>
          <a:custGeom>
            <a:avLst/>
            <a:gdLst/>
            <a:ahLst/>
            <a:cxnLst/>
            <a:rect l="l" t="t" r="r" b="b"/>
            <a:pathLst>
              <a:path w="4826508" h="1533143">
                <a:moveTo>
                  <a:pt x="0" y="1533143"/>
                </a:moveTo>
                <a:lnTo>
                  <a:pt x="4826508" y="1533143"/>
                </a:lnTo>
                <a:lnTo>
                  <a:pt x="4826508" y="0"/>
                </a:lnTo>
                <a:lnTo>
                  <a:pt x="0" y="0"/>
                </a:lnTo>
                <a:lnTo>
                  <a:pt x="0" y="1533143"/>
                </a:lnTo>
                <a:close/>
              </a:path>
            </a:pathLst>
          </a:custGeom>
          <a:solidFill>
            <a:srgbClr val="205A6B"/>
          </a:solidFill>
        </p:spPr>
        <p:txBody>
          <a:bodyPr wrap="square" lIns="0" tIns="0" rIns="0" bIns="0" rtlCol="0">
            <a:spAutoFit/>
          </a:bodyPr>
          <a:lstStyle/>
          <a:p/>
        </p:txBody>
      </p:sp>
      <p:sp>
        <p:nvSpPr>
          <p:cNvPr id="25" name="object 25"/>
          <p:cNvSpPr/>
          <p:nvPr/>
        </p:nvSpPr>
        <p:spPr>
          <a:xfrm>
            <a:off x="1221486" y="4882134"/>
            <a:ext cx="4826508" cy="1533143"/>
          </a:xfrm>
          <a:custGeom>
            <a:avLst/>
            <a:gdLst/>
            <a:ahLst/>
            <a:cxnLst/>
            <a:rect l="l" t="t" r="r" b="b"/>
            <a:pathLst>
              <a:path w="4826508" h="1533143">
                <a:moveTo>
                  <a:pt x="0" y="1533143"/>
                </a:moveTo>
                <a:lnTo>
                  <a:pt x="4826508" y="1533143"/>
                </a:lnTo>
                <a:lnTo>
                  <a:pt x="4826508" y="0"/>
                </a:lnTo>
                <a:lnTo>
                  <a:pt x="0" y="0"/>
                </a:lnTo>
                <a:lnTo>
                  <a:pt x="0" y="1533143"/>
                </a:lnTo>
                <a:close/>
              </a:path>
            </a:pathLst>
          </a:custGeom>
          <a:ln w="19812">
            <a:solidFill>
              <a:srgbClr val="FFFFFF"/>
            </a:solidFill>
          </a:ln>
        </p:spPr>
        <p:txBody>
          <a:bodyPr wrap="square" lIns="0" tIns="0" rIns="0" bIns="0" rtlCol="0">
            <a:spAutoFit/>
          </a:bodyPr>
          <a:lstStyle/>
          <a:p/>
        </p:txBody>
      </p:sp>
      <p:sp>
        <p:nvSpPr>
          <p:cNvPr id="26" name="object 26"/>
          <p:cNvSpPr txBox="1"/>
          <p:nvPr/>
        </p:nvSpPr>
        <p:spPr>
          <a:xfrm>
            <a:off x="1299463" y="4867147"/>
            <a:ext cx="4692015" cy="1475740"/>
          </a:xfrm>
          <a:prstGeom prst="rect">
            <a:avLst/>
          </a:prstGeom>
        </p:spPr>
        <p:txBody>
          <a:bodyPr vert="horz" wrap="square" lIns="0" tIns="0" rIns="0" bIns="0" rtlCol="0">
            <a:spAutoFit/>
          </a:bodyPr>
          <a:lstStyle/>
          <a:p>
            <a:pPr marL="12700" marR="6350">
              <a:lnSpc>
                <a:spcPct val="150000"/>
              </a:lnSpc>
            </a:pPr>
            <a:r>
              <a:rPr sz="1600" b="1" spc="-20" dirty="0">
                <a:solidFill>
                  <a:srgbClr val="FFFFFF"/>
                </a:solidFill>
                <a:latin typeface="微软雅黑" panose="020B0503020204020204" charset="-122"/>
                <a:cs typeface="微软雅黑" panose="020B0503020204020204" charset="-122"/>
              </a:rPr>
              <a:t>自刑罚执行完毕或者受处分之日起</a:t>
            </a:r>
            <a:r>
              <a:rPr sz="1600" b="1" spc="-10"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五年</a:t>
            </a:r>
            <a:r>
              <a:rPr sz="1600" b="1" spc="-10" dirty="0">
                <a:solidFill>
                  <a:srgbClr val="FFFFFF"/>
                </a:solidFill>
                <a:latin typeface="微软雅黑" panose="020B0503020204020204" charset="-122"/>
                <a:cs typeface="微软雅黑" panose="020B0503020204020204" charset="-122"/>
              </a:rPr>
              <a:t>内</a:t>
            </a:r>
            <a:r>
              <a:rPr sz="1600" b="1" spc="-20" dirty="0">
                <a:solidFill>
                  <a:srgbClr val="FFFFFF"/>
                </a:solidFill>
                <a:latin typeface="微软雅黑" panose="020B0503020204020204" charset="-122"/>
                <a:cs typeface="微软雅黑" panose="020B0503020204020204" charset="-122"/>
              </a:rPr>
              <a:t>不得</a:t>
            </a:r>
            <a:r>
              <a:rPr sz="1600" b="1" spc="-10" dirty="0">
                <a:solidFill>
                  <a:srgbClr val="FFFFFF"/>
                </a:solidFill>
                <a:latin typeface="微软雅黑" panose="020B0503020204020204" charset="-122"/>
                <a:cs typeface="微软雅黑" panose="020B0503020204020204" charset="-122"/>
              </a:rPr>
              <a:t>担</a:t>
            </a:r>
            <a:r>
              <a:rPr sz="1600" b="1" spc="-20" dirty="0">
                <a:solidFill>
                  <a:srgbClr val="FFFFFF"/>
                </a:solidFill>
                <a:latin typeface="微软雅黑" panose="020B0503020204020204" charset="-122"/>
                <a:cs typeface="微软雅黑" panose="020B0503020204020204" charset="-122"/>
              </a:rPr>
              <a:t>任 任何生产经营单位的主要负责人 对重大、特别重大生产安全事故负</a:t>
            </a:r>
            <a:r>
              <a:rPr sz="1600" b="1" spc="-10" dirty="0">
                <a:solidFill>
                  <a:srgbClr val="FFFFFF"/>
                </a:solidFill>
                <a:latin typeface="微软雅黑" panose="020B0503020204020204" charset="-122"/>
                <a:cs typeface="微软雅黑" panose="020B0503020204020204" charset="-122"/>
              </a:rPr>
              <a:t>有</a:t>
            </a:r>
            <a:r>
              <a:rPr sz="1600" b="1" spc="-20" dirty="0">
                <a:solidFill>
                  <a:srgbClr val="FFFFFF"/>
                </a:solidFill>
                <a:latin typeface="微软雅黑" panose="020B0503020204020204" charset="-122"/>
                <a:cs typeface="微软雅黑" panose="020B0503020204020204" charset="-122"/>
              </a:rPr>
              <a:t>责任</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，终身 不得担任本行业生产经营单位的主</a:t>
            </a:r>
            <a:r>
              <a:rPr sz="1600" b="1" spc="-10" dirty="0">
                <a:solidFill>
                  <a:srgbClr val="FFFFFF"/>
                </a:solidFill>
                <a:latin typeface="微软雅黑" panose="020B0503020204020204" charset="-122"/>
                <a:cs typeface="微软雅黑" panose="020B0503020204020204" charset="-122"/>
              </a:rPr>
              <a:t>要</a:t>
            </a:r>
            <a:r>
              <a:rPr sz="1600" b="1" spc="-20" dirty="0">
                <a:solidFill>
                  <a:srgbClr val="FFFFFF"/>
                </a:solidFill>
                <a:latin typeface="微软雅黑" panose="020B0503020204020204" charset="-122"/>
                <a:cs typeface="微软雅黑" panose="020B0503020204020204" charset="-122"/>
              </a:rPr>
              <a:t>负责</a:t>
            </a:r>
            <a:endParaRPr sz="1600">
              <a:latin typeface="微软雅黑" panose="020B0503020204020204" charset="-122"/>
              <a:cs typeface="微软雅黑" panose="020B0503020204020204" charset="-122"/>
            </a:endParaRPr>
          </a:p>
        </p:txBody>
      </p:sp>
      <p:sp>
        <p:nvSpPr>
          <p:cNvPr id="27" name="object 27"/>
          <p:cNvSpPr/>
          <p:nvPr/>
        </p:nvSpPr>
        <p:spPr>
          <a:xfrm>
            <a:off x="4804409" y="2978657"/>
            <a:ext cx="3347973" cy="900175"/>
          </a:xfrm>
          <a:custGeom>
            <a:avLst/>
            <a:gdLst/>
            <a:ahLst/>
            <a:cxnLst/>
            <a:rect l="l" t="t" r="r" b="b"/>
            <a:pathLst>
              <a:path w="3347973" h="900176">
                <a:moveTo>
                  <a:pt x="3347973" y="900175"/>
                </a:moveTo>
                <a:lnTo>
                  <a:pt x="3347973" y="450088"/>
                </a:lnTo>
                <a:lnTo>
                  <a:pt x="0" y="450088"/>
                </a:lnTo>
                <a:lnTo>
                  <a:pt x="0" y="0"/>
                </a:lnTo>
              </a:path>
            </a:pathLst>
          </a:custGeom>
          <a:ln w="19812">
            <a:solidFill>
              <a:srgbClr val="FFFFFF"/>
            </a:solidFill>
          </a:ln>
        </p:spPr>
        <p:txBody>
          <a:bodyPr wrap="square" lIns="0" tIns="0" rIns="0" bIns="0" rtlCol="0">
            <a:spAutoFit/>
          </a:bodyPr>
          <a:lstStyle/>
          <a:p/>
        </p:txBody>
      </p:sp>
      <p:sp>
        <p:nvSpPr>
          <p:cNvPr id="28" name="object 28"/>
          <p:cNvSpPr/>
          <p:nvPr/>
        </p:nvSpPr>
        <p:spPr>
          <a:xfrm>
            <a:off x="2859785" y="2978657"/>
            <a:ext cx="1944624" cy="900175"/>
          </a:xfrm>
          <a:custGeom>
            <a:avLst/>
            <a:gdLst/>
            <a:ahLst/>
            <a:cxnLst/>
            <a:rect l="l" t="t" r="r" b="b"/>
            <a:pathLst>
              <a:path w="1944624" h="900176">
                <a:moveTo>
                  <a:pt x="1944624" y="0"/>
                </a:moveTo>
                <a:lnTo>
                  <a:pt x="1944624" y="450088"/>
                </a:lnTo>
                <a:lnTo>
                  <a:pt x="0" y="450088"/>
                </a:lnTo>
                <a:lnTo>
                  <a:pt x="0" y="900175"/>
                </a:lnTo>
              </a:path>
            </a:pathLst>
          </a:custGeom>
          <a:ln w="19812">
            <a:solidFill>
              <a:srgbClr val="FFFFFF"/>
            </a:solidFill>
          </a:ln>
        </p:spPr>
        <p:txBody>
          <a:bodyPr wrap="square" lIns="0" tIns="0" rIns="0" bIns="0" rtlCol="0">
            <a:spAutoFit/>
          </a:bodyPr>
          <a:lstStyle/>
          <a:p/>
        </p:txBody>
      </p:sp>
      <p:sp>
        <p:nvSpPr>
          <p:cNvPr id="29" name="object 29"/>
          <p:cNvSpPr txBox="1"/>
          <p:nvPr/>
        </p:nvSpPr>
        <p:spPr>
          <a:xfrm>
            <a:off x="2911855" y="3100832"/>
            <a:ext cx="164718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导致发生安全事故</a:t>
            </a:r>
            <a:endParaRPr sz="1600">
              <a:latin typeface="微软雅黑" panose="020B0503020204020204" charset="-122"/>
              <a:cs typeface="微软雅黑" panose="020B0503020204020204" charset="-122"/>
            </a:endParaRPr>
          </a:p>
        </p:txBody>
      </p:sp>
      <p:sp>
        <p:nvSpPr>
          <p:cNvPr id="30" name="object 30"/>
          <p:cNvSpPr txBox="1"/>
          <p:nvPr/>
        </p:nvSpPr>
        <p:spPr>
          <a:xfrm>
            <a:off x="5178297" y="3100832"/>
            <a:ext cx="144462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未发生安全事故</a:t>
            </a:r>
            <a:endParaRPr sz="1600">
              <a:latin typeface="微软雅黑" panose="020B0503020204020204" charset="-122"/>
              <a:cs typeface="微软雅黑" panose="020B0503020204020204" charset="-122"/>
            </a:endParaRPr>
          </a:p>
        </p:txBody>
      </p:sp>
      <p:sp>
        <p:nvSpPr>
          <p:cNvPr id="31" name="object 31"/>
          <p:cNvSpPr/>
          <p:nvPr/>
        </p:nvSpPr>
        <p:spPr>
          <a:xfrm>
            <a:off x="2858261" y="3417570"/>
            <a:ext cx="1800225" cy="1081150"/>
          </a:xfrm>
          <a:custGeom>
            <a:avLst/>
            <a:gdLst/>
            <a:ahLst/>
            <a:cxnLst/>
            <a:rect l="l" t="t" r="r" b="b"/>
            <a:pathLst>
              <a:path w="1800225" h="1081151">
                <a:moveTo>
                  <a:pt x="1800225" y="1081150"/>
                </a:moveTo>
                <a:lnTo>
                  <a:pt x="1800225" y="540511"/>
                </a:lnTo>
                <a:lnTo>
                  <a:pt x="0" y="540511"/>
                </a:lnTo>
                <a:lnTo>
                  <a:pt x="0" y="0"/>
                </a:lnTo>
              </a:path>
            </a:pathLst>
          </a:custGeom>
          <a:ln w="19812">
            <a:solidFill>
              <a:srgbClr val="FFFFFF"/>
            </a:solidFill>
          </a:ln>
        </p:spPr>
        <p:txBody>
          <a:bodyPr wrap="square" lIns="0" tIns="0" rIns="0" bIns="0" rtlCol="0">
            <a:spAutoFit/>
          </a:bodyPr>
          <a:lstStyle/>
          <a:p/>
        </p:txBody>
      </p:sp>
      <p:sp>
        <p:nvSpPr>
          <p:cNvPr id="32" name="object 32"/>
          <p:cNvSpPr/>
          <p:nvPr/>
        </p:nvSpPr>
        <p:spPr>
          <a:xfrm>
            <a:off x="1959101" y="3417570"/>
            <a:ext cx="900176" cy="1081023"/>
          </a:xfrm>
          <a:custGeom>
            <a:avLst/>
            <a:gdLst/>
            <a:ahLst/>
            <a:cxnLst/>
            <a:rect l="l" t="t" r="r" b="b"/>
            <a:pathLst>
              <a:path w="900176" h="1081024">
                <a:moveTo>
                  <a:pt x="900176" y="0"/>
                </a:moveTo>
                <a:lnTo>
                  <a:pt x="900176" y="540511"/>
                </a:lnTo>
                <a:lnTo>
                  <a:pt x="0" y="540511"/>
                </a:lnTo>
                <a:lnTo>
                  <a:pt x="0" y="1081023"/>
                </a:lnTo>
              </a:path>
            </a:pathLst>
          </a:custGeom>
          <a:ln w="19812">
            <a:solidFill>
              <a:srgbClr val="FFFFFF"/>
            </a:solidFill>
          </a:ln>
        </p:spPr>
        <p:txBody>
          <a:bodyPr wrap="square" lIns="0" tIns="0" rIns="0" bIns="0" rtlCol="0">
            <a:spAutoFit/>
          </a:bodyPr>
          <a:lstStyle/>
          <a:p/>
        </p:txBody>
      </p:sp>
      <p:sp>
        <p:nvSpPr>
          <p:cNvPr id="33" name="object 33"/>
          <p:cNvSpPr/>
          <p:nvPr/>
        </p:nvSpPr>
        <p:spPr>
          <a:xfrm>
            <a:off x="8154161" y="4176521"/>
            <a:ext cx="0" cy="99694"/>
          </a:xfrm>
          <a:custGeom>
            <a:avLst/>
            <a:gdLst/>
            <a:ahLst/>
            <a:cxnLst/>
            <a:rect l="l" t="t" r="r" b="b"/>
            <a:pathLst>
              <a:path h="99695">
                <a:moveTo>
                  <a:pt x="0" y="0"/>
                </a:moveTo>
                <a:lnTo>
                  <a:pt x="0" y="99694"/>
                </a:lnTo>
              </a:path>
            </a:pathLst>
          </a:custGeom>
          <a:ln w="19812">
            <a:solidFill>
              <a:srgbClr val="FFFFFF"/>
            </a:solidFill>
          </a:ln>
        </p:spPr>
        <p:txBody>
          <a:bodyPr wrap="square" lIns="0" tIns="0" rIns="0" bIns="0" rtlCol="0">
            <a:spAutoFit/>
          </a:bodyPr>
          <a:lstStyle/>
          <a:p/>
        </p:txBody>
      </p:sp>
      <p:sp>
        <p:nvSpPr>
          <p:cNvPr id="34" name="object 34"/>
          <p:cNvSpPr txBox="1"/>
          <p:nvPr/>
        </p:nvSpPr>
        <p:spPr>
          <a:xfrm>
            <a:off x="3137661" y="3632707"/>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未构成犯罪</a:t>
            </a:r>
            <a:endParaRPr sz="1600">
              <a:latin typeface="微软雅黑" panose="020B0503020204020204" charset="-122"/>
              <a:cs typeface="微软雅黑" panose="020B0503020204020204" charset="-122"/>
            </a:endParaRPr>
          </a:p>
        </p:txBody>
      </p:sp>
      <p:sp>
        <p:nvSpPr>
          <p:cNvPr id="35" name="object 35"/>
          <p:cNvSpPr txBox="1"/>
          <p:nvPr/>
        </p:nvSpPr>
        <p:spPr>
          <a:xfrm>
            <a:off x="1783842" y="3632707"/>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构成犯罪</a:t>
            </a:r>
            <a:endParaRPr sz="1600">
              <a:latin typeface="微软雅黑" panose="020B0503020204020204" charset="-122"/>
              <a:cs typeface="微软雅黑" panose="020B0503020204020204" charset="-122"/>
            </a:endParaRPr>
          </a:p>
        </p:txBody>
      </p:sp>
      <p:sp>
        <p:nvSpPr>
          <p:cNvPr id="36" name="object 36"/>
          <p:cNvSpPr/>
          <p:nvPr/>
        </p:nvSpPr>
        <p:spPr>
          <a:xfrm>
            <a:off x="1957577" y="4676394"/>
            <a:ext cx="0" cy="175768"/>
          </a:xfrm>
          <a:custGeom>
            <a:avLst/>
            <a:gdLst/>
            <a:ahLst/>
            <a:cxnLst/>
            <a:rect l="l" t="t" r="r" b="b"/>
            <a:pathLst>
              <a:path h="175768">
                <a:moveTo>
                  <a:pt x="0" y="0"/>
                </a:moveTo>
                <a:lnTo>
                  <a:pt x="0" y="175767"/>
                </a:lnTo>
              </a:path>
            </a:pathLst>
          </a:custGeom>
          <a:ln w="19812">
            <a:solidFill>
              <a:srgbClr val="FFFFFF"/>
            </a:solidFill>
          </a:ln>
        </p:spPr>
        <p:txBody>
          <a:bodyPr wrap="square" lIns="0" tIns="0" rIns="0" bIns="0" rtlCol="0">
            <a:spAutoFit/>
          </a:bodyPr>
          <a:lstStyle/>
          <a:p/>
        </p:txBody>
      </p:sp>
      <p:sp>
        <p:nvSpPr>
          <p:cNvPr id="37" name="object 37"/>
          <p:cNvSpPr/>
          <p:nvPr/>
        </p:nvSpPr>
        <p:spPr>
          <a:xfrm>
            <a:off x="1221486" y="4207002"/>
            <a:ext cx="1440180" cy="469392"/>
          </a:xfrm>
          <a:custGeom>
            <a:avLst/>
            <a:gdLst/>
            <a:ahLst/>
            <a:cxnLst/>
            <a:rect l="l" t="t" r="r" b="b"/>
            <a:pathLst>
              <a:path w="1440180" h="469392">
                <a:moveTo>
                  <a:pt x="0" y="469392"/>
                </a:moveTo>
                <a:lnTo>
                  <a:pt x="1440180" y="469392"/>
                </a:lnTo>
                <a:lnTo>
                  <a:pt x="1440180" y="0"/>
                </a:lnTo>
                <a:lnTo>
                  <a:pt x="0" y="0"/>
                </a:lnTo>
                <a:lnTo>
                  <a:pt x="0" y="469392"/>
                </a:lnTo>
                <a:close/>
              </a:path>
            </a:pathLst>
          </a:custGeom>
          <a:solidFill>
            <a:srgbClr val="205A6B"/>
          </a:solidFill>
        </p:spPr>
        <p:txBody>
          <a:bodyPr wrap="square" lIns="0" tIns="0" rIns="0" bIns="0" rtlCol="0">
            <a:spAutoFit/>
          </a:bodyPr>
          <a:lstStyle/>
          <a:p/>
        </p:txBody>
      </p:sp>
      <p:sp>
        <p:nvSpPr>
          <p:cNvPr id="38" name="object 38"/>
          <p:cNvSpPr/>
          <p:nvPr/>
        </p:nvSpPr>
        <p:spPr>
          <a:xfrm>
            <a:off x="1221486" y="4207002"/>
            <a:ext cx="1440180" cy="469392"/>
          </a:xfrm>
          <a:custGeom>
            <a:avLst/>
            <a:gdLst/>
            <a:ahLst/>
            <a:cxnLst/>
            <a:rect l="l" t="t" r="r" b="b"/>
            <a:pathLst>
              <a:path w="1440180" h="469392">
                <a:moveTo>
                  <a:pt x="0" y="469392"/>
                </a:moveTo>
                <a:lnTo>
                  <a:pt x="1440180" y="469392"/>
                </a:lnTo>
                <a:lnTo>
                  <a:pt x="1440180" y="0"/>
                </a:lnTo>
                <a:lnTo>
                  <a:pt x="0" y="0"/>
                </a:lnTo>
                <a:lnTo>
                  <a:pt x="0" y="469392"/>
                </a:lnTo>
                <a:close/>
              </a:path>
            </a:pathLst>
          </a:custGeom>
          <a:ln w="19812">
            <a:solidFill>
              <a:srgbClr val="FFFFFF"/>
            </a:solidFill>
          </a:ln>
        </p:spPr>
        <p:txBody>
          <a:bodyPr wrap="square" lIns="0" tIns="0" rIns="0" bIns="0" rtlCol="0">
            <a:spAutoFit/>
          </a:bodyPr>
          <a:lstStyle/>
          <a:p/>
        </p:txBody>
      </p:sp>
      <p:sp>
        <p:nvSpPr>
          <p:cNvPr id="39" name="object 39"/>
          <p:cNvSpPr txBox="1"/>
          <p:nvPr/>
        </p:nvSpPr>
        <p:spPr>
          <a:xfrm>
            <a:off x="1522602" y="4330065"/>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撤职处分</a:t>
            </a:r>
            <a:endParaRPr sz="1600">
              <a:latin typeface="微软雅黑" panose="020B0503020204020204" charset="-122"/>
              <a:cs typeface="微软雅黑" panose="020B0503020204020204" charset="-122"/>
            </a:endParaRPr>
          </a:p>
        </p:txBody>
      </p:sp>
      <p:sp>
        <p:nvSpPr>
          <p:cNvPr id="40" name="object 40"/>
          <p:cNvSpPr/>
          <p:nvPr/>
        </p:nvSpPr>
        <p:spPr>
          <a:xfrm>
            <a:off x="3938778" y="4223765"/>
            <a:ext cx="1440179" cy="467868"/>
          </a:xfrm>
          <a:custGeom>
            <a:avLst/>
            <a:gdLst/>
            <a:ahLst/>
            <a:cxnLst/>
            <a:rect l="l" t="t" r="r" b="b"/>
            <a:pathLst>
              <a:path w="1440179" h="467868">
                <a:moveTo>
                  <a:pt x="0" y="467868"/>
                </a:moveTo>
                <a:lnTo>
                  <a:pt x="1440179" y="467868"/>
                </a:lnTo>
                <a:lnTo>
                  <a:pt x="1440179" y="0"/>
                </a:lnTo>
                <a:lnTo>
                  <a:pt x="0" y="0"/>
                </a:lnTo>
                <a:lnTo>
                  <a:pt x="0" y="467868"/>
                </a:lnTo>
                <a:close/>
              </a:path>
            </a:pathLst>
          </a:custGeom>
          <a:solidFill>
            <a:srgbClr val="205A6B"/>
          </a:solidFill>
        </p:spPr>
        <p:txBody>
          <a:bodyPr wrap="square" lIns="0" tIns="0" rIns="0" bIns="0" rtlCol="0">
            <a:spAutoFit/>
          </a:bodyPr>
          <a:lstStyle/>
          <a:p/>
        </p:txBody>
      </p:sp>
      <p:sp>
        <p:nvSpPr>
          <p:cNvPr id="41" name="object 41"/>
          <p:cNvSpPr/>
          <p:nvPr/>
        </p:nvSpPr>
        <p:spPr>
          <a:xfrm>
            <a:off x="3938778" y="4223765"/>
            <a:ext cx="1440179" cy="467868"/>
          </a:xfrm>
          <a:custGeom>
            <a:avLst/>
            <a:gdLst/>
            <a:ahLst/>
            <a:cxnLst/>
            <a:rect l="l" t="t" r="r" b="b"/>
            <a:pathLst>
              <a:path w="1440179" h="467868">
                <a:moveTo>
                  <a:pt x="0" y="467868"/>
                </a:moveTo>
                <a:lnTo>
                  <a:pt x="1440179" y="467868"/>
                </a:lnTo>
                <a:lnTo>
                  <a:pt x="1440179" y="0"/>
                </a:lnTo>
                <a:lnTo>
                  <a:pt x="0" y="0"/>
                </a:lnTo>
                <a:lnTo>
                  <a:pt x="0" y="467868"/>
                </a:lnTo>
                <a:close/>
              </a:path>
            </a:pathLst>
          </a:custGeom>
          <a:ln w="19811">
            <a:solidFill>
              <a:srgbClr val="FFFFFF"/>
            </a:solidFill>
          </a:ln>
        </p:spPr>
        <p:txBody>
          <a:bodyPr wrap="square" lIns="0" tIns="0" rIns="0" bIns="0" rtlCol="0">
            <a:spAutoFit/>
          </a:bodyPr>
          <a:lstStyle/>
          <a:p/>
        </p:txBody>
      </p:sp>
      <p:sp>
        <p:nvSpPr>
          <p:cNvPr id="42" name="object 42"/>
          <p:cNvSpPr txBox="1"/>
          <p:nvPr/>
        </p:nvSpPr>
        <p:spPr>
          <a:xfrm>
            <a:off x="4038091" y="4345940"/>
            <a:ext cx="12420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追究刑事责任</a:t>
            </a:r>
            <a:endParaRPr sz="1600">
              <a:latin typeface="微软雅黑" panose="020B0503020204020204" charset="-122"/>
              <a:cs typeface="微软雅黑" panose="020B0503020204020204" charset="-122"/>
            </a:endParaRPr>
          </a:p>
        </p:txBody>
      </p:sp>
      <p:sp>
        <p:nvSpPr>
          <p:cNvPr id="43" name="object 43"/>
          <p:cNvSpPr/>
          <p:nvPr/>
        </p:nvSpPr>
        <p:spPr>
          <a:xfrm>
            <a:off x="6165341" y="5485638"/>
            <a:ext cx="1562100" cy="900684"/>
          </a:xfrm>
          <a:custGeom>
            <a:avLst/>
            <a:gdLst/>
            <a:ahLst/>
            <a:cxnLst/>
            <a:rect l="l" t="t" r="r" b="b"/>
            <a:pathLst>
              <a:path w="1562100" h="900684">
                <a:moveTo>
                  <a:pt x="0" y="900684"/>
                </a:moveTo>
                <a:lnTo>
                  <a:pt x="1562100" y="900684"/>
                </a:lnTo>
                <a:lnTo>
                  <a:pt x="1562100" y="0"/>
                </a:lnTo>
                <a:lnTo>
                  <a:pt x="0" y="0"/>
                </a:lnTo>
                <a:lnTo>
                  <a:pt x="0" y="900684"/>
                </a:lnTo>
                <a:close/>
              </a:path>
            </a:pathLst>
          </a:custGeom>
          <a:solidFill>
            <a:srgbClr val="205A6B"/>
          </a:solidFill>
        </p:spPr>
        <p:txBody>
          <a:bodyPr wrap="square" lIns="0" tIns="0" rIns="0" bIns="0" rtlCol="0">
            <a:spAutoFit/>
          </a:bodyPr>
          <a:lstStyle/>
          <a:p/>
        </p:txBody>
      </p:sp>
      <p:sp>
        <p:nvSpPr>
          <p:cNvPr id="44" name="object 44"/>
          <p:cNvSpPr/>
          <p:nvPr/>
        </p:nvSpPr>
        <p:spPr>
          <a:xfrm>
            <a:off x="6165341" y="5485638"/>
            <a:ext cx="1562100" cy="900684"/>
          </a:xfrm>
          <a:custGeom>
            <a:avLst/>
            <a:gdLst/>
            <a:ahLst/>
            <a:cxnLst/>
            <a:rect l="l" t="t" r="r" b="b"/>
            <a:pathLst>
              <a:path w="1562100" h="900684">
                <a:moveTo>
                  <a:pt x="0" y="900684"/>
                </a:moveTo>
                <a:lnTo>
                  <a:pt x="1562100" y="900684"/>
                </a:lnTo>
                <a:lnTo>
                  <a:pt x="1562100" y="0"/>
                </a:lnTo>
                <a:lnTo>
                  <a:pt x="0" y="0"/>
                </a:lnTo>
                <a:lnTo>
                  <a:pt x="0" y="900684"/>
                </a:lnTo>
                <a:close/>
              </a:path>
            </a:pathLst>
          </a:custGeom>
          <a:ln w="19812">
            <a:solidFill>
              <a:srgbClr val="FFFFFF"/>
            </a:solidFill>
          </a:ln>
        </p:spPr>
        <p:txBody>
          <a:bodyPr wrap="square" lIns="0" tIns="0" rIns="0" bIns="0" rtlCol="0">
            <a:spAutoFit/>
          </a:bodyPr>
          <a:lstStyle/>
          <a:p/>
        </p:txBody>
      </p:sp>
      <p:sp>
        <p:nvSpPr>
          <p:cNvPr id="45" name="object 45"/>
          <p:cNvSpPr txBox="1"/>
          <p:nvPr/>
        </p:nvSpPr>
        <p:spPr>
          <a:xfrm>
            <a:off x="6224778" y="5641340"/>
            <a:ext cx="1444625" cy="622300"/>
          </a:xfrm>
          <a:prstGeom prst="rect">
            <a:avLst/>
          </a:prstGeom>
        </p:spPr>
        <p:txBody>
          <a:bodyPr vert="horz" wrap="square" lIns="0" tIns="0" rIns="0" bIns="0" rtlCol="0">
            <a:spAutoFit/>
          </a:bodyPr>
          <a:lstStyle/>
          <a:p>
            <a:pPr algn="ctr">
              <a:lnSpc>
                <a:spcPct val="100000"/>
              </a:lnSpc>
            </a:pPr>
            <a:r>
              <a:rPr sz="1600" b="1" spc="-20" dirty="0">
                <a:solidFill>
                  <a:srgbClr val="FFFFFF"/>
                </a:solidFill>
                <a:latin typeface="微软雅黑" panose="020B0503020204020204" charset="-122"/>
                <a:cs typeface="微软雅黑" panose="020B0503020204020204" charset="-122"/>
              </a:rPr>
              <a:t>处二万元以上</a:t>
            </a:r>
            <a:endParaRPr sz="1600">
              <a:latin typeface="微软雅黑" panose="020B0503020204020204" charset="-122"/>
              <a:cs typeface="微软雅黑" panose="020B0503020204020204" charset="-122"/>
            </a:endParaRPr>
          </a:p>
          <a:p>
            <a:pPr algn="ctr">
              <a:lnSpc>
                <a:spcPct val="100000"/>
              </a:lnSpc>
              <a:spcBef>
                <a:spcPts val="960"/>
              </a:spcBef>
            </a:pPr>
            <a:r>
              <a:rPr sz="1600" b="1" spc="-25" dirty="0">
                <a:solidFill>
                  <a:srgbClr val="FFFFFF"/>
                </a:solidFill>
                <a:latin typeface="微软雅黑" panose="020B0503020204020204" charset="-122"/>
                <a:cs typeface="微软雅黑" panose="020B0503020204020204" charset="-122"/>
              </a:rPr>
              <a:t>五万元以下罚款</a:t>
            </a:r>
            <a:endParaRPr sz="1600">
              <a:latin typeface="微软雅黑" panose="020B0503020204020204" charset="-122"/>
              <a:cs typeface="微软雅黑" panose="020B0503020204020204" charset="-122"/>
            </a:endParaRPr>
          </a:p>
        </p:txBody>
      </p:sp>
      <p:sp>
        <p:nvSpPr>
          <p:cNvPr id="46" name="object 46"/>
          <p:cNvSpPr/>
          <p:nvPr/>
        </p:nvSpPr>
        <p:spPr>
          <a:xfrm>
            <a:off x="8152638" y="4546853"/>
            <a:ext cx="1115948" cy="900176"/>
          </a:xfrm>
          <a:custGeom>
            <a:avLst/>
            <a:gdLst/>
            <a:ahLst/>
            <a:cxnLst/>
            <a:rect l="l" t="t" r="r" b="b"/>
            <a:pathLst>
              <a:path w="1115948" h="900176">
                <a:moveTo>
                  <a:pt x="1115948" y="900176"/>
                </a:moveTo>
                <a:lnTo>
                  <a:pt x="1115948" y="450088"/>
                </a:lnTo>
                <a:lnTo>
                  <a:pt x="0" y="450088"/>
                </a:lnTo>
                <a:lnTo>
                  <a:pt x="0" y="0"/>
                </a:lnTo>
              </a:path>
            </a:pathLst>
          </a:custGeom>
          <a:ln w="19812">
            <a:solidFill>
              <a:srgbClr val="FFFFFF"/>
            </a:solidFill>
          </a:ln>
        </p:spPr>
        <p:txBody>
          <a:bodyPr wrap="square" lIns="0" tIns="0" rIns="0" bIns="0" rtlCol="0">
            <a:spAutoFit/>
          </a:bodyPr>
          <a:lstStyle/>
          <a:p/>
        </p:txBody>
      </p:sp>
      <p:sp>
        <p:nvSpPr>
          <p:cNvPr id="47" name="object 47"/>
          <p:cNvSpPr/>
          <p:nvPr/>
        </p:nvSpPr>
        <p:spPr>
          <a:xfrm>
            <a:off x="7032497" y="4546853"/>
            <a:ext cx="1115949" cy="900048"/>
          </a:xfrm>
          <a:custGeom>
            <a:avLst/>
            <a:gdLst/>
            <a:ahLst/>
            <a:cxnLst/>
            <a:rect l="l" t="t" r="r" b="b"/>
            <a:pathLst>
              <a:path w="1115949" h="900049">
                <a:moveTo>
                  <a:pt x="1115949" y="0"/>
                </a:moveTo>
                <a:lnTo>
                  <a:pt x="1115949" y="450088"/>
                </a:lnTo>
                <a:lnTo>
                  <a:pt x="0" y="450088"/>
                </a:lnTo>
                <a:lnTo>
                  <a:pt x="0" y="900049"/>
                </a:lnTo>
              </a:path>
            </a:pathLst>
          </a:custGeom>
          <a:ln w="19812">
            <a:solidFill>
              <a:srgbClr val="FFFFFF"/>
            </a:solidFill>
          </a:ln>
        </p:spPr>
        <p:txBody>
          <a:bodyPr wrap="square" lIns="0" tIns="0" rIns="0" bIns="0" rtlCol="0">
            <a:spAutoFit/>
          </a:bodyPr>
          <a:lstStyle/>
          <a:p/>
        </p:txBody>
      </p:sp>
      <p:sp>
        <p:nvSpPr>
          <p:cNvPr id="48" name="object 48"/>
          <p:cNvSpPr/>
          <p:nvPr/>
        </p:nvSpPr>
        <p:spPr>
          <a:xfrm>
            <a:off x="7843266" y="5485638"/>
            <a:ext cx="1659635" cy="900684"/>
          </a:xfrm>
          <a:custGeom>
            <a:avLst/>
            <a:gdLst/>
            <a:ahLst/>
            <a:cxnLst/>
            <a:rect l="l" t="t" r="r" b="b"/>
            <a:pathLst>
              <a:path w="1659635" h="900684">
                <a:moveTo>
                  <a:pt x="0" y="900684"/>
                </a:moveTo>
                <a:lnTo>
                  <a:pt x="1659635" y="900684"/>
                </a:lnTo>
                <a:lnTo>
                  <a:pt x="1659635" y="0"/>
                </a:lnTo>
                <a:lnTo>
                  <a:pt x="0" y="0"/>
                </a:lnTo>
                <a:lnTo>
                  <a:pt x="0" y="900684"/>
                </a:lnTo>
                <a:close/>
              </a:path>
            </a:pathLst>
          </a:custGeom>
          <a:solidFill>
            <a:srgbClr val="205A6B"/>
          </a:solidFill>
        </p:spPr>
        <p:txBody>
          <a:bodyPr wrap="square" lIns="0" tIns="0" rIns="0" bIns="0" rtlCol="0">
            <a:spAutoFit/>
          </a:bodyPr>
          <a:lstStyle/>
          <a:p/>
        </p:txBody>
      </p:sp>
      <p:sp>
        <p:nvSpPr>
          <p:cNvPr id="49" name="object 49"/>
          <p:cNvSpPr/>
          <p:nvPr/>
        </p:nvSpPr>
        <p:spPr>
          <a:xfrm>
            <a:off x="7843266" y="5485638"/>
            <a:ext cx="1659635" cy="900684"/>
          </a:xfrm>
          <a:custGeom>
            <a:avLst/>
            <a:gdLst/>
            <a:ahLst/>
            <a:cxnLst/>
            <a:rect l="l" t="t" r="r" b="b"/>
            <a:pathLst>
              <a:path w="1659635" h="900684">
                <a:moveTo>
                  <a:pt x="0" y="900684"/>
                </a:moveTo>
                <a:lnTo>
                  <a:pt x="1659635" y="900684"/>
                </a:lnTo>
                <a:lnTo>
                  <a:pt x="1659635" y="0"/>
                </a:lnTo>
                <a:lnTo>
                  <a:pt x="0" y="0"/>
                </a:lnTo>
                <a:lnTo>
                  <a:pt x="0" y="900684"/>
                </a:lnTo>
                <a:close/>
              </a:path>
            </a:pathLst>
          </a:custGeom>
          <a:ln w="19812">
            <a:solidFill>
              <a:srgbClr val="FFFFFF"/>
            </a:solidFill>
          </a:ln>
        </p:spPr>
        <p:txBody>
          <a:bodyPr wrap="square" lIns="0" tIns="0" rIns="0" bIns="0" rtlCol="0">
            <a:spAutoFit/>
          </a:bodyPr>
          <a:lstStyle/>
          <a:p/>
        </p:txBody>
      </p:sp>
      <p:sp>
        <p:nvSpPr>
          <p:cNvPr id="50" name="object 50"/>
          <p:cNvSpPr txBox="1"/>
          <p:nvPr/>
        </p:nvSpPr>
        <p:spPr>
          <a:xfrm>
            <a:off x="7951723" y="5641340"/>
            <a:ext cx="1444625" cy="62230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责令生产经营单</a:t>
            </a:r>
            <a:endParaRPr sz="1600">
              <a:latin typeface="微软雅黑" panose="020B0503020204020204" charset="-122"/>
              <a:cs typeface="微软雅黑" panose="020B0503020204020204" charset="-122"/>
            </a:endParaRPr>
          </a:p>
          <a:p>
            <a:pPr marL="12700">
              <a:lnSpc>
                <a:spcPct val="100000"/>
              </a:lnSpc>
              <a:spcBef>
                <a:spcPts val="960"/>
              </a:spcBef>
            </a:pPr>
            <a:r>
              <a:rPr sz="1600" b="1" spc="-25" dirty="0">
                <a:solidFill>
                  <a:srgbClr val="FFFFFF"/>
                </a:solidFill>
                <a:latin typeface="微软雅黑" panose="020B0503020204020204" charset="-122"/>
                <a:cs typeface="微软雅黑" panose="020B0503020204020204" charset="-122"/>
              </a:rPr>
              <a:t>位停产停业整顿</a:t>
            </a:r>
            <a:endParaRPr sz="1600">
              <a:latin typeface="微软雅黑" panose="020B0503020204020204" charset="-122"/>
              <a:cs typeface="微软雅黑" panose="020B0503020204020204" charset="-122"/>
            </a:endParaRPr>
          </a:p>
        </p:txBody>
      </p:sp>
      <p:sp>
        <p:nvSpPr>
          <p:cNvPr id="51" name="object 51"/>
          <p:cNvSpPr/>
          <p:nvPr/>
        </p:nvSpPr>
        <p:spPr>
          <a:xfrm>
            <a:off x="7434833" y="3707129"/>
            <a:ext cx="1440179" cy="469392"/>
          </a:xfrm>
          <a:custGeom>
            <a:avLst/>
            <a:gdLst/>
            <a:ahLst/>
            <a:cxnLst/>
            <a:rect l="l" t="t" r="r" b="b"/>
            <a:pathLst>
              <a:path w="1440179" h="469392">
                <a:moveTo>
                  <a:pt x="0" y="469392"/>
                </a:moveTo>
                <a:lnTo>
                  <a:pt x="1440179" y="469392"/>
                </a:lnTo>
                <a:lnTo>
                  <a:pt x="1440179" y="0"/>
                </a:lnTo>
                <a:lnTo>
                  <a:pt x="0" y="0"/>
                </a:lnTo>
                <a:lnTo>
                  <a:pt x="0" y="469392"/>
                </a:lnTo>
                <a:close/>
              </a:path>
            </a:pathLst>
          </a:custGeom>
          <a:solidFill>
            <a:srgbClr val="205A6B"/>
          </a:solidFill>
        </p:spPr>
        <p:txBody>
          <a:bodyPr wrap="square" lIns="0" tIns="0" rIns="0" bIns="0" rtlCol="0">
            <a:spAutoFit/>
          </a:bodyPr>
          <a:lstStyle/>
          <a:p/>
        </p:txBody>
      </p:sp>
      <p:sp>
        <p:nvSpPr>
          <p:cNvPr id="52" name="object 52"/>
          <p:cNvSpPr/>
          <p:nvPr/>
        </p:nvSpPr>
        <p:spPr>
          <a:xfrm>
            <a:off x="7434833" y="3707129"/>
            <a:ext cx="1440179" cy="469392"/>
          </a:xfrm>
          <a:custGeom>
            <a:avLst/>
            <a:gdLst/>
            <a:ahLst/>
            <a:cxnLst/>
            <a:rect l="l" t="t" r="r" b="b"/>
            <a:pathLst>
              <a:path w="1440179" h="469392">
                <a:moveTo>
                  <a:pt x="0" y="469392"/>
                </a:moveTo>
                <a:lnTo>
                  <a:pt x="1440179" y="469392"/>
                </a:lnTo>
                <a:lnTo>
                  <a:pt x="1440179" y="0"/>
                </a:lnTo>
                <a:lnTo>
                  <a:pt x="0" y="0"/>
                </a:lnTo>
                <a:lnTo>
                  <a:pt x="0" y="469392"/>
                </a:lnTo>
                <a:close/>
              </a:path>
            </a:pathLst>
          </a:custGeom>
          <a:ln w="19812">
            <a:solidFill>
              <a:srgbClr val="FFFFFF"/>
            </a:solidFill>
          </a:ln>
        </p:spPr>
        <p:txBody>
          <a:bodyPr wrap="square" lIns="0" tIns="0" rIns="0" bIns="0" rtlCol="0">
            <a:spAutoFit/>
          </a:bodyPr>
          <a:lstStyle/>
          <a:p/>
        </p:txBody>
      </p:sp>
      <p:sp>
        <p:nvSpPr>
          <p:cNvPr id="53" name="object 53"/>
          <p:cNvSpPr txBox="1"/>
          <p:nvPr/>
        </p:nvSpPr>
        <p:spPr>
          <a:xfrm>
            <a:off x="7534402" y="3829939"/>
            <a:ext cx="12420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责令限期改正</a:t>
            </a:r>
            <a:endParaRPr sz="1600">
              <a:latin typeface="微软雅黑" panose="020B0503020204020204" charset="-122"/>
              <a:cs typeface="微软雅黑" panose="020B0503020204020204" charset="-122"/>
            </a:endParaRPr>
          </a:p>
        </p:txBody>
      </p:sp>
      <p:sp>
        <p:nvSpPr>
          <p:cNvPr id="54" name="object 54"/>
          <p:cNvSpPr/>
          <p:nvPr/>
        </p:nvSpPr>
        <p:spPr>
          <a:xfrm>
            <a:off x="7434833" y="4307585"/>
            <a:ext cx="1440179" cy="467868"/>
          </a:xfrm>
          <a:custGeom>
            <a:avLst/>
            <a:gdLst/>
            <a:ahLst/>
            <a:cxnLst/>
            <a:rect l="l" t="t" r="r" b="b"/>
            <a:pathLst>
              <a:path w="1440179" h="467868">
                <a:moveTo>
                  <a:pt x="0" y="467868"/>
                </a:moveTo>
                <a:lnTo>
                  <a:pt x="1440179" y="467868"/>
                </a:lnTo>
                <a:lnTo>
                  <a:pt x="1440179" y="0"/>
                </a:lnTo>
                <a:lnTo>
                  <a:pt x="0" y="0"/>
                </a:lnTo>
                <a:lnTo>
                  <a:pt x="0" y="467868"/>
                </a:lnTo>
                <a:close/>
              </a:path>
            </a:pathLst>
          </a:custGeom>
          <a:solidFill>
            <a:srgbClr val="205A6B"/>
          </a:solidFill>
        </p:spPr>
        <p:txBody>
          <a:bodyPr wrap="square" lIns="0" tIns="0" rIns="0" bIns="0" rtlCol="0">
            <a:spAutoFit/>
          </a:bodyPr>
          <a:lstStyle/>
          <a:p/>
        </p:txBody>
      </p:sp>
      <p:sp>
        <p:nvSpPr>
          <p:cNvPr id="55" name="object 55"/>
          <p:cNvSpPr/>
          <p:nvPr/>
        </p:nvSpPr>
        <p:spPr>
          <a:xfrm>
            <a:off x="7434833" y="4307585"/>
            <a:ext cx="1440179" cy="467868"/>
          </a:xfrm>
          <a:custGeom>
            <a:avLst/>
            <a:gdLst/>
            <a:ahLst/>
            <a:cxnLst/>
            <a:rect l="l" t="t" r="r" b="b"/>
            <a:pathLst>
              <a:path w="1440179" h="467868">
                <a:moveTo>
                  <a:pt x="0" y="467868"/>
                </a:moveTo>
                <a:lnTo>
                  <a:pt x="1440179" y="467868"/>
                </a:lnTo>
                <a:lnTo>
                  <a:pt x="1440179" y="0"/>
                </a:lnTo>
                <a:lnTo>
                  <a:pt x="0" y="0"/>
                </a:lnTo>
                <a:lnTo>
                  <a:pt x="0" y="467868"/>
                </a:lnTo>
                <a:close/>
              </a:path>
            </a:pathLst>
          </a:custGeom>
          <a:ln w="19811">
            <a:solidFill>
              <a:srgbClr val="FFFFFF"/>
            </a:solidFill>
          </a:ln>
        </p:spPr>
        <p:txBody>
          <a:bodyPr wrap="square" lIns="0" tIns="0" rIns="0" bIns="0" rtlCol="0">
            <a:spAutoFit/>
          </a:bodyPr>
          <a:lstStyle/>
          <a:p/>
        </p:txBody>
      </p:sp>
      <p:sp>
        <p:nvSpPr>
          <p:cNvPr id="56" name="object 56"/>
          <p:cNvSpPr txBox="1"/>
          <p:nvPr/>
        </p:nvSpPr>
        <p:spPr>
          <a:xfrm>
            <a:off x="7634985" y="4430014"/>
            <a:ext cx="1038860" cy="256540"/>
          </a:xfrm>
          <a:prstGeom prst="rect">
            <a:avLst/>
          </a:prstGeom>
        </p:spPr>
        <p:txBody>
          <a:bodyPr vert="horz" wrap="square" lIns="0" tIns="0" rIns="0" bIns="0" rtlCol="0">
            <a:spAutoFit/>
          </a:bodyPr>
          <a:lstStyle/>
          <a:p>
            <a:pPr marL="12700">
              <a:lnSpc>
                <a:spcPct val="100000"/>
              </a:lnSpc>
            </a:pPr>
            <a:r>
              <a:rPr sz="1600" b="1" spc="-25" dirty="0">
                <a:solidFill>
                  <a:srgbClr val="FFFFFF"/>
                </a:solidFill>
                <a:latin typeface="微软雅黑" panose="020B0503020204020204" charset="-122"/>
                <a:cs typeface="微软雅黑" panose="020B0503020204020204" charset="-122"/>
              </a:rPr>
              <a:t>逾期未改正</a:t>
            </a:r>
            <a:endParaRPr sz="1600">
              <a:latin typeface="微软雅黑" panose="020B0503020204020204" charset="-122"/>
              <a:cs typeface="微软雅黑" panose="020B0503020204020204" charset="-122"/>
            </a:endParaRPr>
          </a:p>
        </p:txBody>
      </p:sp>
      <p:sp>
        <p:nvSpPr>
          <p:cNvPr id="57" name="object 57"/>
          <p:cNvSpPr/>
          <p:nvPr/>
        </p:nvSpPr>
        <p:spPr>
          <a:xfrm>
            <a:off x="4804409" y="2736342"/>
            <a:ext cx="0" cy="612013"/>
          </a:xfrm>
          <a:custGeom>
            <a:avLst/>
            <a:gdLst/>
            <a:ahLst/>
            <a:cxnLst/>
            <a:rect l="l" t="t" r="r" b="b"/>
            <a:pathLst>
              <a:path h="612013">
                <a:moveTo>
                  <a:pt x="0" y="0"/>
                </a:moveTo>
                <a:lnTo>
                  <a:pt x="0" y="612013"/>
                </a:lnTo>
              </a:path>
            </a:pathLst>
          </a:custGeom>
          <a:ln w="19812">
            <a:solidFill>
              <a:srgbClr val="FFFFFF"/>
            </a:solidFill>
          </a:ln>
        </p:spPr>
        <p:txBody>
          <a:bodyPr wrap="square" lIns="0" tIns="0" rIns="0" bIns="0" rtlCol="0">
            <a:spAutoFit/>
          </a:bodyPr>
          <a:lstStyl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7535" y="21112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3183" y="211124"/>
            <a:ext cx="8424037" cy="1224229"/>
          </a:xfrm>
          <a:custGeom>
            <a:avLst/>
            <a:gdLst/>
            <a:ahLst/>
            <a:cxnLst/>
            <a:rect l="l" t="t" r="r" b="b"/>
            <a:pathLst>
              <a:path w="8424037" h="1224229">
                <a:moveTo>
                  <a:pt x="0" y="1224229"/>
                </a:moveTo>
                <a:lnTo>
                  <a:pt x="8424037" y="1224229"/>
                </a:lnTo>
                <a:lnTo>
                  <a:pt x="8424037"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7535" y="1435353"/>
            <a:ext cx="735647" cy="1297177"/>
          </a:xfrm>
          <a:custGeom>
            <a:avLst/>
            <a:gdLst/>
            <a:ahLst/>
            <a:cxnLst/>
            <a:rect l="l" t="t" r="r" b="b"/>
            <a:pathLst>
              <a:path w="735647" h="1297177">
                <a:moveTo>
                  <a:pt x="0" y="1297177"/>
                </a:moveTo>
                <a:lnTo>
                  <a:pt x="735647" y="1297177"/>
                </a:lnTo>
                <a:lnTo>
                  <a:pt x="735647" y="0"/>
                </a:lnTo>
                <a:lnTo>
                  <a:pt x="0" y="0"/>
                </a:lnTo>
                <a:lnTo>
                  <a:pt x="0" y="1297177"/>
                </a:lnTo>
                <a:close/>
              </a:path>
            </a:pathLst>
          </a:custGeom>
          <a:solidFill>
            <a:srgbClr val="EE5200"/>
          </a:solidFill>
        </p:spPr>
        <p:txBody>
          <a:bodyPr wrap="square" lIns="0" tIns="0" rIns="0" bIns="0" rtlCol="0">
            <a:spAutoFit/>
          </a:bodyPr>
          <a:lstStyle/>
          <a:p/>
        </p:txBody>
      </p:sp>
      <p:sp>
        <p:nvSpPr>
          <p:cNvPr id="5" name="object 5"/>
          <p:cNvSpPr/>
          <p:nvPr/>
        </p:nvSpPr>
        <p:spPr>
          <a:xfrm>
            <a:off x="1083183" y="1435353"/>
            <a:ext cx="8424037" cy="1297177"/>
          </a:xfrm>
          <a:custGeom>
            <a:avLst/>
            <a:gdLst/>
            <a:ahLst/>
            <a:cxnLst/>
            <a:rect l="l" t="t" r="r" b="b"/>
            <a:pathLst>
              <a:path w="8424037" h="1297177">
                <a:moveTo>
                  <a:pt x="0" y="1297177"/>
                </a:moveTo>
                <a:lnTo>
                  <a:pt x="8424037" y="1297177"/>
                </a:lnTo>
                <a:lnTo>
                  <a:pt x="8424037" y="0"/>
                </a:lnTo>
                <a:lnTo>
                  <a:pt x="0" y="0"/>
                </a:lnTo>
                <a:lnTo>
                  <a:pt x="0" y="1297177"/>
                </a:lnTo>
                <a:close/>
              </a:path>
            </a:pathLst>
          </a:custGeom>
          <a:solidFill>
            <a:srgbClr val="EE5200"/>
          </a:solidFill>
        </p:spPr>
        <p:txBody>
          <a:bodyPr wrap="square" lIns="0" tIns="0" rIns="0" bIns="0" rtlCol="0">
            <a:spAutoFit/>
          </a:bodyPr>
          <a:lstStyle/>
          <a:p/>
        </p:txBody>
      </p:sp>
      <p:sp>
        <p:nvSpPr>
          <p:cNvPr id="6" name="object 6"/>
          <p:cNvSpPr/>
          <p:nvPr/>
        </p:nvSpPr>
        <p:spPr>
          <a:xfrm>
            <a:off x="347535" y="2732563"/>
            <a:ext cx="735647" cy="4067937"/>
          </a:xfrm>
          <a:custGeom>
            <a:avLst/>
            <a:gdLst/>
            <a:ahLst/>
            <a:cxnLst/>
            <a:rect l="l" t="t" r="r" b="b"/>
            <a:pathLst>
              <a:path w="735647" h="4067936">
                <a:moveTo>
                  <a:pt x="0" y="4067937"/>
                </a:moveTo>
                <a:lnTo>
                  <a:pt x="735647" y="4067937"/>
                </a:lnTo>
                <a:lnTo>
                  <a:pt x="735647" y="0"/>
                </a:lnTo>
                <a:lnTo>
                  <a:pt x="0" y="0"/>
                </a:lnTo>
                <a:lnTo>
                  <a:pt x="0" y="4067937"/>
                </a:lnTo>
                <a:close/>
              </a:path>
            </a:pathLst>
          </a:custGeom>
          <a:solidFill>
            <a:srgbClr val="205A6B"/>
          </a:solidFill>
        </p:spPr>
        <p:txBody>
          <a:bodyPr wrap="square" lIns="0" tIns="0" rIns="0" bIns="0" rtlCol="0">
            <a:spAutoFit/>
          </a:bodyPr>
          <a:lstStyle/>
          <a:p/>
        </p:txBody>
      </p:sp>
      <p:sp>
        <p:nvSpPr>
          <p:cNvPr id="7" name="object 7"/>
          <p:cNvSpPr/>
          <p:nvPr/>
        </p:nvSpPr>
        <p:spPr>
          <a:xfrm>
            <a:off x="1083183" y="2732563"/>
            <a:ext cx="8424037" cy="4067937"/>
          </a:xfrm>
          <a:custGeom>
            <a:avLst/>
            <a:gdLst/>
            <a:ahLst/>
            <a:cxnLst/>
            <a:rect l="l" t="t" r="r" b="b"/>
            <a:pathLst>
              <a:path w="8424037" h="4067936">
                <a:moveTo>
                  <a:pt x="0" y="4067937"/>
                </a:moveTo>
                <a:lnTo>
                  <a:pt x="8424037" y="4067937"/>
                </a:lnTo>
                <a:lnTo>
                  <a:pt x="8424037" y="0"/>
                </a:lnTo>
                <a:lnTo>
                  <a:pt x="0" y="0"/>
                </a:lnTo>
                <a:lnTo>
                  <a:pt x="0" y="4067937"/>
                </a:lnTo>
                <a:close/>
              </a:path>
            </a:pathLst>
          </a:custGeom>
          <a:solidFill>
            <a:srgbClr val="205A6B"/>
          </a:solidFill>
        </p:spPr>
        <p:txBody>
          <a:bodyPr wrap="square" lIns="0" tIns="0" rIns="0" bIns="0" rtlCol="0">
            <a:spAutoFit/>
          </a:bodyPr>
          <a:lstStyle/>
          <a:p/>
        </p:txBody>
      </p:sp>
      <p:sp>
        <p:nvSpPr>
          <p:cNvPr id="8" name="object 8"/>
          <p:cNvSpPr/>
          <p:nvPr/>
        </p:nvSpPr>
        <p:spPr>
          <a:xfrm>
            <a:off x="1083183" y="204724"/>
            <a:ext cx="0" cy="6602126"/>
          </a:xfrm>
          <a:custGeom>
            <a:avLst/>
            <a:gdLst/>
            <a:ahLst/>
            <a:cxnLst/>
            <a:rect l="l" t="t" r="r" b="b"/>
            <a:pathLst>
              <a:path h="6602126">
                <a:moveTo>
                  <a:pt x="0" y="0"/>
                </a:moveTo>
                <a:lnTo>
                  <a:pt x="0" y="6602126"/>
                </a:lnTo>
              </a:path>
            </a:pathLst>
          </a:custGeom>
          <a:ln w="12700">
            <a:solidFill>
              <a:srgbClr val="FFFFFF"/>
            </a:solidFill>
          </a:ln>
        </p:spPr>
        <p:txBody>
          <a:bodyPr wrap="square" lIns="0" tIns="0" rIns="0" bIns="0" rtlCol="0">
            <a:spAutoFit/>
          </a:bodyPr>
          <a:lstStyle/>
          <a:p/>
        </p:txBody>
      </p:sp>
      <p:sp>
        <p:nvSpPr>
          <p:cNvPr id="9" name="object 9"/>
          <p:cNvSpPr/>
          <p:nvPr/>
        </p:nvSpPr>
        <p:spPr>
          <a:xfrm>
            <a:off x="341185" y="143535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41185" y="2732532"/>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7535" y="204724"/>
            <a:ext cx="0" cy="6602126"/>
          </a:xfrm>
          <a:custGeom>
            <a:avLst/>
            <a:gdLst/>
            <a:ahLst/>
            <a:cxnLst/>
            <a:rect l="l" t="t" r="r" b="b"/>
            <a:pathLst>
              <a:path h="6602126">
                <a:moveTo>
                  <a:pt x="0" y="0"/>
                </a:moveTo>
                <a:lnTo>
                  <a:pt x="0" y="6602126"/>
                </a:lnTo>
              </a:path>
            </a:pathLst>
          </a:custGeom>
          <a:ln w="12700">
            <a:solidFill>
              <a:srgbClr val="FFFFFF"/>
            </a:solidFill>
          </a:ln>
        </p:spPr>
        <p:txBody>
          <a:bodyPr wrap="square" lIns="0" tIns="0" rIns="0" bIns="0" rtlCol="0">
            <a:spAutoFit/>
          </a:bodyPr>
          <a:lstStyle/>
          <a:p/>
        </p:txBody>
      </p:sp>
      <p:sp>
        <p:nvSpPr>
          <p:cNvPr id="12" name="object 12"/>
          <p:cNvSpPr/>
          <p:nvPr/>
        </p:nvSpPr>
        <p:spPr>
          <a:xfrm>
            <a:off x="341185" y="21107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41185" y="6800500"/>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8060" y="265429"/>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3329685" y="595629"/>
            <a:ext cx="3931920" cy="438784"/>
          </a:xfrm>
          <a:prstGeom prst="rect">
            <a:avLst/>
          </a:prstGeom>
        </p:spPr>
        <p:txBody>
          <a:bodyPr vert="horz" wrap="square" lIns="0" tIns="0" rIns="0" bIns="0" rtlCol="0">
            <a:spAutoFit/>
          </a:bodyPr>
          <a:lstStyle/>
          <a:p>
            <a:pPr marL="12700">
              <a:lnSpc>
                <a:spcPct val="100000"/>
              </a:lnSpc>
            </a:pPr>
            <a:r>
              <a:rPr sz="2800" b="1" spc="-35" dirty="0">
                <a:solidFill>
                  <a:srgbClr val="FFFFFF"/>
                </a:solidFill>
                <a:latin typeface="微软雅黑" panose="020B0503020204020204" charset="-122"/>
                <a:cs typeface="微软雅黑" panose="020B0503020204020204" charset="-122"/>
              </a:rPr>
              <a:t>生产经营单位主要负责人</a:t>
            </a:r>
            <a:endParaRPr sz="2800">
              <a:latin typeface="微软雅黑" panose="020B0503020204020204" charset="-122"/>
              <a:cs typeface="微软雅黑" panose="020B0503020204020204" charset="-122"/>
            </a:endParaRPr>
          </a:p>
        </p:txBody>
      </p:sp>
      <p:sp>
        <p:nvSpPr>
          <p:cNvPr id="16" name="object 16"/>
          <p:cNvSpPr txBox="1"/>
          <p:nvPr/>
        </p:nvSpPr>
        <p:spPr>
          <a:xfrm>
            <a:off x="588060" y="1526413"/>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4025010" y="1959228"/>
            <a:ext cx="25400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未履行安全生产管理职责</a:t>
            </a:r>
            <a:endParaRPr sz="1800">
              <a:latin typeface="微软雅黑" panose="020B0503020204020204" charset="-122"/>
              <a:cs typeface="微软雅黑" panose="020B0503020204020204" charset="-122"/>
            </a:endParaRPr>
          </a:p>
        </p:txBody>
      </p:sp>
      <p:sp>
        <p:nvSpPr>
          <p:cNvPr id="18" name="object 18"/>
          <p:cNvSpPr txBox="1"/>
          <p:nvPr/>
        </p:nvSpPr>
        <p:spPr>
          <a:xfrm>
            <a:off x="588060" y="4072382"/>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8978645" y="761"/>
            <a:ext cx="927353" cy="800100"/>
          </a:xfrm>
          <a:custGeom>
            <a:avLst/>
            <a:gdLst/>
            <a:ahLst/>
            <a:cxnLst/>
            <a:rect l="l" t="t" r="r" b="b"/>
            <a:pathLst>
              <a:path w="927353" h="800100">
                <a:moveTo>
                  <a:pt x="728090" y="0"/>
                </a:moveTo>
                <a:lnTo>
                  <a:pt x="200025" y="0"/>
                </a:lnTo>
                <a:lnTo>
                  <a:pt x="0" y="400050"/>
                </a:lnTo>
                <a:lnTo>
                  <a:pt x="200025" y="800100"/>
                </a:lnTo>
                <a:lnTo>
                  <a:pt x="728090" y="800100"/>
                </a:lnTo>
                <a:lnTo>
                  <a:pt x="927353" y="401573"/>
                </a:lnTo>
                <a:lnTo>
                  <a:pt x="927353" y="398526"/>
                </a:lnTo>
                <a:lnTo>
                  <a:pt x="728090" y="0"/>
                </a:lnTo>
              </a:path>
            </a:pathLst>
          </a:custGeom>
          <a:solidFill>
            <a:srgbClr val="17BC9B"/>
          </a:solidFill>
        </p:spPr>
        <p:txBody>
          <a:bodyPr wrap="square" lIns="0" tIns="0" rIns="0" bIns="0" rtlCol="0">
            <a:spAutoFit/>
          </a:bodyPr>
          <a:lstStyle/>
          <a:p/>
        </p:txBody>
      </p:sp>
      <p:sp>
        <p:nvSpPr>
          <p:cNvPr id="20" name="object 20"/>
          <p:cNvSpPr/>
          <p:nvPr/>
        </p:nvSpPr>
        <p:spPr>
          <a:xfrm>
            <a:off x="8978645" y="761"/>
            <a:ext cx="927353" cy="800100"/>
          </a:xfrm>
          <a:custGeom>
            <a:avLst/>
            <a:gdLst/>
            <a:ahLst/>
            <a:cxnLst/>
            <a:rect l="l" t="t" r="r" b="b"/>
            <a:pathLst>
              <a:path w="927353" h="800100">
                <a:moveTo>
                  <a:pt x="0" y="400050"/>
                </a:moveTo>
                <a:lnTo>
                  <a:pt x="200025" y="0"/>
                </a:lnTo>
                <a:lnTo>
                  <a:pt x="728090" y="0"/>
                </a:lnTo>
                <a:lnTo>
                  <a:pt x="927353" y="398526"/>
                </a:lnTo>
              </a:path>
              <a:path w="927353" h="800100">
                <a:moveTo>
                  <a:pt x="927353" y="401573"/>
                </a:moveTo>
                <a:lnTo>
                  <a:pt x="728090" y="800100"/>
                </a:lnTo>
                <a:lnTo>
                  <a:pt x="200025" y="800100"/>
                </a:lnTo>
                <a:lnTo>
                  <a:pt x="0" y="400050"/>
                </a:lnTo>
              </a:path>
            </a:pathLst>
          </a:custGeom>
          <a:ln w="19812">
            <a:solidFill>
              <a:srgbClr val="FFFFFF"/>
            </a:solidFill>
          </a:ln>
        </p:spPr>
        <p:txBody>
          <a:bodyPr wrap="square" lIns="0" tIns="0" rIns="0" bIns="0" rtlCol="0">
            <a:spAutoFit/>
          </a:bodyPr>
          <a:lstStyle/>
          <a:p/>
        </p:txBody>
      </p:sp>
      <p:sp>
        <p:nvSpPr>
          <p:cNvPr id="21" name="object 21"/>
          <p:cNvSpPr txBox="1"/>
          <p:nvPr/>
        </p:nvSpPr>
        <p:spPr>
          <a:xfrm>
            <a:off x="9250426" y="163195"/>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92</a:t>
            </a:r>
            <a:endParaRPr sz="2800">
              <a:latin typeface="Calibri" panose="020F0502020204030204"/>
              <a:cs typeface="Calibri" panose="020F0502020204030204"/>
            </a:endParaRPr>
          </a:p>
        </p:txBody>
      </p:sp>
      <p:sp>
        <p:nvSpPr>
          <p:cNvPr id="22" name="object 22"/>
          <p:cNvSpPr/>
          <p:nvPr/>
        </p:nvSpPr>
        <p:spPr>
          <a:xfrm>
            <a:off x="4927853" y="2846070"/>
            <a:ext cx="0" cy="79248"/>
          </a:xfrm>
          <a:custGeom>
            <a:avLst/>
            <a:gdLst/>
            <a:ahLst/>
            <a:cxnLst/>
            <a:rect l="l" t="t" r="r" b="b"/>
            <a:pathLst>
              <a:path h="79248">
                <a:moveTo>
                  <a:pt x="0" y="0"/>
                </a:moveTo>
                <a:lnTo>
                  <a:pt x="0" y="79248"/>
                </a:lnTo>
              </a:path>
            </a:pathLst>
          </a:custGeom>
          <a:ln w="19812">
            <a:solidFill>
              <a:srgbClr val="205A6B"/>
            </a:solidFill>
          </a:ln>
        </p:spPr>
        <p:txBody>
          <a:bodyPr wrap="square" lIns="0" tIns="0" rIns="0" bIns="0" rtlCol="0">
            <a:spAutoFit/>
          </a:bodyPr>
          <a:lstStyle/>
          <a:p/>
        </p:txBody>
      </p:sp>
      <p:sp>
        <p:nvSpPr>
          <p:cNvPr id="23" name="object 23"/>
          <p:cNvSpPr/>
          <p:nvPr/>
        </p:nvSpPr>
        <p:spPr>
          <a:xfrm>
            <a:off x="4927853" y="3393185"/>
            <a:ext cx="0" cy="125729"/>
          </a:xfrm>
          <a:custGeom>
            <a:avLst/>
            <a:gdLst/>
            <a:ahLst/>
            <a:cxnLst/>
            <a:rect l="l" t="t" r="r" b="b"/>
            <a:pathLst>
              <a:path h="125729">
                <a:moveTo>
                  <a:pt x="0" y="0"/>
                </a:moveTo>
                <a:lnTo>
                  <a:pt x="0" y="125729"/>
                </a:lnTo>
              </a:path>
            </a:pathLst>
          </a:custGeom>
          <a:ln w="19812">
            <a:solidFill>
              <a:srgbClr val="205A6B"/>
            </a:solidFill>
          </a:ln>
        </p:spPr>
        <p:txBody>
          <a:bodyPr wrap="square" lIns="0" tIns="0" rIns="0" bIns="0" rtlCol="0">
            <a:spAutoFit/>
          </a:bodyPr>
          <a:lstStyle/>
          <a:p/>
        </p:txBody>
      </p:sp>
      <p:sp>
        <p:nvSpPr>
          <p:cNvPr id="24" name="object 24"/>
          <p:cNvSpPr/>
          <p:nvPr/>
        </p:nvSpPr>
        <p:spPr>
          <a:xfrm>
            <a:off x="1784604" y="3518915"/>
            <a:ext cx="6912864" cy="3240024"/>
          </a:xfrm>
          <a:custGeom>
            <a:avLst/>
            <a:gdLst/>
            <a:ahLst/>
            <a:cxnLst/>
            <a:rect l="l" t="t" r="r" b="b"/>
            <a:pathLst>
              <a:path w="6912864" h="3240024">
                <a:moveTo>
                  <a:pt x="0" y="3240024"/>
                </a:moveTo>
                <a:lnTo>
                  <a:pt x="6912864" y="3240024"/>
                </a:lnTo>
                <a:lnTo>
                  <a:pt x="6912864" y="0"/>
                </a:lnTo>
                <a:lnTo>
                  <a:pt x="0" y="0"/>
                </a:lnTo>
                <a:lnTo>
                  <a:pt x="0" y="3240024"/>
                </a:lnTo>
                <a:close/>
              </a:path>
            </a:pathLst>
          </a:custGeom>
          <a:solidFill>
            <a:srgbClr val="FFFFFF"/>
          </a:solidFill>
        </p:spPr>
        <p:txBody>
          <a:bodyPr wrap="square" lIns="0" tIns="0" rIns="0" bIns="0" rtlCol="0">
            <a:spAutoFit/>
          </a:bodyPr>
          <a:lstStyle/>
          <a:p/>
        </p:txBody>
      </p:sp>
      <p:sp>
        <p:nvSpPr>
          <p:cNvPr id="25" name="object 25"/>
          <p:cNvSpPr/>
          <p:nvPr/>
        </p:nvSpPr>
        <p:spPr>
          <a:xfrm>
            <a:off x="1784604" y="3518915"/>
            <a:ext cx="6912864" cy="3240024"/>
          </a:xfrm>
          <a:custGeom>
            <a:avLst/>
            <a:gdLst/>
            <a:ahLst/>
            <a:cxnLst/>
            <a:rect l="l" t="t" r="r" b="b"/>
            <a:pathLst>
              <a:path w="6912864" h="3240024">
                <a:moveTo>
                  <a:pt x="0" y="3240024"/>
                </a:moveTo>
                <a:lnTo>
                  <a:pt x="6912864" y="3240024"/>
                </a:lnTo>
                <a:lnTo>
                  <a:pt x="6912864" y="0"/>
                </a:lnTo>
                <a:lnTo>
                  <a:pt x="0" y="0"/>
                </a:lnTo>
                <a:lnTo>
                  <a:pt x="0" y="3240024"/>
                </a:lnTo>
                <a:close/>
              </a:path>
            </a:pathLst>
          </a:custGeom>
          <a:ln w="12192">
            <a:solidFill>
              <a:srgbClr val="205A6B"/>
            </a:solidFill>
          </a:ln>
        </p:spPr>
        <p:txBody>
          <a:bodyPr wrap="square" lIns="0" tIns="0" rIns="0" bIns="0" rtlCol="0">
            <a:spAutoFit/>
          </a:bodyPr>
          <a:lstStyle/>
          <a:p/>
        </p:txBody>
      </p:sp>
      <p:sp>
        <p:nvSpPr>
          <p:cNvPr id="26" name="object 26"/>
          <p:cNvSpPr/>
          <p:nvPr/>
        </p:nvSpPr>
        <p:spPr>
          <a:xfrm>
            <a:off x="3127248" y="3749040"/>
            <a:ext cx="614172" cy="725424"/>
          </a:xfrm>
          <a:custGeom>
            <a:avLst/>
            <a:gdLst/>
            <a:ahLst/>
            <a:cxnLst/>
            <a:rect l="l" t="t" r="r" b="b"/>
            <a:pathLst>
              <a:path w="614172" h="725424">
                <a:moveTo>
                  <a:pt x="0" y="725424"/>
                </a:moveTo>
                <a:lnTo>
                  <a:pt x="614172" y="725424"/>
                </a:lnTo>
                <a:lnTo>
                  <a:pt x="614172" y="0"/>
                </a:lnTo>
                <a:lnTo>
                  <a:pt x="0" y="0"/>
                </a:lnTo>
                <a:lnTo>
                  <a:pt x="0" y="725424"/>
                </a:lnTo>
                <a:close/>
              </a:path>
            </a:pathLst>
          </a:custGeom>
          <a:solidFill>
            <a:srgbClr val="EE5200"/>
          </a:solidFill>
        </p:spPr>
        <p:txBody>
          <a:bodyPr wrap="square" lIns="0" tIns="0" rIns="0" bIns="0" rtlCol="0">
            <a:spAutoFit/>
          </a:bodyPr>
          <a:lstStyle/>
          <a:p/>
        </p:txBody>
      </p:sp>
      <p:sp>
        <p:nvSpPr>
          <p:cNvPr id="27" name="object 27"/>
          <p:cNvSpPr/>
          <p:nvPr/>
        </p:nvSpPr>
        <p:spPr>
          <a:xfrm>
            <a:off x="4351020" y="3749040"/>
            <a:ext cx="614171" cy="967740"/>
          </a:xfrm>
          <a:custGeom>
            <a:avLst/>
            <a:gdLst/>
            <a:ahLst/>
            <a:cxnLst/>
            <a:rect l="l" t="t" r="r" b="b"/>
            <a:pathLst>
              <a:path w="614171" h="967740">
                <a:moveTo>
                  <a:pt x="0" y="967740"/>
                </a:moveTo>
                <a:lnTo>
                  <a:pt x="614171" y="967740"/>
                </a:lnTo>
                <a:lnTo>
                  <a:pt x="614171" y="0"/>
                </a:lnTo>
                <a:lnTo>
                  <a:pt x="0" y="0"/>
                </a:lnTo>
                <a:lnTo>
                  <a:pt x="0" y="967740"/>
                </a:lnTo>
                <a:close/>
              </a:path>
            </a:pathLst>
          </a:custGeom>
          <a:solidFill>
            <a:srgbClr val="EE5200"/>
          </a:solidFill>
        </p:spPr>
        <p:txBody>
          <a:bodyPr wrap="square" lIns="0" tIns="0" rIns="0" bIns="0" rtlCol="0">
            <a:spAutoFit/>
          </a:bodyPr>
          <a:lstStyle/>
          <a:p/>
        </p:txBody>
      </p:sp>
      <p:sp>
        <p:nvSpPr>
          <p:cNvPr id="28" name="object 28"/>
          <p:cNvSpPr/>
          <p:nvPr/>
        </p:nvSpPr>
        <p:spPr>
          <a:xfrm>
            <a:off x="5573267" y="3749040"/>
            <a:ext cx="615696" cy="1450848"/>
          </a:xfrm>
          <a:custGeom>
            <a:avLst/>
            <a:gdLst/>
            <a:ahLst/>
            <a:cxnLst/>
            <a:rect l="l" t="t" r="r" b="b"/>
            <a:pathLst>
              <a:path w="615696" h="1450848">
                <a:moveTo>
                  <a:pt x="0" y="1450848"/>
                </a:moveTo>
                <a:lnTo>
                  <a:pt x="615696" y="1450848"/>
                </a:lnTo>
                <a:lnTo>
                  <a:pt x="615696" y="0"/>
                </a:lnTo>
                <a:lnTo>
                  <a:pt x="0" y="0"/>
                </a:lnTo>
                <a:lnTo>
                  <a:pt x="0" y="1450848"/>
                </a:lnTo>
                <a:close/>
              </a:path>
            </a:pathLst>
          </a:custGeom>
          <a:solidFill>
            <a:srgbClr val="EE5200"/>
          </a:solidFill>
        </p:spPr>
        <p:txBody>
          <a:bodyPr wrap="square" lIns="0" tIns="0" rIns="0" bIns="0" rtlCol="0">
            <a:spAutoFit/>
          </a:bodyPr>
          <a:lstStyle/>
          <a:p/>
        </p:txBody>
      </p:sp>
      <p:sp>
        <p:nvSpPr>
          <p:cNvPr id="29" name="object 29"/>
          <p:cNvSpPr/>
          <p:nvPr/>
        </p:nvSpPr>
        <p:spPr>
          <a:xfrm>
            <a:off x="6797040" y="3749040"/>
            <a:ext cx="615695" cy="1935480"/>
          </a:xfrm>
          <a:custGeom>
            <a:avLst/>
            <a:gdLst/>
            <a:ahLst/>
            <a:cxnLst/>
            <a:rect l="l" t="t" r="r" b="b"/>
            <a:pathLst>
              <a:path w="615695" h="1935479">
                <a:moveTo>
                  <a:pt x="0" y="1935480"/>
                </a:moveTo>
                <a:lnTo>
                  <a:pt x="615695" y="1935480"/>
                </a:lnTo>
                <a:lnTo>
                  <a:pt x="615695" y="0"/>
                </a:lnTo>
                <a:lnTo>
                  <a:pt x="0" y="0"/>
                </a:lnTo>
                <a:lnTo>
                  <a:pt x="0" y="1935480"/>
                </a:lnTo>
                <a:close/>
              </a:path>
            </a:pathLst>
          </a:custGeom>
          <a:solidFill>
            <a:srgbClr val="EE5200"/>
          </a:solidFill>
        </p:spPr>
        <p:txBody>
          <a:bodyPr wrap="square" lIns="0" tIns="0" rIns="0" bIns="0" rtlCol="0">
            <a:spAutoFit/>
          </a:bodyPr>
          <a:lstStyle/>
          <a:p/>
        </p:txBody>
      </p:sp>
      <p:sp>
        <p:nvSpPr>
          <p:cNvPr id="30" name="object 30"/>
          <p:cNvSpPr/>
          <p:nvPr/>
        </p:nvSpPr>
        <p:spPr>
          <a:xfrm>
            <a:off x="3127248" y="4474464"/>
            <a:ext cx="614172" cy="1693164"/>
          </a:xfrm>
          <a:custGeom>
            <a:avLst/>
            <a:gdLst/>
            <a:ahLst/>
            <a:cxnLst/>
            <a:rect l="l" t="t" r="r" b="b"/>
            <a:pathLst>
              <a:path w="614172" h="1693164">
                <a:moveTo>
                  <a:pt x="614172" y="0"/>
                </a:moveTo>
                <a:lnTo>
                  <a:pt x="0" y="0"/>
                </a:lnTo>
                <a:lnTo>
                  <a:pt x="0" y="1693164"/>
                </a:lnTo>
                <a:lnTo>
                  <a:pt x="614172" y="1693164"/>
                </a:lnTo>
                <a:lnTo>
                  <a:pt x="614172" y="0"/>
                </a:lnTo>
                <a:close/>
              </a:path>
            </a:pathLst>
          </a:custGeom>
          <a:solidFill>
            <a:srgbClr val="205A6B"/>
          </a:solidFill>
        </p:spPr>
        <p:txBody>
          <a:bodyPr wrap="square" lIns="0" tIns="0" rIns="0" bIns="0" rtlCol="0">
            <a:spAutoFit/>
          </a:bodyPr>
          <a:lstStyle/>
          <a:p/>
        </p:txBody>
      </p:sp>
      <p:sp>
        <p:nvSpPr>
          <p:cNvPr id="31" name="object 31"/>
          <p:cNvSpPr/>
          <p:nvPr/>
        </p:nvSpPr>
        <p:spPr>
          <a:xfrm>
            <a:off x="4351020" y="4716779"/>
            <a:ext cx="614171" cy="1450848"/>
          </a:xfrm>
          <a:custGeom>
            <a:avLst/>
            <a:gdLst/>
            <a:ahLst/>
            <a:cxnLst/>
            <a:rect l="l" t="t" r="r" b="b"/>
            <a:pathLst>
              <a:path w="614171" h="1450848">
                <a:moveTo>
                  <a:pt x="614171" y="0"/>
                </a:moveTo>
                <a:lnTo>
                  <a:pt x="0" y="0"/>
                </a:lnTo>
                <a:lnTo>
                  <a:pt x="0" y="1450848"/>
                </a:lnTo>
                <a:lnTo>
                  <a:pt x="614171" y="1450848"/>
                </a:lnTo>
                <a:lnTo>
                  <a:pt x="614171" y="0"/>
                </a:lnTo>
                <a:close/>
              </a:path>
            </a:pathLst>
          </a:custGeom>
          <a:solidFill>
            <a:srgbClr val="205A6B"/>
          </a:solidFill>
        </p:spPr>
        <p:txBody>
          <a:bodyPr wrap="square" lIns="0" tIns="0" rIns="0" bIns="0" rtlCol="0">
            <a:spAutoFit/>
          </a:bodyPr>
          <a:lstStyle/>
          <a:p/>
        </p:txBody>
      </p:sp>
      <p:sp>
        <p:nvSpPr>
          <p:cNvPr id="32" name="object 32"/>
          <p:cNvSpPr/>
          <p:nvPr/>
        </p:nvSpPr>
        <p:spPr>
          <a:xfrm>
            <a:off x="5573267" y="5199888"/>
            <a:ext cx="615696" cy="967740"/>
          </a:xfrm>
          <a:custGeom>
            <a:avLst/>
            <a:gdLst/>
            <a:ahLst/>
            <a:cxnLst/>
            <a:rect l="l" t="t" r="r" b="b"/>
            <a:pathLst>
              <a:path w="615696" h="967739">
                <a:moveTo>
                  <a:pt x="615696" y="0"/>
                </a:moveTo>
                <a:lnTo>
                  <a:pt x="0" y="0"/>
                </a:lnTo>
                <a:lnTo>
                  <a:pt x="0" y="967740"/>
                </a:lnTo>
                <a:lnTo>
                  <a:pt x="615696" y="967740"/>
                </a:lnTo>
                <a:lnTo>
                  <a:pt x="615696" y="0"/>
                </a:lnTo>
                <a:close/>
              </a:path>
            </a:pathLst>
          </a:custGeom>
          <a:solidFill>
            <a:srgbClr val="205A6B"/>
          </a:solidFill>
        </p:spPr>
        <p:txBody>
          <a:bodyPr wrap="square" lIns="0" tIns="0" rIns="0" bIns="0" rtlCol="0">
            <a:spAutoFit/>
          </a:bodyPr>
          <a:lstStyle/>
          <a:p/>
        </p:txBody>
      </p:sp>
      <p:sp>
        <p:nvSpPr>
          <p:cNvPr id="33" name="object 33"/>
          <p:cNvSpPr/>
          <p:nvPr/>
        </p:nvSpPr>
        <p:spPr>
          <a:xfrm>
            <a:off x="6797040" y="5684520"/>
            <a:ext cx="615695" cy="483108"/>
          </a:xfrm>
          <a:custGeom>
            <a:avLst/>
            <a:gdLst/>
            <a:ahLst/>
            <a:cxnLst/>
            <a:rect l="l" t="t" r="r" b="b"/>
            <a:pathLst>
              <a:path w="615695" h="483108">
                <a:moveTo>
                  <a:pt x="615695" y="0"/>
                </a:moveTo>
                <a:lnTo>
                  <a:pt x="0" y="0"/>
                </a:lnTo>
                <a:lnTo>
                  <a:pt x="0" y="483107"/>
                </a:lnTo>
                <a:lnTo>
                  <a:pt x="615695" y="483107"/>
                </a:lnTo>
                <a:lnTo>
                  <a:pt x="615695" y="0"/>
                </a:lnTo>
                <a:close/>
              </a:path>
            </a:pathLst>
          </a:custGeom>
          <a:solidFill>
            <a:srgbClr val="205A6B"/>
          </a:solidFill>
        </p:spPr>
        <p:txBody>
          <a:bodyPr wrap="square" lIns="0" tIns="0" rIns="0" bIns="0" rtlCol="0">
            <a:spAutoFit/>
          </a:bodyPr>
          <a:lstStyle/>
          <a:p/>
        </p:txBody>
      </p:sp>
      <p:sp>
        <p:nvSpPr>
          <p:cNvPr id="34" name="object 34"/>
          <p:cNvSpPr/>
          <p:nvPr/>
        </p:nvSpPr>
        <p:spPr>
          <a:xfrm>
            <a:off x="2822448" y="3749040"/>
            <a:ext cx="0" cy="2418588"/>
          </a:xfrm>
          <a:custGeom>
            <a:avLst/>
            <a:gdLst/>
            <a:ahLst/>
            <a:cxnLst/>
            <a:rect l="l" t="t" r="r" b="b"/>
            <a:pathLst>
              <a:path h="2418588">
                <a:moveTo>
                  <a:pt x="0" y="2418588"/>
                </a:moveTo>
                <a:lnTo>
                  <a:pt x="0" y="0"/>
                </a:lnTo>
              </a:path>
            </a:pathLst>
          </a:custGeom>
          <a:ln w="9144">
            <a:solidFill>
              <a:srgbClr val="CC6600"/>
            </a:solidFill>
          </a:ln>
        </p:spPr>
        <p:txBody>
          <a:bodyPr wrap="square" lIns="0" tIns="0" rIns="0" bIns="0" rtlCol="0">
            <a:spAutoFit/>
          </a:bodyPr>
          <a:lstStyle/>
          <a:p/>
        </p:txBody>
      </p:sp>
      <p:sp>
        <p:nvSpPr>
          <p:cNvPr id="35" name="object 35"/>
          <p:cNvSpPr txBox="1"/>
          <p:nvPr/>
        </p:nvSpPr>
        <p:spPr>
          <a:xfrm>
            <a:off x="2503170" y="6077559"/>
            <a:ext cx="219710" cy="172085"/>
          </a:xfrm>
          <a:prstGeom prst="rect">
            <a:avLst/>
          </a:prstGeom>
        </p:spPr>
        <p:txBody>
          <a:bodyPr vert="horz" wrap="square" lIns="0" tIns="0" rIns="0" bIns="0" rtlCol="0">
            <a:spAutoFit/>
          </a:bodyPr>
          <a:lstStyle/>
          <a:p>
            <a:pPr marL="12700">
              <a:lnSpc>
                <a:spcPct val="100000"/>
              </a:lnSpc>
            </a:pPr>
            <a:r>
              <a:rPr sz="1050" dirty="0">
                <a:solidFill>
                  <a:srgbClr val="585858"/>
                </a:solidFill>
                <a:latin typeface="Arial" panose="020B0604020202020204"/>
                <a:cs typeface="Arial" panose="020B0604020202020204"/>
              </a:rPr>
              <a:t>0%</a:t>
            </a:r>
            <a:endParaRPr sz="1050">
              <a:latin typeface="Arial" panose="020B0604020202020204"/>
              <a:cs typeface="Arial" panose="020B0604020202020204"/>
            </a:endParaRPr>
          </a:p>
        </p:txBody>
      </p:sp>
      <p:sp>
        <p:nvSpPr>
          <p:cNvPr id="36" name="object 36"/>
          <p:cNvSpPr txBox="1"/>
          <p:nvPr/>
        </p:nvSpPr>
        <p:spPr>
          <a:xfrm>
            <a:off x="2429001" y="5593537"/>
            <a:ext cx="292735" cy="172085"/>
          </a:xfrm>
          <a:prstGeom prst="rect">
            <a:avLst/>
          </a:prstGeom>
        </p:spPr>
        <p:txBody>
          <a:bodyPr vert="horz" wrap="square" lIns="0" tIns="0" rIns="0" bIns="0" rtlCol="0">
            <a:spAutoFit/>
          </a:bodyPr>
          <a:lstStyle/>
          <a:p>
            <a:pPr marL="12700">
              <a:lnSpc>
                <a:spcPct val="100000"/>
              </a:lnSpc>
            </a:pPr>
            <a:r>
              <a:rPr sz="1050" dirty="0">
                <a:solidFill>
                  <a:srgbClr val="585858"/>
                </a:solidFill>
                <a:latin typeface="Arial" panose="020B0604020202020204"/>
                <a:cs typeface="Arial" panose="020B0604020202020204"/>
              </a:rPr>
              <a:t>2</a:t>
            </a:r>
            <a:r>
              <a:rPr sz="1050" spc="-15" dirty="0">
                <a:solidFill>
                  <a:srgbClr val="585858"/>
                </a:solidFill>
                <a:latin typeface="Arial" panose="020B0604020202020204"/>
                <a:cs typeface="Arial" panose="020B0604020202020204"/>
              </a:rPr>
              <a:t>0</a:t>
            </a:r>
            <a:r>
              <a:rPr sz="1050" spc="0" dirty="0">
                <a:solidFill>
                  <a:srgbClr val="585858"/>
                </a:solidFill>
                <a:latin typeface="Arial" panose="020B0604020202020204"/>
                <a:cs typeface="Arial" panose="020B0604020202020204"/>
              </a:rPr>
              <a:t>%</a:t>
            </a:r>
            <a:endParaRPr sz="1050">
              <a:latin typeface="Arial" panose="020B0604020202020204"/>
              <a:cs typeface="Arial" panose="020B0604020202020204"/>
            </a:endParaRPr>
          </a:p>
        </p:txBody>
      </p:sp>
      <p:sp>
        <p:nvSpPr>
          <p:cNvPr id="37" name="object 37"/>
          <p:cNvSpPr txBox="1"/>
          <p:nvPr/>
        </p:nvSpPr>
        <p:spPr>
          <a:xfrm>
            <a:off x="2429001" y="5109845"/>
            <a:ext cx="292735" cy="172085"/>
          </a:xfrm>
          <a:prstGeom prst="rect">
            <a:avLst/>
          </a:prstGeom>
        </p:spPr>
        <p:txBody>
          <a:bodyPr vert="horz" wrap="square" lIns="0" tIns="0" rIns="0" bIns="0" rtlCol="0">
            <a:spAutoFit/>
          </a:bodyPr>
          <a:lstStyle/>
          <a:p>
            <a:pPr marL="12700">
              <a:lnSpc>
                <a:spcPct val="100000"/>
              </a:lnSpc>
            </a:pPr>
            <a:r>
              <a:rPr sz="1050" dirty="0">
                <a:solidFill>
                  <a:srgbClr val="585858"/>
                </a:solidFill>
                <a:latin typeface="Arial" panose="020B0604020202020204"/>
                <a:cs typeface="Arial" panose="020B0604020202020204"/>
              </a:rPr>
              <a:t>4</a:t>
            </a:r>
            <a:r>
              <a:rPr sz="1050" spc="-15" dirty="0">
                <a:solidFill>
                  <a:srgbClr val="585858"/>
                </a:solidFill>
                <a:latin typeface="Arial" panose="020B0604020202020204"/>
                <a:cs typeface="Arial" panose="020B0604020202020204"/>
              </a:rPr>
              <a:t>0</a:t>
            </a:r>
            <a:r>
              <a:rPr sz="1050" spc="0" dirty="0">
                <a:solidFill>
                  <a:srgbClr val="585858"/>
                </a:solidFill>
                <a:latin typeface="Arial" panose="020B0604020202020204"/>
                <a:cs typeface="Arial" panose="020B0604020202020204"/>
              </a:rPr>
              <a:t>%</a:t>
            </a:r>
            <a:endParaRPr sz="1050">
              <a:latin typeface="Arial" panose="020B0604020202020204"/>
              <a:cs typeface="Arial" panose="020B0604020202020204"/>
            </a:endParaRPr>
          </a:p>
        </p:txBody>
      </p:sp>
      <p:sp>
        <p:nvSpPr>
          <p:cNvPr id="38" name="object 38"/>
          <p:cNvSpPr txBox="1"/>
          <p:nvPr/>
        </p:nvSpPr>
        <p:spPr>
          <a:xfrm>
            <a:off x="2429001" y="4626102"/>
            <a:ext cx="292735" cy="172085"/>
          </a:xfrm>
          <a:prstGeom prst="rect">
            <a:avLst/>
          </a:prstGeom>
        </p:spPr>
        <p:txBody>
          <a:bodyPr vert="horz" wrap="square" lIns="0" tIns="0" rIns="0" bIns="0" rtlCol="0">
            <a:spAutoFit/>
          </a:bodyPr>
          <a:lstStyle/>
          <a:p>
            <a:pPr marL="12700">
              <a:lnSpc>
                <a:spcPct val="100000"/>
              </a:lnSpc>
            </a:pPr>
            <a:r>
              <a:rPr sz="1050" dirty="0">
                <a:solidFill>
                  <a:srgbClr val="585858"/>
                </a:solidFill>
                <a:latin typeface="Arial" panose="020B0604020202020204"/>
                <a:cs typeface="Arial" panose="020B0604020202020204"/>
              </a:rPr>
              <a:t>6</a:t>
            </a:r>
            <a:r>
              <a:rPr sz="1050" spc="-15" dirty="0">
                <a:solidFill>
                  <a:srgbClr val="585858"/>
                </a:solidFill>
                <a:latin typeface="Arial" panose="020B0604020202020204"/>
                <a:cs typeface="Arial" panose="020B0604020202020204"/>
              </a:rPr>
              <a:t>0</a:t>
            </a:r>
            <a:r>
              <a:rPr sz="1050" spc="0" dirty="0">
                <a:solidFill>
                  <a:srgbClr val="585858"/>
                </a:solidFill>
                <a:latin typeface="Arial" panose="020B0604020202020204"/>
                <a:cs typeface="Arial" panose="020B0604020202020204"/>
              </a:rPr>
              <a:t>%</a:t>
            </a:r>
            <a:endParaRPr sz="1050">
              <a:latin typeface="Arial" panose="020B0604020202020204"/>
              <a:cs typeface="Arial" panose="020B0604020202020204"/>
            </a:endParaRPr>
          </a:p>
        </p:txBody>
      </p:sp>
      <p:sp>
        <p:nvSpPr>
          <p:cNvPr id="39" name="object 39"/>
          <p:cNvSpPr txBox="1"/>
          <p:nvPr/>
        </p:nvSpPr>
        <p:spPr>
          <a:xfrm>
            <a:off x="2429001" y="4142104"/>
            <a:ext cx="292735" cy="172085"/>
          </a:xfrm>
          <a:prstGeom prst="rect">
            <a:avLst/>
          </a:prstGeom>
        </p:spPr>
        <p:txBody>
          <a:bodyPr vert="horz" wrap="square" lIns="0" tIns="0" rIns="0" bIns="0" rtlCol="0">
            <a:spAutoFit/>
          </a:bodyPr>
          <a:lstStyle/>
          <a:p>
            <a:pPr marL="12700">
              <a:lnSpc>
                <a:spcPct val="100000"/>
              </a:lnSpc>
            </a:pPr>
            <a:r>
              <a:rPr sz="1050" dirty="0">
                <a:solidFill>
                  <a:srgbClr val="585858"/>
                </a:solidFill>
                <a:latin typeface="Arial" panose="020B0604020202020204"/>
                <a:cs typeface="Arial" panose="020B0604020202020204"/>
              </a:rPr>
              <a:t>8</a:t>
            </a:r>
            <a:r>
              <a:rPr sz="1050" spc="-15" dirty="0">
                <a:solidFill>
                  <a:srgbClr val="585858"/>
                </a:solidFill>
                <a:latin typeface="Arial" panose="020B0604020202020204"/>
                <a:cs typeface="Arial" panose="020B0604020202020204"/>
              </a:rPr>
              <a:t>0</a:t>
            </a:r>
            <a:r>
              <a:rPr sz="1050" spc="0" dirty="0">
                <a:solidFill>
                  <a:srgbClr val="585858"/>
                </a:solidFill>
                <a:latin typeface="Arial" panose="020B0604020202020204"/>
                <a:cs typeface="Arial" panose="020B0604020202020204"/>
              </a:rPr>
              <a:t>%</a:t>
            </a:r>
            <a:endParaRPr sz="1050">
              <a:latin typeface="Arial" panose="020B0604020202020204"/>
              <a:cs typeface="Arial" panose="020B0604020202020204"/>
            </a:endParaRPr>
          </a:p>
        </p:txBody>
      </p:sp>
      <p:sp>
        <p:nvSpPr>
          <p:cNvPr id="40" name="object 40"/>
          <p:cNvSpPr txBox="1"/>
          <p:nvPr/>
        </p:nvSpPr>
        <p:spPr>
          <a:xfrm>
            <a:off x="2354960" y="3658361"/>
            <a:ext cx="367030" cy="172085"/>
          </a:xfrm>
          <a:prstGeom prst="rect">
            <a:avLst/>
          </a:prstGeom>
        </p:spPr>
        <p:txBody>
          <a:bodyPr vert="horz" wrap="square" lIns="0" tIns="0" rIns="0" bIns="0" rtlCol="0">
            <a:spAutoFit/>
          </a:bodyPr>
          <a:lstStyle/>
          <a:p>
            <a:pPr marL="12700">
              <a:lnSpc>
                <a:spcPct val="100000"/>
              </a:lnSpc>
            </a:pPr>
            <a:r>
              <a:rPr sz="1050" dirty="0">
                <a:solidFill>
                  <a:srgbClr val="585858"/>
                </a:solidFill>
                <a:latin typeface="Arial" panose="020B0604020202020204"/>
                <a:cs typeface="Arial" panose="020B0604020202020204"/>
              </a:rPr>
              <a:t>1</a:t>
            </a:r>
            <a:r>
              <a:rPr sz="1050" spc="-15" dirty="0">
                <a:solidFill>
                  <a:srgbClr val="585858"/>
                </a:solidFill>
                <a:latin typeface="Arial" panose="020B0604020202020204"/>
                <a:cs typeface="Arial" panose="020B0604020202020204"/>
              </a:rPr>
              <a:t>0</a:t>
            </a:r>
            <a:r>
              <a:rPr sz="1050" spc="0" dirty="0">
                <a:solidFill>
                  <a:srgbClr val="585858"/>
                </a:solidFill>
                <a:latin typeface="Arial" panose="020B0604020202020204"/>
                <a:cs typeface="Arial" panose="020B0604020202020204"/>
              </a:rPr>
              <a:t>0%</a:t>
            </a:r>
            <a:endParaRPr sz="1050">
              <a:latin typeface="Arial" panose="020B0604020202020204"/>
              <a:cs typeface="Arial" panose="020B0604020202020204"/>
            </a:endParaRPr>
          </a:p>
        </p:txBody>
      </p:sp>
      <p:sp>
        <p:nvSpPr>
          <p:cNvPr id="41" name="object 41"/>
          <p:cNvSpPr txBox="1"/>
          <p:nvPr/>
        </p:nvSpPr>
        <p:spPr>
          <a:xfrm>
            <a:off x="3065145" y="6340652"/>
            <a:ext cx="740410" cy="226060"/>
          </a:xfrm>
          <a:prstGeom prst="rect">
            <a:avLst/>
          </a:prstGeom>
        </p:spPr>
        <p:txBody>
          <a:bodyPr vert="horz" wrap="square" lIns="0" tIns="0" rIns="0" bIns="0" rtlCol="0">
            <a:spAutoFit/>
          </a:bodyPr>
          <a:lstStyle/>
          <a:p>
            <a:pPr marL="12700">
              <a:lnSpc>
                <a:spcPct val="100000"/>
              </a:lnSpc>
            </a:pPr>
            <a:r>
              <a:rPr sz="1400" b="1" dirty="0">
                <a:solidFill>
                  <a:srgbClr val="205A6B"/>
                </a:solidFill>
                <a:latin typeface="微软雅黑" panose="020B0503020204020204" charset="-122"/>
                <a:cs typeface="微软雅黑" panose="020B0503020204020204" charset="-122"/>
              </a:rPr>
              <a:t>一般事故</a:t>
            </a:r>
            <a:endParaRPr sz="1400">
              <a:latin typeface="微软雅黑" panose="020B0503020204020204" charset="-122"/>
              <a:cs typeface="微软雅黑" panose="020B0503020204020204" charset="-122"/>
            </a:endParaRPr>
          </a:p>
        </p:txBody>
      </p:sp>
      <p:sp>
        <p:nvSpPr>
          <p:cNvPr id="42" name="object 42"/>
          <p:cNvSpPr txBox="1"/>
          <p:nvPr/>
        </p:nvSpPr>
        <p:spPr>
          <a:xfrm>
            <a:off x="4288916" y="6340652"/>
            <a:ext cx="739140" cy="226060"/>
          </a:xfrm>
          <a:prstGeom prst="rect">
            <a:avLst/>
          </a:prstGeom>
        </p:spPr>
        <p:txBody>
          <a:bodyPr vert="horz" wrap="square" lIns="0" tIns="0" rIns="0" bIns="0" rtlCol="0">
            <a:spAutoFit/>
          </a:bodyPr>
          <a:lstStyle/>
          <a:p>
            <a:pPr marL="12700">
              <a:lnSpc>
                <a:spcPct val="100000"/>
              </a:lnSpc>
            </a:pPr>
            <a:r>
              <a:rPr sz="1400" b="1" dirty="0">
                <a:solidFill>
                  <a:srgbClr val="205A6B"/>
                </a:solidFill>
                <a:latin typeface="微软雅黑" panose="020B0503020204020204" charset="-122"/>
                <a:cs typeface="微软雅黑" panose="020B0503020204020204" charset="-122"/>
              </a:rPr>
              <a:t>较大事故</a:t>
            </a:r>
            <a:endParaRPr sz="1400">
              <a:latin typeface="微软雅黑" panose="020B0503020204020204" charset="-122"/>
              <a:cs typeface="微软雅黑" panose="020B0503020204020204" charset="-122"/>
            </a:endParaRPr>
          </a:p>
        </p:txBody>
      </p:sp>
      <p:sp>
        <p:nvSpPr>
          <p:cNvPr id="43" name="object 43"/>
          <p:cNvSpPr txBox="1"/>
          <p:nvPr/>
        </p:nvSpPr>
        <p:spPr>
          <a:xfrm>
            <a:off x="5512434" y="6340652"/>
            <a:ext cx="739140" cy="226060"/>
          </a:xfrm>
          <a:prstGeom prst="rect">
            <a:avLst/>
          </a:prstGeom>
        </p:spPr>
        <p:txBody>
          <a:bodyPr vert="horz" wrap="square" lIns="0" tIns="0" rIns="0" bIns="0" rtlCol="0">
            <a:spAutoFit/>
          </a:bodyPr>
          <a:lstStyle/>
          <a:p>
            <a:pPr marL="12700">
              <a:lnSpc>
                <a:spcPct val="100000"/>
              </a:lnSpc>
            </a:pPr>
            <a:r>
              <a:rPr sz="1400" b="1" dirty="0">
                <a:solidFill>
                  <a:srgbClr val="205A6B"/>
                </a:solidFill>
                <a:latin typeface="微软雅黑" panose="020B0503020204020204" charset="-122"/>
                <a:cs typeface="微软雅黑" panose="020B0503020204020204" charset="-122"/>
              </a:rPr>
              <a:t>重大事故</a:t>
            </a:r>
            <a:endParaRPr sz="1400">
              <a:latin typeface="微软雅黑" panose="020B0503020204020204" charset="-122"/>
              <a:cs typeface="微软雅黑" panose="020B0503020204020204" charset="-122"/>
            </a:endParaRPr>
          </a:p>
        </p:txBody>
      </p:sp>
      <p:sp>
        <p:nvSpPr>
          <p:cNvPr id="44" name="object 44"/>
          <p:cNvSpPr txBox="1"/>
          <p:nvPr/>
        </p:nvSpPr>
        <p:spPr>
          <a:xfrm>
            <a:off x="6557518" y="6340652"/>
            <a:ext cx="1095375" cy="226060"/>
          </a:xfrm>
          <a:prstGeom prst="rect">
            <a:avLst/>
          </a:prstGeom>
        </p:spPr>
        <p:txBody>
          <a:bodyPr vert="horz" wrap="square" lIns="0" tIns="0" rIns="0" bIns="0" rtlCol="0">
            <a:spAutoFit/>
          </a:bodyPr>
          <a:lstStyle/>
          <a:p>
            <a:pPr marL="12700">
              <a:lnSpc>
                <a:spcPct val="100000"/>
              </a:lnSpc>
            </a:pPr>
            <a:r>
              <a:rPr sz="1400" b="1" dirty="0">
                <a:solidFill>
                  <a:srgbClr val="205A6B"/>
                </a:solidFill>
                <a:latin typeface="微软雅黑" panose="020B0503020204020204" charset="-122"/>
                <a:cs typeface="微软雅黑" panose="020B0503020204020204" charset="-122"/>
              </a:rPr>
              <a:t>特别重大事故</a:t>
            </a:r>
            <a:endParaRPr sz="1400">
              <a:latin typeface="微软雅黑" panose="020B0503020204020204" charset="-122"/>
              <a:cs typeface="微软雅黑" panose="020B0503020204020204" charset="-122"/>
            </a:endParaRPr>
          </a:p>
        </p:txBody>
      </p:sp>
      <p:sp>
        <p:nvSpPr>
          <p:cNvPr id="45" name="object 45"/>
          <p:cNvSpPr txBox="1"/>
          <p:nvPr/>
        </p:nvSpPr>
        <p:spPr>
          <a:xfrm>
            <a:off x="2059051" y="4218178"/>
            <a:ext cx="254635" cy="1658620"/>
          </a:xfrm>
          <a:prstGeom prst="rect">
            <a:avLst/>
          </a:prstGeom>
        </p:spPr>
        <p:txBody>
          <a:bodyPr vert="horz" wrap="square" lIns="0" tIns="0" rIns="0" bIns="0" rtlCol="0">
            <a:spAutoFit/>
          </a:bodyPr>
          <a:lstStyle/>
          <a:p>
            <a:pPr marL="12700" marR="6350" algn="just">
              <a:lnSpc>
                <a:spcPct val="100000"/>
              </a:lnSpc>
            </a:pPr>
            <a:r>
              <a:rPr sz="1800" b="1" dirty="0">
                <a:solidFill>
                  <a:srgbClr val="205A6B"/>
                </a:solidFill>
                <a:latin typeface="微软雅黑" panose="020B0503020204020204" charset="-122"/>
                <a:cs typeface="微软雅黑" panose="020B0503020204020204" charset="-122"/>
              </a:rPr>
              <a:t>上 一 年 年 收 入</a:t>
            </a:r>
            <a:endParaRPr sz="1800">
              <a:latin typeface="微软雅黑" panose="020B0503020204020204" charset="-122"/>
              <a:cs typeface="微软雅黑" panose="020B0503020204020204" charset="-122"/>
            </a:endParaRPr>
          </a:p>
        </p:txBody>
      </p:sp>
      <p:sp>
        <p:nvSpPr>
          <p:cNvPr id="46" name="object 46"/>
          <p:cNvSpPr txBox="1"/>
          <p:nvPr/>
        </p:nvSpPr>
        <p:spPr>
          <a:xfrm>
            <a:off x="3186429" y="3926458"/>
            <a:ext cx="481330" cy="285115"/>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Arial" panose="020B0604020202020204"/>
                <a:cs typeface="Arial" panose="020B0604020202020204"/>
              </a:rPr>
              <a:t>30%</a:t>
            </a:r>
            <a:endParaRPr sz="1800">
              <a:latin typeface="Arial" panose="020B0604020202020204"/>
              <a:cs typeface="Arial" panose="020B0604020202020204"/>
            </a:endParaRPr>
          </a:p>
        </p:txBody>
      </p:sp>
      <p:sp>
        <p:nvSpPr>
          <p:cNvPr id="47" name="object 47"/>
          <p:cNvSpPr txBox="1"/>
          <p:nvPr/>
        </p:nvSpPr>
        <p:spPr>
          <a:xfrm>
            <a:off x="4410583" y="4037965"/>
            <a:ext cx="481330" cy="285115"/>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Arial" panose="020B0604020202020204"/>
                <a:cs typeface="Arial" panose="020B0604020202020204"/>
              </a:rPr>
              <a:t>40%</a:t>
            </a:r>
            <a:endParaRPr sz="1800">
              <a:latin typeface="Arial" panose="020B0604020202020204"/>
              <a:cs typeface="Arial" panose="020B0604020202020204"/>
            </a:endParaRPr>
          </a:p>
        </p:txBody>
      </p:sp>
      <p:sp>
        <p:nvSpPr>
          <p:cNvPr id="48" name="object 48"/>
          <p:cNvSpPr txBox="1"/>
          <p:nvPr/>
        </p:nvSpPr>
        <p:spPr>
          <a:xfrm>
            <a:off x="5649848" y="4404359"/>
            <a:ext cx="481330" cy="285115"/>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Arial" panose="020B0604020202020204"/>
                <a:cs typeface="Arial" panose="020B0604020202020204"/>
              </a:rPr>
              <a:t>60%</a:t>
            </a:r>
            <a:endParaRPr sz="1800">
              <a:latin typeface="Arial" panose="020B0604020202020204"/>
              <a:cs typeface="Arial" panose="020B0604020202020204"/>
            </a:endParaRPr>
          </a:p>
        </p:txBody>
      </p:sp>
      <p:sp>
        <p:nvSpPr>
          <p:cNvPr id="49" name="object 49"/>
          <p:cNvSpPr txBox="1"/>
          <p:nvPr/>
        </p:nvSpPr>
        <p:spPr>
          <a:xfrm>
            <a:off x="6860540" y="4587494"/>
            <a:ext cx="481330" cy="285115"/>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Arial" panose="020B0604020202020204"/>
                <a:cs typeface="Arial" panose="020B0604020202020204"/>
              </a:rPr>
              <a:t>80%</a:t>
            </a:r>
            <a:endParaRPr sz="1800">
              <a:latin typeface="Arial" panose="020B0604020202020204"/>
              <a:cs typeface="Arial" panose="020B0604020202020204"/>
            </a:endParaRPr>
          </a:p>
        </p:txBody>
      </p:sp>
      <p:sp>
        <p:nvSpPr>
          <p:cNvPr id="50" name="object 50"/>
          <p:cNvSpPr/>
          <p:nvPr/>
        </p:nvSpPr>
        <p:spPr>
          <a:xfrm>
            <a:off x="7642097" y="4277105"/>
            <a:ext cx="906779" cy="906780"/>
          </a:xfrm>
          <a:custGeom>
            <a:avLst/>
            <a:gdLst/>
            <a:ahLst/>
            <a:cxnLst/>
            <a:rect l="l" t="t" r="r" b="b"/>
            <a:pathLst>
              <a:path w="906779" h="906779">
                <a:moveTo>
                  <a:pt x="0" y="453390"/>
                </a:moveTo>
                <a:lnTo>
                  <a:pt x="5932" y="379837"/>
                </a:lnTo>
                <a:lnTo>
                  <a:pt x="23109" y="310066"/>
                </a:lnTo>
                <a:lnTo>
                  <a:pt x="50598" y="245011"/>
                </a:lnTo>
                <a:lnTo>
                  <a:pt x="87465" y="185604"/>
                </a:lnTo>
                <a:lnTo>
                  <a:pt x="132778" y="132778"/>
                </a:lnTo>
                <a:lnTo>
                  <a:pt x="185604" y="87465"/>
                </a:lnTo>
                <a:lnTo>
                  <a:pt x="245011" y="50598"/>
                </a:lnTo>
                <a:lnTo>
                  <a:pt x="310066" y="23109"/>
                </a:lnTo>
                <a:lnTo>
                  <a:pt x="379837" y="5932"/>
                </a:lnTo>
                <a:lnTo>
                  <a:pt x="453390" y="0"/>
                </a:lnTo>
                <a:lnTo>
                  <a:pt x="490580" y="1502"/>
                </a:lnTo>
                <a:lnTo>
                  <a:pt x="562359" y="13174"/>
                </a:lnTo>
                <a:lnTo>
                  <a:pt x="629888" y="35623"/>
                </a:lnTo>
                <a:lnTo>
                  <a:pt x="692235" y="67917"/>
                </a:lnTo>
                <a:lnTo>
                  <a:pt x="748469" y="109124"/>
                </a:lnTo>
                <a:lnTo>
                  <a:pt x="797655" y="158310"/>
                </a:lnTo>
                <a:lnTo>
                  <a:pt x="838862" y="214544"/>
                </a:lnTo>
                <a:lnTo>
                  <a:pt x="871156" y="276891"/>
                </a:lnTo>
                <a:lnTo>
                  <a:pt x="893605" y="344420"/>
                </a:lnTo>
                <a:lnTo>
                  <a:pt x="905277" y="416199"/>
                </a:lnTo>
                <a:lnTo>
                  <a:pt x="906779" y="453390"/>
                </a:lnTo>
                <a:lnTo>
                  <a:pt x="905277" y="490580"/>
                </a:lnTo>
                <a:lnTo>
                  <a:pt x="893605" y="562359"/>
                </a:lnTo>
                <a:lnTo>
                  <a:pt x="871156" y="629888"/>
                </a:lnTo>
                <a:lnTo>
                  <a:pt x="838862" y="692235"/>
                </a:lnTo>
                <a:lnTo>
                  <a:pt x="797655" y="748469"/>
                </a:lnTo>
                <a:lnTo>
                  <a:pt x="748469" y="797655"/>
                </a:lnTo>
                <a:lnTo>
                  <a:pt x="692235" y="838862"/>
                </a:lnTo>
                <a:lnTo>
                  <a:pt x="629888" y="871156"/>
                </a:lnTo>
                <a:lnTo>
                  <a:pt x="562359" y="893605"/>
                </a:lnTo>
                <a:lnTo>
                  <a:pt x="490580" y="905277"/>
                </a:lnTo>
                <a:lnTo>
                  <a:pt x="453390" y="906780"/>
                </a:lnTo>
                <a:lnTo>
                  <a:pt x="416199" y="905277"/>
                </a:lnTo>
                <a:lnTo>
                  <a:pt x="344420" y="893605"/>
                </a:lnTo>
                <a:lnTo>
                  <a:pt x="276891" y="871156"/>
                </a:lnTo>
                <a:lnTo>
                  <a:pt x="214544" y="838862"/>
                </a:lnTo>
                <a:lnTo>
                  <a:pt x="158310" y="797655"/>
                </a:lnTo>
                <a:lnTo>
                  <a:pt x="109124" y="748469"/>
                </a:lnTo>
                <a:lnTo>
                  <a:pt x="67917" y="692235"/>
                </a:lnTo>
                <a:lnTo>
                  <a:pt x="35623" y="629888"/>
                </a:lnTo>
                <a:lnTo>
                  <a:pt x="13174" y="562359"/>
                </a:lnTo>
                <a:lnTo>
                  <a:pt x="1502" y="490580"/>
                </a:lnTo>
                <a:lnTo>
                  <a:pt x="0" y="453390"/>
                </a:lnTo>
                <a:close/>
              </a:path>
            </a:pathLst>
          </a:custGeom>
          <a:ln w="38100">
            <a:solidFill>
              <a:srgbClr val="585858"/>
            </a:solidFill>
          </a:ln>
        </p:spPr>
        <p:txBody>
          <a:bodyPr wrap="square" lIns="0" tIns="0" rIns="0" bIns="0" rtlCol="0">
            <a:spAutoFit/>
          </a:bodyPr>
          <a:lstStyle/>
          <a:p/>
        </p:txBody>
      </p:sp>
      <p:sp>
        <p:nvSpPr>
          <p:cNvPr id="51" name="object 51"/>
          <p:cNvSpPr txBox="1"/>
          <p:nvPr/>
        </p:nvSpPr>
        <p:spPr>
          <a:xfrm>
            <a:off x="7778877" y="4342510"/>
            <a:ext cx="635635" cy="743585"/>
          </a:xfrm>
          <a:prstGeom prst="rect">
            <a:avLst/>
          </a:prstGeom>
        </p:spPr>
        <p:txBody>
          <a:bodyPr vert="horz" wrap="square" lIns="0" tIns="0" rIns="0" bIns="0" rtlCol="0">
            <a:spAutoFit/>
          </a:bodyPr>
          <a:lstStyle/>
          <a:p>
            <a:pPr marL="12700">
              <a:lnSpc>
                <a:spcPct val="100000"/>
              </a:lnSpc>
            </a:pPr>
            <a:r>
              <a:rPr sz="4800" b="1" dirty="0">
                <a:latin typeface="微软雅黑" panose="020B0503020204020204" charset="-122"/>
                <a:cs typeface="微软雅黑" panose="020B0503020204020204" charset="-122"/>
              </a:rPr>
              <a:t>罚</a:t>
            </a:r>
            <a:endParaRPr sz="4800">
              <a:latin typeface="微软雅黑" panose="020B0503020204020204" charset="-122"/>
              <a:cs typeface="微软雅黑" panose="020B0503020204020204" charset="-122"/>
            </a:endParaRPr>
          </a:p>
        </p:txBody>
      </p:sp>
      <p:sp>
        <p:nvSpPr>
          <p:cNvPr id="52" name="object 52"/>
          <p:cNvSpPr/>
          <p:nvPr/>
        </p:nvSpPr>
        <p:spPr>
          <a:xfrm>
            <a:off x="5313426" y="2719577"/>
            <a:ext cx="0" cy="205740"/>
          </a:xfrm>
          <a:custGeom>
            <a:avLst/>
            <a:gdLst/>
            <a:ahLst/>
            <a:cxnLst/>
            <a:rect l="l" t="t" r="r" b="b"/>
            <a:pathLst>
              <a:path h="205740">
                <a:moveTo>
                  <a:pt x="0" y="0"/>
                </a:moveTo>
                <a:lnTo>
                  <a:pt x="0" y="205740"/>
                </a:lnTo>
              </a:path>
            </a:pathLst>
          </a:custGeom>
          <a:ln w="19812">
            <a:solidFill>
              <a:srgbClr val="FFFFFF"/>
            </a:solidFill>
          </a:ln>
        </p:spPr>
        <p:txBody>
          <a:bodyPr wrap="square" lIns="0" tIns="0" rIns="0" bIns="0" rtlCol="0">
            <a:spAutoFit/>
          </a:bodyPr>
          <a:lstStyle/>
          <a:p/>
        </p:txBody>
      </p:sp>
      <p:sp>
        <p:nvSpPr>
          <p:cNvPr id="53" name="object 53"/>
          <p:cNvSpPr/>
          <p:nvPr/>
        </p:nvSpPr>
        <p:spPr>
          <a:xfrm>
            <a:off x="5313426" y="3393185"/>
            <a:ext cx="0" cy="334390"/>
          </a:xfrm>
          <a:custGeom>
            <a:avLst/>
            <a:gdLst/>
            <a:ahLst/>
            <a:cxnLst/>
            <a:rect l="l" t="t" r="r" b="b"/>
            <a:pathLst>
              <a:path h="334390">
                <a:moveTo>
                  <a:pt x="0" y="0"/>
                </a:moveTo>
                <a:lnTo>
                  <a:pt x="0" y="334390"/>
                </a:lnTo>
              </a:path>
            </a:pathLst>
          </a:custGeom>
          <a:ln w="19812">
            <a:solidFill>
              <a:srgbClr val="FFFFFF"/>
            </a:solidFill>
          </a:ln>
        </p:spPr>
        <p:txBody>
          <a:bodyPr wrap="square" lIns="0" tIns="0" rIns="0" bIns="0" rtlCol="0">
            <a:spAutoFit/>
          </a:bodyPr>
          <a:lstStyle/>
          <a:p/>
        </p:txBody>
      </p:sp>
      <p:sp>
        <p:nvSpPr>
          <p:cNvPr id="54" name="object 54"/>
          <p:cNvSpPr/>
          <p:nvPr/>
        </p:nvSpPr>
        <p:spPr>
          <a:xfrm>
            <a:off x="4165853" y="2925317"/>
            <a:ext cx="2296668" cy="467867"/>
          </a:xfrm>
          <a:custGeom>
            <a:avLst/>
            <a:gdLst/>
            <a:ahLst/>
            <a:cxnLst/>
            <a:rect l="l" t="t" r="r" b="b"/>
            <a:pathLst>
              <a:path w="2296668" h="467867">
                <a:moveTo>
                  <a:pt x="0" y="467867"/>
                </a:moveTo>
                <a:lnTo>
                  <a:pt x="2296668" y="467867"/>
                </a:lnTo>
                <a:lnTo>
                  <a:pt x="2296668" y="0"/>
                </a:lnTo>
                <a:lnTo>
                  <a:pt x="0" y="0"/>
                </a:lnTo>
                <a:lnTo>
                  <a:pt x="0" y="467867"/>
                </a:lnTo>
                <a:close/>
              </a:path>
            </a:pathLst>
          </a:custGeom>
          <a:solidFill>
            <a:srgbClr val="FFFFFF"/>
          </a:solidFill>
        </p:spPr>
        <p:txBody>
          <a:bodyPr wrap="square" lIns="0" tIns="0" rIns="0" bIns="0" rtlCol="0">
            <a:spAutoFit/>
          </a:bodyPr>
          <a:lstStyle/>
          <a:p/>
        </p:txBody>
      </p:sp>
      <p:sp>
        <p:nvSpPr>
          <p:cNvPr id="55" name="object 55"/>
          <p:cNvSpPr/>
          <p:nvPr/>
        </p:nvSpPr>
        <p:spPr>
          <a:xfrm>
            <a:off x="4165853" y="2925317"/>
            <a:ext cx="2296668" cy="467867"/>
          </a:xfrm>
          <a:custGeom>
            <a:avLst/>
            <a:gdLst/>
            <a:ahLst/>
            <a:cxnLst/>
            <a:rect l="l" t="t" r="r" b="b"/>
            <a:pathLst>
              <a:path w="2296668" h="467867">
                <a:moveTo>
                  <a:pt x="0" y="467867"/>
                </a:moveTo>
                <a:lnTo>
                  <a:pt x="2296668" y="467867"/>
                </a:lnTo>
                <a:lnTo>
                  <a:pt x="2296668" y="0"/>
                </a:lnTo>
                <a:lnTo>
                  <a:pt x="0" y="0"/>
                </a:lnTo>
                <a:lnTo>
                  <a:pt x="0" y="467867"/>
                </a:lnTo>
                <a:close/>
              </a:path>
            </a:pathLst>
          </a:custGeom>
          <a:ln w="19812">
            <a:solidFill>
              <a:srgbClr val="205A6B"/>
            </a:solidFill>
          </a:ln>
        </p:spPr>
        <p:txBody>
          <a:bodyPr wrap="square" lIns="0" tIns="0" rIns="0" bIns="0" rtlCol="0">
            <a:spAutoFit/>
          </a:bodyPr>
          <a:lstStyle/>
          <a:p/>
        </p:txBody>
      </p:sp>
      <p:sp>
        <p:nvSpPr>
          <p:cNvPr id="56" name="object 56"/>
          <p:cNvSpPr txBox="1"/>
          <p:nvPr/>
        </p:nvSpPr>
        <p:spPr>
          <a:xfrm>
            <a:off x="4286758" y="3047238"/>
            <a:ext cx="2052320" cy="256540"/>
          </a:xfrm>
          <a:prstGeom prst="rect">
            <a:avLst/>
          </a:prstGeom>
        </p:spPr>
        <p:txBody>
          <a:bodyPr vert="horz" wrap="square" lIns="0" tIns="0" rIns="0" bIns="0" rtlCol="0">
            <a:spAutoFit/>
          </a:bodyPr>
          <a:lstStyle/>
          <a:p>
            <a:pPr marL="12700">
              <a:lnSpc>
                <a:spcPct val="100000"/>
              </a:lnSpc>
            </a:pPr>
            <a:r>
              <a:rPr sz="1600" b="1" spc="-20" dirty="0">
                <a:latin typeface="微软雅黑" panose="020B0503020204020204" charset="-122"/>
                <a:cs typeface="微软雅黑" panose="020B0503020204020204" charset="-122"/>
              </a:rPr>
              <a:t>导致发生生产安全事故</a:t>
            </a:r>
            <a:endParaRPr sz="1600">
              <a:latin typeface="微软雅黑" panose="020B0503020204020204" charset="-122"/>
              <a:cs typeface="微软雅黑" panose="020B050302020402020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514" y="1916772"/>
            <a:ext cx="2160016" cy="720001"/>
          </a:xfrm>
          <a:custGeom>
            <a:avLst/>
            <a:gdLst/>
            <a:ahLst/>
            <a:cxnLst/>
            <a:rect l="l" t="t" r="r" b="b"/>
            <a:pathLst>
              <a:path w="2160016" h="720001">
                <a:moveTo>
                  <a:pt x="0" y="720001"/>
                </a:moveTo>
                <a:lnTo>
                  <a:pt x="2160016" y="720001"/>
                </a:lnTo>
                <a:lnTo>
                  <a:pt x="2160016" y="0"/>
                </a:lnTo>
                <a:lnTo>
                  <a:pt x="0" y="0"/>
                </a:lnTo>
                <a:lnTo>
                  <a:pt x="0" y="720001"/>
                </a:lnTo>
                <a:close/>
              </a:path>
            </a:pathLst>
          </a:custGeom>
          <a:solidFill>
            <a:srgbClr val="28B5A4"/>
          </a:solidFill>
        </p:spPr>
        <p:txBody>
          <a:bodyPr wrap="square" lIns="0" tIns="0" rIns="0" bIns="0" rtlCol="0">
            <a:spAutoFit/>
          </a:bodyPr>
          <a:lstStyle/>
          <a:p/>
        </p:txBody>
      </p:sp>
      <p:sp>
        <p:nvSpPr>
          <p:cNvPr id="3" name="object 3"/>
          <p:cNvSpPr/>
          <p:nvPr/>
        </p:nvSpPr>
        <p:spPr>
          <a:xfrm>
            <a:off x="2720467" y="1916772"/>
            <a:ext cx="3023997" cy="720001"/>
          </a:xfrm>
          <a:custGeom>
            <a:avLst/>
            <a:gdLst/>
            <a:ahLst/>
            <a:cxnLst/>
            <a:rect l="l" t="t" r="r" b="b"/>
            <a:pathLst>
              <a:path w="3023997" h="720001">
                <a:moveTo>
                  <a:pt x="0" y="720001"/>
                </a:moveTo>
                <a:lnTo>
                  <a:pt x="3023997" y="720001"/>
                </a:lnTo>
                <a:lnTo>
                  <a:pt x="3023997" y="0"/>
                </a:lnTo>
                <a:lnTo>
                  <a:pt x="0" y="0"/>
                </a:lnTo>
                <a:lnTo>
                  <a:pt x="0" y="720001"/>
                </a:lnTo>
                <a:close/>
              </a:path>
            </a:pathLst>
          </a:custGeom>
          <a:solidFill>
            <a:srgbClr val="EE5200"/>
          </a:solidFill>
        </p:spPr>
        <p:txBody>
          <a:bodyPr wrap="square" lIns="0" tIns="0" rIns="0" bIns="0" rtlCol="0">
            <a:spAutoFit/>
          </a:bodyPr>
          <a:lstStyle/>
          <a:p/>
        </p:txBody>
      </p:sp>
      <p:sp>
        <p:nvSpPr>
          <p:cNvPr id="4" name="object 4"/>
          <p:cNvSpPr/>
          <p:nvPr/>
        </p:nvSpPr>
        <p:spPr>
          <a:xfrm>
            <a:off x="5744464" y="1916772"/>
            <a:ext cx="3599941" cy="720001"/>
          </a:xfrm>
          <a:custGeom>
            <a:avLst/>
            <a:gdLst/>
            <a:ahLst/>
            <a:cxnLst/>
            <a:rect l="l" t="t" r="r" b="b"/>
            <a:pathLst>
              <a:path w="3599942" h="720001">
                <a:moveTo>
                  <a:pt x="0" y="720001"/>
                </a:moveTo>
                <a:lnTo>
                  <a:pt x="3599941" y="720001"/>
                </a:lnTo>
                <a:lnTo>
                  <a:pt x="3599941" y="0"/>
                </a:lnTo>
                <a:lnTo>
                  <a:pt x="0" y="0"/>
                </a:lnTo>
                <a:lnTo>
                  <a:pt x="0" y="720001"/>
                </a:lnTo>
                <a:close/>
              </a:path>
            </a:pathLst>
          </a:custGeom>
          <a:solidFill>
            <a:srgbClr val="205A6B"/>
          </a:solidFill>
        </p:spPr>
        <p:txBody>
          <a:bodyPr wrap="square" lIns="0" tIns="0" rIns="0" bIns="0" rtlCol="0">
            <a:spAutoFit/>
          </a:bodyPr>
          <a:lstStyle/>
          <a:p/>
        </p:txBody>
      </p:sp>
      <p:sp>
        <p:nvSpPr>
          <p:cNvPr id="5" name="object 5"/>
          <p:cNvSpPr/>
          <p:nvPr/>
        </p:nvSpPr>
        <p:spPr>
          <a:xfrm>
            <a:off x="560514" y="2636901"/>
            <a:ext cx="2160016" cy="2483993"/>
          </a:xfrm>
          <a:custGeom>
            <a:avLst/>
            <a:gdLst/>
            <a:ahLst/>
            <a:cxnLst/>
            <a:rect l="l" t="t" r="r" b="b"/>
            <a:pathLst>
              <a:path w="2160016" h="2483993">
                <a:moveTo>
                  <a:pt x="0" y="2483993"/>
                </a:moveTo>
                <a:lnTo>
                  <a:pt x="2160016" y="2483993"/>
                </a:lnTo>
                <a:lnTo>
                  <a:pt x="2160016" y="0"/>
                </a:lnTo>
                <a:lnTo>
                  <a:pt x="0" y="0"/>
                </a:lnTo>
                <a:lnTo>
                  <a:pt x="0" y="2483993"/>
                </a:lnTo>
                <a:close/>
              </a:path>
            </a:pathLst>
          </a:custGeom>
          <a:solidFill>
            <a:srgbClr val="28B5A4"/>
          </a:solidFill>
        </p:spPr>
        <p:txBody>
          <a:bodyPr wrap="square" lIns="0" tIns="0" rIns="0" bIns="0" rtlCol="0">
            <a:spAutoFit/>
          </a:bodyPr>
          <a:lstStyle/>
          <a:p/>
        </p:txBody>
      </p:sp>
      <p:sp>
        <p:nvSpPr>
          <p:cNvPr id="6" name="object 6"/>
          <p:cNvSpPr/>
          <p:nvPr/>
        </p:nvSpPr>
        <p:spPr>
          <a:xfrm>
            <a:off x="2720467" y="2636901"/>
            <a:ext cx="3023997" cy="2483993"/>
          </a:xfrm>
          <a:custGeom>
            <a:avLst/>
            <a:gdLst/>
            <a:ahLst/>
            <a:cxnLst/>
            <a:rect l="l" t="t" r="r" b="b"/>
            <a:pathLst>
              <a:path w="3023997" h="2483993">
                <a:moveTo>
                  <a:pt x="0" y="2483993"/>
                </a:moveTo>
                <a:lnTo>
                  <a:pt x="3023997" y="2483993"/>
                </a:lnTo>
                <a:lnTo>
                  <a:pt x="3023997" y="0"/>
                </a:lnTo>
                <a:lnTo>
                  <a:pt x="0" y="0"/>
                </a:lnTo>
                <a:lnTo>
                  <a:pt x="0" y="2483993"/>
                </a:lnTo>
                <a:close/>
              </a:path>
            </a:pathLst>
          </a:custGeom>
          <a:solidFill>
            <a:srgbClr val="EE5200"/>
          </a:solidFill>
        </p:spPr>
        <p:txBody>
          <a:bodyPr wrap="square" lIns="0" tIns="0" rIns="0" bIns="0" rtlCol="0">
            <a:spAutoFit/>
          </a:bodyPr>
          <a:lstStyle/>
          <a:p/>
        </p:txBody>
      </p:sp>
      <p:sp>
        <p:nvSpPr>
          <p:cNvPr id="7" name="object 7"/>
          <p:cNvSpPr/>
          <p:nvPr/>
        </p:nvSpPr>
        <p:spPr>
          <a:xfrm>
            <a:off x="5744464" y="2636901"/>
            <a:ext cx="3599941" cy="2483993"/>
          </a:xfrm>
          <a:custGeom>
            <a:avLst/>
            <a:gdLst/>
            <a:ahLst/>
            <a:cxnLst/>
            <a:rect l="l" t="t" r="r" b="b"/>
            <a:pathLst>
              <a:path w="3599942" h="2483993">
                <a:moveTo>
                  <a:pt x="0" y="2483993"/>
                </a:moveTo>
                <a:lnTo>
                  <a:pt x="3599941" y="2483993"/>
                </a:lnTo>
                <a:lnTo>
                  <a:pt x="3599941" y="0"/>
                </a:lnTo>
                <a:lnTo>
                  <a:pt x="0" y="0"/>
                </a:lnTo>
                <a:lnTo>
                  <a:pt x="0" y="2483993"/>
                </a:lnTo>
                <a:close/>
              </a:path>
            </a:pathLst>
          </a:custGeom>
          <a:solidFill>
            <a:srgbClr val="205A6B"/>
          </a:solidFill>
        </p:spPr>
        <p:txBody>
          <a:bodyPr wrap="square" lIns="0" tIns="0" rIns="0" bIns="0" rtlCol="0">
            <a:spAutoFit/>
          </a:bodyPr>
          <a:lstStyle/>
          <a:p/>
        </p:txBody>
      </p:sp>
      <p:sp>
        <p:nvSpPr>
          <p:cNvPr id="8" name="object 8"/>
          <p:cNvSpPr/>
          <p:nvPr/>
        </p:nvSpPr>
        <p:spPr>
          <a:xfrm>
            <a:off x="2720467" y="1910460"/>
            <a:ext cx="0" cy="732663"/>
          </a:xfrm>
          <a:custGeom>
            <a:avLst/>
            <a:gdLst/>
            <a:ahLst/>
            <a:cxnLst/>
            <a:rect l="l" t="t" r="r" b="b"/>
            <a:pathLst>
              <a:path h="732663">
                <a:moveTo>
                  <a:pt x="0" y="0"/>
                </a:moveTo>
                <a:lnTo>
                  <a:pt x="0" y="732663"/>
                </a:lnTo>
              </a:path>
            </a:pathLst>
          </a:custGeom>
          <a:ln w="12700">
            <a:solidFill>
              <a:srgbClr val="FFFFFF"/>
            </a:solidFill>
          </a:ln>
        </p:spPr>
        <p:txBody>
          <a:bodyPr wrap="square" lIns="0" tIns="0" rIns="0" bIns="0" rtlCol="0">
            <a:spAutoFit/>
          </a:bodyPr>
          <a:lstStyle/>
          <a:p/>
        </p:txBody>
      </p:sp>
      <p:sp>
        <p:nvSpPr>
          <p:cNvPr id="9" name="object 9"/>
          <p:cNvSpPr/>
          <p:nvPr/>
        </p:nvSpPr>
        <p:spPr>
          <a:xfrm>
            <a:off x="5744464" y="1910460"/>
            <a:ext cx="0" cy="732663"/>
          </a:xfrm>
          <a:custGeom>
            <a:avLst/>
            <a:gdLst/>
            <a:ahLst/>
            <a:cxnLst/>
            <a:rect l="l" t="t" r="r" b="b"/>
            <a:pathLst>
              <a:path h="732663">
                <a:moveTo>
                  <a:pt x="0" y="0"/>
                </a:moveTo>
                <a:lnTo>
                  <a:pt x="0" y="732663"/>
                </a:lnTo>
              </a:path>
            </a:pathLst>
          </a:custGeom>
          <a:ln w="12700">
            <a:solidFill>
              <a:srgbClr val="FFFFFF"/>
            </a:solidFill>
          </a:ln>
        </p:spPr>
        <p:txBody>
          <a:bodyPr wrap="square" lIns="0" tIns="0" rIns="0" bIns="0" rtlCol="0">
            <a:spAutoFit/>
          </a:bodyPr>
          <a:lstStyle/>
          <a:p/>
        </p:txBody>
      </p:sp>
      <p:sp>
        <p:nvSpPr>
          <p:cNvPr id="10" name="object 10"/>
          <p:cNvSpPr/>
          <p:nvPr/>
        </p:nvSpPr>
        <p:spPr>
          <a:xfrm>
            <a:off x="554164" y="2636773"/>
            <a:ext cx="8796718" cy="0"/>
          </a:xfrm>
          <a:custGeom>
            <a:avLst/>
            <a:gdLst/>
            <a:ahLst/>
            <a:cxnLst/>
            <a:rect l="l" t="t" r="r" b="b"/>
            <a:pathLst>
              <a:path w="8796718">
                <a:moveTo>
                  <a:pt x="0" y="0"/>
                </a:moveTo>
                <a:lnTo>
                  <a:pt x="8796718" y="0"/>
                </a:lnTo>
              </a:path>
            </a:pathLst>
          </a:custGeom>
          <a:ln w="12700">
            <a:solidFill>
              <a:srgbClr val="FFFFFF"/>
            </a:solidFill>
          </a:ln>
        </p:spPr>
        <p:txBody>
          <a:bodyPr wrap="square" lIns="0" tIns="0" rIns="0" bIns="0" rtlCol="0">
            <a:spAutoFit/>
          </a:bodyPr>
          <a:lstStyle/>
          <a:p/>
        </p:txBody>
      </p:sp>
      <p:sp>
        <p:nvSpPr>
          <p:cNvPr id="11" name="object 11"/>
          <p:cNvSpPr/>
          <p:nvPr/>
        </p:nvSpPr>
        <p:spPr>
          <a:xfrm>
            <a:off x="560514" y="1910460"/>
            <a:ext cx="0" cy="732663"/>
          </a:xfrm>
          <a:custGeom>
            <a:avLst/>
            <a:gdLst/>
            <a:ahLst/>
            <a:cxnLst/>
            <a:rect l="l" t="t" r="r" b="b"/>
            <a:pathLst>
              <a:path h="732663">
                <a:moveTo>
                  <a:pt x="0" y="0"/>
                </a:moveTo>
                <a:lnTo>
                  <a:pt x="0" y="732663"/>
                </a:lnTo>
              </a:path>
            </a:pathLst>
          </a:custGeom>
          <a:ln w="12700">
            <a:solidFill>
              <a:srgbClr val="FFFFFF"/>
            </a:solidFill>
          </a:ln>
        </p:spPr>
        <p:txBody>
          <a:bodyPr wrap="square" lIns="0" tIns="0" rIns="0" bIns="0" rtlCol="0">
            <a:spAutoFit/>
          </a:bodyPr>
          <a:lstStyle/>
          <a:p/>
        </p:txBody>
      </p:sp>
      <p:sp>
        <p:nvSpPr>
          <p:cNvPr id="12" name="object 12"/>
          <p:cNvSpPr/>
          <p:nvPr/>
        </p:nvSpPr>
        <p:spPr>
          <a:xfrm>
            <a:off x="9344532" y="1910460"/>
            <a:ext cx="0" cy="732663"/>
          </a:xfrm>
          <a:custGeom>
            <a:avLst/>
            <a:gdLst/>
            <a:ahLst/>
            <a:cxnLst/>
            <a:rect l="l" t="t" r="r" b="b"/>
            <a:pathLst>
              <a:path h="732663">
                <a:moveTo>
                  <a:pt x="0" y="0"/>
                </a:moveTo>
                <a:lnTo>
                  <a:pt x="0" y="732663"/>
                </a:lnTo>
              </a:path>
            </a:pathLst>
          </a:custGeom>
          <a:ln w="12700">
            <a:solidFill>
              <a:srgbClr val="FFFFFF"/>
            </a:solidFill>
          </a:ln>
        </p:spPr>
        <p:txBody>
          <a:bodyPr wrap="square" lIns="0" tIns="0" rIns="0" bIns="0" rtlCol="0">
            <a:spAutoFit/>
          </a:bodyPr>
          <a:lstStyle/>
          <a:p/>
        </p:txBody>
      </p:sp>
      <p:sp>
        <p:nvSpPr>
          <p:cNvPr id="13" name="object 13"/>
          <p:cNvSpPr/>
          <p:nvPr/>
        </p:nvSpPr>
        <p:spPr>
          <a:xfrm>
            <a:off x="554164" y="1916810"/>
            <a:ext cx="8796718" cy="0"/>
          </a:xfrm>
          <a:custGeom>
            <a:avLst/>
            <a:gdLst/>
            <a:ahLst/>
            <a:cxnLst/>
            <a:rect l="l" t="t" r="r" b="b"/>
            <a:pathLst>
              <a:path w="8796718">
                <a:moveTo>
                  <a:pt x="0" y="0"/>
                </a:moveTo>
                <a:lnTo>
                  <a:pt x="8796718"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1170228" y="2130805"/>
            <a:ext cx="9398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责任主体</a:t>
            </a:r>
            <a:endParaRPr sz="1800">
              <a:latin typeface="微软雅黑" panose="020B0503020204020204" charset="-122"/>
              <a:cs typeface="微软雅黑" panose="020B0503020204020204" charset="-122"/>
            </a:endParaRPr>
          </a:p>
        </p:txBody>
      </p:sp>
      <p:sp>
        <p:nvSpPr>
          <p:cNvPr id="15" name="object 15"/>
          <p:cNvSpPr txBox="1"/>
          <p:nvPr/>
        </p:nvSpPr>
        <p:spPr>
          <a:xfrm>
            <a:off x="3763517" y="2130805"/>
            <a:ext cx="9398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违法行为</a:t>
            </a:r>
            <a:endParaRPr sz="1800">
              <a:latin typeface="微软雅黑" panose="020B0503020204020204" charset="-122"/>
              <a:cs typeface="微软雅黑" panose="020B0503020204020204" charset="-122"/>
            </a:endParaRPr>
          </a:p>
        </p:txBody>
      </p:sp>
      <p:sp>
        <p:nvSpPr>
          <p:cNvPr id="16" name="object 16"/>
          <p:cNvSpPr txBox="1"/>
          <p:nvPr/>
        </p:nvSpPr>
        <p:spPr>
          <a:xfrm>
            <a:off x="7076058" y="2130805"/>
            <a:ext cx="9398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违法后果</a:t>
            </a:r>
            <a:endParaRPr sz="1800">
              <a:latin typeface="微软雅黑" panose="020B0503020204020204" charset="-122"/>
              <a:cs typeface="微软雅黑" panose="020B0503020204020204" charset="-122"/>
            </a:endParaRPr>
          </a:p>
        </p:txBody>
      </p:sp>
      <p:sp>
        <p:nvSpPr>
          <p:cNvPr id="17" name="object 17"/>
          <p:cNvSpPr txBox="1"/>
          <p:nvPr/>
        </p:nvSpPr>
        <p:spPr>
          <a:xfrm>
            <a:off x="1220825" y="4097401"/>
            <a:ext cx="939800" cy="835660"/>
          </a:xfrm>
          <a:prstGeom prst="rect">
            <a:avLst/>
          </a:prstGeom>
        </p:spPr>
        <p:txBody>
          <a:bodyPr vert="horz" wrap="square" lIns="0" tIns="0" rIns="0" bIns="0" rtlCol="0">
            <a:spAutoFit/>
          </a:bodyPr>
          <a:lstStyle/>
          <a:p>
            <a:pPr marL="12700" marR="6350">
              <a:lnSpc>
                <a:spcPct val="150000"/>
              </a:lnSpc>
            </a:pPr>
            <a:r>
              <a:rPr sz="1800" b="1" dirty="0">
                <a:solidFill>
                  <a:srgbClr val="FFFFFF"/>
                </a:solidFill>
                <a:latin typeface="微软雅黑" panose="020B0503020204020204" charset="-122"/>
                <a:cs typeface="微软雅黑" panose="020B0503020204020204" charset="-122"/>
              </a:rPr>
              <a:t>安全生产 管理人员</a:t>
            </a:r>
            <a:endParaRPr sz="1800">
              <a:latin typeface="微软雅黑" panose="020B0503020204020204" charset="-122"/>
              <a:cs typeface="微软雅黑" panose="020B0503020204020204" charset="-122"/>
            </a:endParaRPr>
          </a:p>
        </p:txBody>
      </p:sp>
      <p:sp>
        <p:nvSpPr>
          <p:cNvPr id="18" name="object 18"/>
          <p:cNvSpPr/>
          <p:nvPr/>
        </p:nvSpPr>
        <p:spPr>
          <a:xfrm>
            <a:off x="2865882" y="2858261"/>
            <a:ext cx="2674620" cy="539496"/>
          </a:xfrm>
          <a:custGeom>
            <a:avLst/>
            <a:gdLst/>
            <a:ahLst/>
            <a:cxnLst/>
            <a:rect l="l" t="t" r="r" b="b"/>
            <a:pathLst>
              <a:path w="2674620" h="539496">
                <a:moveTo>
                  <a:pt x="0" y="539496"/>
                </a:moveTo>
                <a:lnTo>
                  <a:pt x="2674620" y="539496"/>
                </a:lnTo>
                <a:lnTo>
                  <a:pt x="2674620" y="0"/>
                </a:lnTo>
                <a:lnTo>
                  <a:pt x="0" y="0"/>
                </a:lnTo>
                <a:lnTo>
                  <a:pt x="0" y="539496"/>
                </a:lnTo>
                <a:close/>
              </a:path>
            </a:pathLst>
          </a:custGeom>
          <a:solidFill>
            <a:srgbClr val="EE5200"/>
          </a:solidFill>
        </p:spPr>
        <p:txBody>
          <a:bodyPr wrap="square" lIns="0" tIns="0" rIns="0" bIns="0" rtlCol="0">
            <a:spAutoFit/>
          </a:bodyPr>
          <a:lstStyle/>
          <a:p/>
        </p:txBody>
      </p:sp>
      <p:sp>
        <p:nvSpPr>
          <p:cNvPr id="19" name="object 19"/>
          <p:cNvSpPr/>
          <p:nvPr/>
        </p:nvSpPr>
        <p:spPr>
          <a:xfrm>
            <a:off x="2865882" y="2858261"/>
            <a:ext cx="2674620" cy="539496"/>
          </a:xfrm>
          <a:custGeom>
            <a:avLst/>
            <a:gdLst/>
            <a:ahLst/>
            <a:cxnLst/>
            <a:rect l="l" t="t" r="r" b="b"/>
            <a:pathLst>
              <a:path w="2674620" h="539496">
                <a:moveTo>
                  <a:pt x="0" y="539496"/>
                </a:moveTo>
                <a:lnTo>
                  <a:pt x="2674620" y="539496"/>
                </a:lnTo>
                <a:lnTo>
                  <a:pt x="2674620" y="0"/>
                </a:lnTo>
                <a:lnTo>
                  <a:pt x="0" y="0"/>
                </a:lnTo>
                <a:lnTo>
                  <a:pt x="0" y="539496"/>
                </a:lnTo>
                <a:close/>
              </a:path>
            </a:pathLst>
          </a:custGeom>
          <a:ln w="19812">
            <a:solidFill>
              <a:srgbClr val="FFFFFF"/>
            </a:solidFill>
          </a:ln>
        </p:spPr>
        <p:txBody>
          <a:bodyPr wrap="square" lIns="0" tIns="0" rIns="0" bIns="0" rtlCol="0">
            <a:spAutoFit/>
          </a:bodyPr>
          <a:lstStyle/>
          <a:p/>
        </p:txBody>
      </p:sp>
      <p:sp>
        <p:nvSpPr>
          <p:cNvPr id="20" name="object 20"/>
          <p:cNvSpPr txBox="1"/>
          <p:nvPr/>
        </p:nvSpPr>
        <p:spPr>
          <a:xfrm>
            <a:off x="3074289" y="3016377"/>
            <a:ext cx="225552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未履行安全生产管理职责</a:t>
            </a:r>
            <a:endParaRPr sz="1600">
              <a:latin typeface="微软雅黑" panose="020B0503020204020204" charset="-122"/>
              <a:cs typeface="微软雅黑" panose="020B0503020204020204" charset="-122"/>
            </a:endParaRPr>
          </a:p>
        </p:txBody>
      </p:sp>
      <p:sp>
        <p:nvSpPr>
          <p:cNvPr id="21" name="object 21"/>
          <p:cNvSpPr/>
          <p:nvPr/>
        </p:nvSpPr>
        <p:spPr>
          <a:xfrm>
            <a:off x="3190494" y="3585209"/>
            <a:ext cx="2350008" cy="539495"/>
          </a:xfrm>
          <a:custGeom>
            <a:avLst/>
            <a:gdLst/>
            <a:ahLst/>
            <a:cxnLst/>
            <a:rect l="l" t="t" r="r" b="b"/>
            <a:pathLst>
              <a:path w="2350007" h="539496">
                <a:moveTo>
                  <a:pt x="0" y="539495"/>
                </a:moveTo>
                <a:lnTo>
                  <a:pt x="2350008" y="539495"/>
                </a:lnTo>
                <a:lnTo>
                  <a:pt x="2350008" y="0"/>
                </a:lnTo>
                <a:lnTo>
                  <a:pt x="0" y="0"/>
                </a:lnTo>
                <a:lnTo>
                  <a:pt x="0" y="539495"/>
                </a:lnTo>
                <a:close/>
              </a:path>
            </a:pathLst>
          </a:custGeom>
          <a:solidFill>
            <a:srgbClr val="EE5200"/>
          </a:solidFill>
        </p:spPr>
        <p:txBody>
          <a:bodyPr wrap="square" lIns="0" tIns="0" rIns="0" bIns="0" rtlCol="0">
            <a:spAutoFit/>
          </a:bodyPr>
          <a:lstStyle/>
          <a:p/>
        </p:txBody>
      </p:sp>
      <p:sp>
        <p:nvSpPr>
          <p:cNvPr id="22" name="object 22"/>
          <p:cNvSpPr/>
          <p:nvPr/>
        </p:nvSpPr>
        <p:spPr>
          <a:xfrm>
            <a:off x="3190494" y="3585209"/>
            <a:ext cx="2350008" cy="539495"/>
          </a:xfrm>
          <a:custGeom>
            <a:avLst/>
            <a:gdLst/>
            <a:ahLst/>
            <a:cxnLst/>
            <a:rect l="l" t="t" r="r" b="b"/>
            <a:pathLst>
              <a:path w="2350007" h="539496">
                <a:moveTo>
                  <a:pt x="0" y="539495"/>
                </a:moveTo>
                <a:lnTo>
                  <a:pt x="2350008" y="539495"/>
                </a:lnTo>
                <a:lnTo>
                  <a:pt x="2350008" y="0"/>
                </a:lnTo>
                <a:lnTo>
                  <a:pt x="0" y="0"/>
                </a:lnTo>
                <a:lnTo>
                  <a:pt x="0" y="539495"/>
                </a:lnTo>
                <a:close/>
              </a:path>
            </a:pathLst>
          </a:custGeom>
          <a:ln w="19812">
            <a:solidFill>
              <a:srgbClr val="FFFFFF"/>
            </a:solidFill>
          </a:ln>
        </p:spPr>
        <p:txBody>
          <a:bodyPr wrap="square" lIns="0" tIns="0" rIns="0" bIns="0" rtlCol="0">
            <a:spAutoFit/>
          </a:bodyPr>
          <a:lstStyle/>
          <a:p/>
        </p:txBody>
      </p:sp>
      <p:sp>
        <p:nvSpPr>
          <p:cNvPr id="23" name="object 23"/>
          <p:cNvSpPr txBox="1"/>
          <p:nvPr/>
        </p:nvSpPr>
        <p:spPr>
          <a:xfrm>
            <a:off x="3541521" y="3743705"/>
            <a:ext cx="164718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导致发生安全事故</a:t>
            </a:r>
            <a:endParaRPr sz="1600">
              <a:latin typeface="微软雅黑" panose="020B0503020204020204" charset="-122"/>
              <a:cs typeface="微软雅黑" panose="020B0503020204020204" charset="-122"/>
            </a:endParaRPr>
          </a:p>
        </p:txBody>
      </p:sp>
      <p:sp>
        <p:nvSpPr>
          <p:cNvPr id="24" name="object 24"/>
          <p:cNvSpPr/>
          <p:nvPr/>
        </p:nvSpPr>
        <p:spPr>
          <a:xfrm>
            <a:off x="3605021" y="4312158"/>
            <a:ext cx="1935479" cy="539495"/>
          </a:xfrm>
          <a:custGeom>
            <a:avLst/>
            <a:gdLst/>
            <a:ahLst/>
            <a:cxnLst/>
            <a:rect l="l" t="t" r="r" b="b"/>
            <a:pathLst>
              <a:path w="1935479" h="539496">
                <a:moveTo>
                  <a:pt x="0" y="539495"/>
                </a:moveTo>
                <a:lnTo>
                  <a:pt x="1935479" y="539495"/>
                </a:lnTo>
                <a:lnTo>
                  <a:pt x="1935479" y="0"/>
                </a:lnTo>
                <a:lnTo>
                  <a:pt x="0" y="0"/>
                </a:lnTo>
                <a:lnTo>
                  <a:pt x="0" y="539495"/>
                </a:lnTo>
                <a:close/>
              </a:path>
            </a:pathLst>
          </a:custGeom>
          <a:solidFill>
            <a:srgbClr val="EE5200"/>
          </a:solidFill>
        </p:spPr>
        <p:txBody>
          <a:bodyPr wrap="square" lIns="0" tIns="0" rIns="0" bIns="0" rtlCol="0">
            <a:spAutoFit/>
          </a:bodyPr>
          <a:lstStyle/>
          <a:p/>
        </p:txBody>
      </p:sp>
      <p:sp>
        <p:nvSpPr>
          <p:cNvPr id="25" name="object 25"/>
          <p:cNvSpPr/>
          <p:nvPr/>
        </p:nvSpPr>
        <p:spPr>
          <a:xfrm>
            <a:off x="3605021" y="4312158"/>
            <a:ext cx="1935479" cy="539495"/>
          </a:xfrm>
          <a:custGeom>
            <a:avLst/>
            <a:gdLst/>
            <a:ahLst/>
            <a:cxnLst/>
            <a:rect l="l" t="t" r="r" b="b"/>
            <a:pathLst>
              <a:path w="1935479" h="539496">
                <a:moveTo>
                  <a:pt x="0" y="539495"/>
                </a:moveTo>
                <a:lnTo>
                  <a:pt x="1935479" y="539495"/>
                </a:lnTo>
                <a:lnTo>
                  <a:pt x="1935479" y="0"/>
                </a:lnTo>
                <a:lnTo>
                  <a:pt x="0" y="0"/>
                </a:lnTo>
                <a:lnTo>
                  <a:pt x="0" y="539495"/>
                </a:lnTo>
                <a:close/>
              </a:path>
            </a:pathLst>
          </a:custGeom>
          <a:ln w="19812">
            <a:solidFill>
              <a:srgbClr val="FFFFFF"/>
            </a:solidFill>
          </a:ln>
        </p:spPr>
        <p:txBody>
          <a:bodyPr wrap="square" lIns="0" tIns="0" rIns="0" bIns="0" rtlCol="0">
            <a:spAutoFit/>
          </a:bodyPr>
          <a:lstStyle/>
          <a:p/>
        </p:txBody>
      </p:sp>
      <p:sp>
        <p:nvSpPr>
          <p:cNvPr id="26" name="object 26"/>
          <p:cNvSpPr txBox="1"/>
          <p:nvPr/>
        </p:nvSpPr>
        <p:spPr>
          <a:xfrm>
            <a:off x="4153915" y="4470907"/>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构成犯罪</a:t>
            </a:r>
            <a:endParaRPr sz="1600">
              <a:latin typeface="微软雅黑" panose="020B0503020204020204" charset="-122"/>
              <a:cs typeface="微软雅黑" panose="020B0503020204020204" charset="-122"/>
            </a:endParaRPr>
          </a:p>
        </p:txBody>
      </p:sp>
      <p:sp>
        <p:nvSpPr>
          <p:cNvPr id="27" name="object 27"/>
          <p:cNvSpPr/>
          <p:nvPr/>
        </p:nvSpPr>
        <p:spPr>
          <a:xfrm>
            <a:off x="6069329" y="2858261"/>
            <a:ext cx="2942844" cy="539496"/>
          </a:xfrm>
          <a:custGeom>
            <a:avLst/>
            <a:gdLst/>
            <a:ahLst/>
            <a:cxnLst/>
            <a:rect l="l" t="t" r="r" b="b"/>
            <a:pathLst>
              <a:path w="2942844" h="539496">
                <a:moveTo>
                  <a:pt x="0" y="539496"/>
                </a:moveTo>
                <a:lnTo>
                  <a:pt x="2942844" y="539496"/>
                </a:lnTo>
                <a:lnTo>
                  <a:pt x="2942844" y="0"/>
                </a:lnTo>
                <a:lnTo>
                  <a:pt x="0" y="0"/>
                </a:lnTo>
                <a:lnTo>
                  <a:pt x="0" y="539496"/>
                </a:lnTo>
                <a:close/>
              </a:path>
            </a:pathLst>
          </a:custGeom>
          <a:solidFill>
            <a:srgbClr val="205A6B"/>
          </a:solidFill>
        </p:spPr>
        <p:txBody>
          <a:bodyPr wrap="square" lIns="0" tIns="0" rIns="0" bIns="0" rtlCol="0">
            <a:spAutoFit/>
          </a:bodyPr>
          <a:lstStyle/>
          <a:p/>
        </p:txBody>
      </p:sp>
      <p:sp>
        <p:nvSpPr>
          <p:cNvPr id="28" name="object 28"/>
          <p:cNvSpPr/>
          <p:nvPr/>
        </p:nvSpPr>
        <p:spPr>
          <a:xfrm>
            <a:off x="6069329" y="2858261"/>
            <a:ext cx="2942844" cy="539496"/>
          </a:xfrm>
          <a:custGeom>
            <a:avLst/>
            <a:gdLst/>
            <a:ahLst/>
            <a:cxnLst/>
            <a:rect l="l" t="t" r="r" b="b"/>
            <a:pathLst>
              <a:path w="2942844" h="539496">
                <a:moveTo>
                  <a:pt x="0" y="539496"/>
                </a:moveTo>
                <a:lnTo>
                  <a:pt x="2942844" y="539496"/>
                </a:lnTo>
                <a:lnTo>
                  <a:pt x="2942844" y="0"/>
                </a:lnTo>
                <a:lnTo>
                  <a:pt x="0" y="0"/>
                </a:lnTo>
                <a:lnTo>
                  <a:pt x="0" y="539496"/>
                </a:lnTo>
                <a:close/>
              </a:path>
            </a:pathLst>
          </a:custGeom>
          <a:ln w="19812">
            <a:solidFill>
              <a:srgbClr val="FFFFFF"/>
            </a:solidFill>
          </a:ln>
        </p:spPr>
        <p:txBody>
          <a:bodyPr wrap="square" lIns="0" tIns="0" rIns="0" bIns="0" rtlCol="0">
            <a:spAutoFit/>
          </a:bodyPr>
          <a:lstStyle/>
          <a:p/>
        </p:txBody>
      </p:sp>
      <p:sp>
        <p:nvSpPr>
          <p:cNvPr id="29" name="object 29"/>
          <p:cNvSpPr/>
          <p:nvPr/>
        </p:nvSpPr>
        <p:spPr>
          <a:xfrm>
            <a:off x="6069329" y="3585209"/>
            <a:ext cx="2942844" cy="539495"/>
          </a:xfrm>
          <a:custGeom>
            <a:avLst/>
            <a:gdLst/>
            <a:ahLst/>
            <a:cxnLst/>
            <a:rect l="l" t="t" r="r" b="b"/>
            <a:pathLst>
              <a:path w="2942844" h="539496">
                <a:moveTo>
                  <a:pt x="0" y="539495"/>
                </a:moveTo>
                <a:lnTo>
                  <a:pt x="2942844" y="539495"/>
                </a:lnTo>
                <a:lnTo>
                  <a:pt x="2942844" y="0"/>
                </a:lnTo>
                <a:lnTo>
                  <a:pt x="0" y="0"/>
                </a:lnTo>
                <a:lnTo>
                  <a:pt x="0" y="539495"/>
                </a:lnTo>
                <a:close/>
              </a:path>
            </a:pathLst>
          </a:custGeom>
          <a:solidFill>
            <a:srgbClr val="205A6B"/>
          </a:solidFill>
        </p:spPr>
        <p:txBody>
          <a:bodyPr wrap="square" lIns="0" tIns="0" rIns="0" bIns="0" rtlCol="0">
            <a:spAutoFit/>
          </a:bodyPr>
          <a:lstStyle/>
          <a:p/>
        </p:txBody>
      </p:sp>
      <p:sp>
        <p:nvSpPr>
          <p:cNvPr id="30" name="object 30"/>
          <p:cNvSpPr/>
          <p:nvPr/>
        </p:nvSpPr>
        <p:spPr>
          <a:xfrm>
            <a:off x="6069329" y="3585209"/>
            <a:ext cx="2942844" cy="539495"/>
          </a:xfrm>
          <a:custGeom>
            <a:avLst/>
            <a:gdLst/>
            <a:ahLst/>
            <a:cxnLst/>
            <a:rect l="l" t="t" r="r" b="b"/>
            <a:pathLst>
              <a:path w="2942844" h="539496">
                <a:moveTo>
                  <a:pt x="0" y="539495"/>
                </a:moveTo>
                <a:lnTo>
                  <a:pt x="2942844" y="539495"/>
                </a:lnTo>
                <a:lnTo>
                  <a:pt x="2942844" y="0"/>
                </a:lnTo>
                <a:lnTo>
                  <a:pt x="0" y="0"/>
                </a:lnTo>
                <a:lnTo>
                  <a:pt x="0" y="539495"/>
                </a:lnTo>
                <a:close/>
              </a:path>
            </a:pathLst>
          </a:custGeom>
          <a:ln w="19812">
            <a:solidFill>
              <a:srgbClr val="FFFFFF"/>
            </a:solidFill>
          </a:ln>
        </p:spPr>
        <p:txBody>
          <a:bodyPr wrap="square" lIns="0" tIns="0" rIns="0" bIns="0" rtlCol="0">
            <a:spAutoFit/>
          </a:bodyPr>
          <a:lstStyle/>
          <a:p/>
        </p:txBody>
      </p:sp>
      <p:sp>
        <p:nvSpPr>
          <p:cNvPr id="31" name="object 31"/>
          <p:cNvSpPr/>
          <p:nvPr/>
        </p:nvSpPr>
        <p:spPr>
          <a:xfrm>
            <a:off x="6069329" y="4312158"/>
            <a:ext cx="2942844" cy="539495"/>
          </a:xfrm>
          <a:custGeom>
            <a:avLst/>
            <a:gdLst/>
            <a:ahLst/>
            <a:cxnLst/>
            <a:rect l="l" t="t" r="r" b="b"/>
            <a:pathLst>
              <a:path w="2942844" h="539496">
                <a:moveTo>
                  <a:pt x="0" y="539495"/>
                </a:moveTo>
                <a:lnTo>
                  <a:pt x="2942844" y="539495"/>
                </a:lnTo>
                <a:lnTo>
                  <a:pt x="2942844" y="0"/>
                </a:lnTo>
                <a:lnTo>
                  <a:pt x="0" y="0"/>
                </a:lnTo>
                <a:lnTo>
                  <a:pt x="0" y="539495"/>
                </a:lnTo>
                <a:close/>
              </a:path>
            </a:pathLst>
          </a:custGeom>
          <a:solidFill>
            <a:srgbClr val="205A6B"/>
          </a:solidFill>
        </p:spPr>
        <p:txBody>
          <a:bodyPr wrap="square" lIns="0" tIns="0" rIns="0" bIns="0" rtlCol="0">
            <a:spAutoFit/>
          </a:bodyPr>
          <a:lstStyle/>
          <a:p/>
        </p:txBody>
      </p:sp>
      <p:sp>
        <p:nvSpPr>
          <p:cNvPr id="32" name="object 32"/>
          <p:cNvSpPr/>
          <p:nvPr/>
        </p:nvSpPr>
        <p:spPr>
          <a:xfrm>
            <a:off x="6069329" y="4312158"/>
            <a:ext cx="2942844" cy="539495"/>
          </a:xfrm>
          <a:custGeom>
            <a:avLst/>
            <a:gdLst/>
            <a:ahLst/>
            <a:cxnLst/>
            <a:rect l="l" t="t" r="r" b="b"/>
            <a:pathLst>
              <a:path w="2942844" h="539496">
                <a:moveTo>
                  <a:pt x="0" y="539495"/>
                </a:moveTo>
                <a:lnTo>
                  <a:pt x="2942844" y="539495"/>
                </a:lnTo>
                <a:lnTo>
                  <a:pt x="2942844" y="0"/>
                </a:lnTo>
                <a:lnTo>
                  <a:pt x="0" y="0"/>
                </a:lnTo>
                <a:lnTo>
                  <a:pt x="0" y="539495"/>
                </a:lnTo>
                <a:close/>
              </a:path>
            </a:pathLst>
          </a:custGeom>
          <a:ln w="19812">
            <a:solidFill>
              <a:srgbClr val="FFFFFF"/>
            </a:solidFill>
          </a:ln>
        </p:spPr>
        <p:txBody>
          <a:bodyPr wrap="square" lIns="0" tIns="0" rIns="0" bIns="0" rtlCol="0">
            <a:spAutoFit/>
          </a:bodyPr>
          <a:lstStyle/>
          <a:p/>
        </p:txBody>
      </p:sp>
      <p:sp>
        <p:nvSpPr>
          <p:cNvPr id="33" name="object 33"/>
          <p:cNvSpPr txBox="1"/>
          <p:nvPr/>
        </p:nvSpPr>
        <p:spPr>
          <a:xfrm>
            <a:off x="6109208" y="3016377"/>
            <a:ext cx="2863215" cy="1710689"/>
          </a:xfrm>
          <a:prstGeom prst="rect">
            <a:avLst/>
          </a:prstGeom>
        </p:spPr>
        <p:txBody>
          <a:bodyPr vert="horz" wrap="square" lIns="0" tIns="0" rIns="0" bIns="0" rtlCol="0">
            <a:spAutoFit/>
          </a:bodyPr>
          <a:lstStyle/>
          <a:p>
            <a:pPr algn="ctr">
              <a:lnSpc>
                <a:spcPct val="100000"/>
              </a:lnSpc>
            </a:pPr>
            <a:r>
              <a:rPr sz="1600" b="1" spc="-20" dirty="0">
                <a:solidFill>
                  <a:srgbClr val="FFFFFF"/>
                </a:solidFill>
                <a:latin typeface="微软雅黑" panose="020B0503020204020204" charset="-122"/>
                <a:cs typeface="微软雅黑" panose="020B0503020204020204" charset="-122"/>
              </a:rPr>
              <a:t>责令限期改正</a:t>
            </a:r>
            <a:endParaRPr sz="1600">
              <a:latin typeface="微软雅黑" panose="020B0503020204020204" charset="-122"/>
              <a:cs typeface="微软雅黑" panose="020B0503020204020204" charset="-122"/>
            </a:endParaRPr>
          </a:p>
          <a:p>
            <a:pPr marL="12065" marR="6350" indent="0" algn="ctr">
              <a:lnSpc>
                <a:spcPct val="298000"/>
              </a:lnSpc>
            </a:pPr>
            <a:r>
              <a:rPr sz="1600" b="1" spc="-20" dirty="0">
                <a:solidFill>
                  <a:srgbClr val="FFFFFF"/>
                </a:solidFill>
                <a:latin typeface="微软雅黑" panose="020B0503020204020204" charset="-122"/>
                <a:cs typeface="微软雅黑" panose="020B0503020204020204" charset="-122"/>
              </a:rPr>
              <a:t>暂停或撤销其安全生产有关资格 追究刑事责任</a:t>
            </a:r>
            <a:endParaRPr sz="1600">
              <a:latin typeface="微软雅黑" panose="020B0503020204020204" charset="-122"/>
              <a:cs typeface="微软雅黑" panose="020B0503020204020204" charset="-122"/>
            </a:endParaRPr>
          </a:p>
        </p:txBody>
      </p:sp>
      <p:sp>
        <p:nvSpPr>
          <p:cNvPr id="34" name="object 34"/>
          <p:cNvSpPr/>
          <p:nvPr/>
        </p:nvSpPr>
        <p:spPr>
          <a:xfrm>
            <a:off x="5613653" y="2911601"/>
            <a:ext cx="396240" cy="432815"/>
          </a:xfrm>
          <a:custGeom>
            <a:avLst/>
            <a:gdLst/>
            <a:ahLst/>
            <a:cxnLst/>
            <a:rect l="l" t="t" r="r" b="b"/>
            <a:pathLst>
              <a:path w="396240" h="432815">
                <a:moveTo>
                  <a:pt x="198120" y="0"/>
                </a:moveTo>
                <a:lnTo>
                  <a:pt x="198120" y="108203"/>
                </a:lnTo>
                <a:lnTo>
                  <a:pt x="0" y="108203"/>
                </a:lnTo>
                <a:lnTo>
                  <a:pt x="0" y="324612"/>
                </a:lnTo>
                <a:lnTo>
                  <a:pt x="198120" y="324612"/>
                </a:lnTo>
                <a:lnTo>
                  <a:pt x="198120" y="432815"/>
                </a:lnTo>
                <a:lnTo>
                  <a:pt x="396240" y="216408"/>
                </a:lnTo>
                <a:lnTo>
                  <a:pt x="198120" y="0"/>
                </a:lnTo>
                <a:close/>
              </a:path>
            </a:pathLst>
          </a:custGeom>
          <a:solidFill>
            <a:srgbClr val="FFFFFF"/>
          </a:solidFill>
        </p:spPr>
        <p:txBody>
          <a:bodyPr wrap="square" lIns="0" tIns="0" rIns="0" bIns="0" rtlCol="0">
            <a:spAutoFit/>
          </a:bodyPr>
          <a:lstStyle/>
          <a:p/>
        </p:txBody>
      </p:sp>
      <p:sp>
        <p:nvSpPr>
          <p:cNvPr id="35" name="object 35"/>
          <p:cNvSpPr/>
          <p:nvPr/>
        </p:nvSpPr>
        <p:spPr>
          <a:xfrm>
            <a:off x="5613653" y="2911601"/>
            <a:ext cx="396240" cy="432815"/>
          </a:xfrm>
          <a:custGeom>
            <a:avLst/>
            <a:gdLst/>
            <a:ahLst/>
            <a:cxnLst/>
            <a:rect l="l" t="t" r="r" b="b"/>
            <a:pathLst>
              <a:path w="396240" h="432815">
                <a:moveTo>
                  <a:pt x="0" y="108203"/>
                </a:moveTo>
                <a:lnTo>
                  <a:pt x="198120" y="108203"/>
                </a:lnTo>
                <a:lnTo>
                  <a:pt x="198120" y="0"/>
                </a:lnTo>
                <a:lnTo>
                  <a:pt x="396240" y="216408"/>
                </a:lnTo>
                <a:lnTo>
                  <a:pt x="198120" y="432815"/>
                </a:lnTo>
                <a:lnTo>
                  <a:pt x="198120" y="324612"/>
                </a:lnTo>
                <a:lnTo>
                  <a:pt x="0" y="324612"/>
                </a:lnTo>
                <a:lnTo>
                  <a:pt x="0" y="108203"/>
                </a:lnTo>
                <a:close/>
              </a:path>
            </a:pathLst>
          </a:custGeom>
          <a:ln w="19812">
            <a:solidFill>
              <a:srgbClr val="FFFFFF"/>
            </a:solidFill>
          </a:ln>
        </p:spPr>
        <p:txBody>
          <a:bodyPr wrap="square" lIns="0" tIns="0" rIns="0" bIns="0" rtlCol="0">
            <a:spAutoFit/>
          </a:bodyPr>
          <a:lstStyle/>
          <a:p/>
        </p:txBody>
      </p:sp>
      <p:sp>
        <p:nvSpPr>
          <p:cNvPr id="36" name="object 36"/>
          <p:cNvSpPr/>
          <p:nvPr/>
        </p:nvSpPr>
        <p:spPr>
          <a:xfrm>
            <a:off x="5613653" y="3638550"/>
            <a:ext cx="396240" cy="431292"/>
          </a:xfrm>
          <a:custGeom>
            <a:avLst/>
            <a:gdLst/>
            <a:ahLst/>
            <a:cxnLst/>
            <a:rect l="l" t="t" r="r" b="b"/>
            <a:pathLst>
              <a:path w="396240" h="431292">
                <a:moveTo>
                  <a:pt x="198120" y="0"/>
                </a:moveTo>
                <a:lnTo>
                  <a:pt x="198120" y="107823"/>
                </a:lnTo>
                <a:lnTo>
                  <a:pt x="0" y="107823"/>
                </a:lnTo>
                <a:lnTo>
                  <a:pt x="0" y="323469"/>
                </a:lnTo>
                <a:lnTo>
                  <a:pt x="198120" y="323469"/>
                </a:lnTo>
                <a:lnTo>
                  <a:pt x="198120" y="431292"/>
                </a:lnTo>
                <a:lnTo>
                  <a:pt x="396240" y="215645"/>
                </a:lnTo>
                <a:lnTo>
                  <a:pt x="198120" y="0"/>
                </a:lnTo>
                <a:close/>
              </a:path>
            </a:pathLst>
          </a:custGeom>
          <a:solidFill>
            <a:srgbClr val="FFFFFF"/>
          </a:solidFill>
        </p:spPr>
        <p:txBody>
          <a:bodyPr wrap="square" lIns="0" tIns="0" rIns="0" bIns="0" rtlCol="0">
            <a:spAutoFit/>
          </a:bodyPr>
          <a:lstStyle/>
          <a:p/>
        </p:txBody>
      </p:sp>
      <p:sp>
        <p:nvSpPr>
          <p:cNvPr id="37" name="object 37"/>
          <p:cNvSpPr/>
          <p:nvPr/>
        </p:nvSpPr>
        <p:spPr>
          <a:xfrm>
            <a:off x="5613653" y="3638550"/>
            <a:ext cx="396240" cy="431292"/>
          </a:xfrm>
          <a:custGeom>
            <a:avLst/>
            <a:gdLst/>
            <a:ahLst/>
            <a:cxnLst/>
            <a:rect l="l" t="t" r="r" b="b"/>
            <a:pathLst>
              <a:path w="396240" h="431292">
                <a:moveTo>
                  <a:pt x="0" y="107823"/>
                </a:moveTo>
                <a:lnTo>
                  <a:pt x="198120" y="107823"/>
                </a:lnTo>
                <a:lnTo>
                  <a:pt x="198120" y="0"/>
                </a:lnTo>
                <a:lnTo>
                  <a:pt x="396240" y="215645"/>
                </a:lnTo>
                <a:lnTo>
                  <a:pt x="198120" y="431292"/>
                </a:lnTo>
                <a:lnTo>
                  <a:pt x="198120" y="323469"/>
                </a:lnTo>
                <a:lnTo>
                  <a:pt x="0" y="323469"/>
                </a:lnTo>
                <a:lnTo>
                  <a:pt x="0" y="107823"/>
                </a:lnTo>
                <a:close/>
              </a:path>
            </a:pathLst>
          </a:custGeom>
          <a:ln w="19811">
            <a:solidFill>
              <a:srgbClr val="FFFFFF"/>
            </a:solidFill>
          </a:ln>
        </p:spPr>
        <p:txBody>
          <a:bodyPr wrap="square" lIns="0" tIns="0" rIns="0" bIns="0" rtlCol="0">
            <a:spAutoFit/>
          </a:bodyPr>
          <a:lstStyle/>
          <a:p/>
        </p:txBody>
      </p:sp>
      <p:sp>
        <p:nvSpPr>
          <p:cNvPr id="38" name="object 38"/>
          <p:cNvSpPr/>
          <p:nvPr/>
        </p:nvSpPr>
        <p:spPr>
          <a:xfrm>
            <a:off x="5613653" y="4367021"/>
            <a:ext cx="396240" cy="431291"/>
          </a:xfrm>
          <a:custGeom>
            <a:avLst/>
            <a:gdLst/>
            <a:ahLst/>
            <a:cxnLst/>
            <a:rect l="l" t="t" r="r" b="b"/>
            <a:pathLst>
              <a:path w="396240" h="431291">
                <a:moveTo>
                  <a:pt x="198120" y="0"/>
                </a:moveTo>
                <a:lnTo>
                  <a:pt x="198120" y="107822"/>
                </a:lnTo>
                <a:lnTo>
                  <a:pt x="0" y="107822"/>
                </a:lnTo>
                <a:lnTo>
                  <a:pt x="0" y="323469"/>
                </a:lnTo>
                <a:lnTo>
                  <a:pt x="198120" y="323469"/>
                </a:lnTo>
                <a:lnTo>
                  <a:pt x="198120" y="431291"/>
                </a:lnTo>
                <a:lnTo>
                  <a:pt x="396240" y="215645"/>
                </a:lnTo>
                <a:lnTo>
                  <a:pt x="198120" y="0"/>
                </a:lnTo>
                <a:close/>
              </a:path>
            </a:pathLst>
          </a:custGeom>
          <a:solidFill>
            <a:srgbClr val="FFFFFF"/>
          </a:solidFill>
        </p:spPr>
        <p:txBody>
          <a:bodyPr wrap="square" lIns="0" tIns="0" rIns="0" bIns="0" rtlCol="0">
            <a:spAutoFit/>
          </a:bodyPr>
          <a:lstStyle/>
          <a:p/>
        </p:txBody>
      </p:sp>
      <p:sp>
        <p:nvSpPr>
          <p:cNvPr id="39" name="object 39"/>
          <p:cNvSpPr/>
          <p:nvPr/>
        </p:nvSpPr>
        <p:spPr>
          <a:xfrm>
            <a:off x="5613653" y="4367021"/>
            <a:ext cx="396240" cy="431291"/>
          </a:xfrm>
          <a:custGeom>
            <a:avLst/>
            <a:gdLst/>
            <a:ahLst/>
            <a:cxnLst/>
            <a:rect l="l" t="t" r="r" b="b"/>
            <a:pathLst>
              <a:path w="396240" h="431291">
                <a:moveTo>
                  <a:pt x="0" y="107822"/>
                </a:moveTo>
                <a:lnTo>
                  <a:pt x="198120" y="107822"/>
                </a:lnTo>
                <a:lnTo>
                  <a:pt x="198120" y="0"/>
                </a:lnTo>
                <a:lnTo>
                  <a:pt x="396240" y="215645"/>
                </a:lnTo>
                <a:lnTo>
                  <a:pt x="198120" y="431291"/>
                </a:lnTo>
                <a:lnTo>
                  <a:pt x="198120" y="323469"/>
                </a:lnTo>
                <a:lnTo>
                  <a:pt x="0" y="323469"/>
                </a:lnTo>
                <a:lnTo>
                  <a:pt x="0" y="107822"/>
                </a:lnTo>
                <a:close/>
              </a:path>
            </a:pathLst>
          </a:custGeom>
          <a:ln w="19811">
            <a:solidFill>
              <a:srgbClr val="FFFFFF"/>
            </a:solidFill>
          </a:ln>
        </p:spPr>
        <p:txBody>
          <a:bodyPr wrap="square" lIns="0" tIns="0" rIns="0" bIns="0" rtlCol="0">
            <a:spAutoFit/>
          </a:bodyPr>
          <a:lstStyle/>
          <a:p/>
        </p:txBody>
      </p:sp>
      <p:sp>
        <p:nvSpPr>
          <p:cNvPr id="40" name="object 40"/>
          <p:cNvSpPr/>
          <p:nvPr/>
        </p:nvSpPr>
        <p:spPr>
          <a:xfrm>
            <a:off x="2865882" y="3815334"/>
            <a:ext cx="323850" cy="76200"/>
          </a:xfrm>
          <a:custGeom>
            <a:avLst/>
            <a:gdLst/>
            <a:ahLst/>
            <a:cxnLst/>
            <a:rect l="l" t="t" r="r" b="b"/>
            <a:pathLst>
              <a:path w="323850" h="76200">
                <a:moveTo>
                  <a:pt x="247650" y="0"/>
                </a:moveTo>
                <a:lnTo>
                  <a:pt x="247650" y="76200"/>
                </a:lnTo>
                <a:lnTo>
                  <a:pt x="304038" y="48006"/>
                </a:lnTo>
                <a:lnTo>
                  <a:pt x="260350" y="48006"/>
                </a:lnTo>
                <a:lnTo>
                  <a:pt x="260350" y="28194"/>
                </a:lnTo>
                <a:lnTo>
                  <a:pt x="304038" y="28194"/>
                </a:lnTo>
                <a:lnTo>
                  <a:pt x="247650" y="0"/>
                </a:lnTo>
                <a:close/>
              </a:path>
              <a:path w="323850" h="76200">
                <a:moveTo>
                  <a:pt x="247650" y="28194"/>
                </a:moveTo>
                <a:lnTo>
                  <a:pt x="0" y="28194"/>
                </a:lnTo>
                <a:lnTo>
                  <a:pt x="0" y="48006"/>
                </a:lnTo>
                <a:lnTo>
                  <a:pt x="247650" y="48006"/>
                </a:lnTo>
                <a:lnTo>
                  <a:pt x="247650" y="28194"/>
                </a:lnTo>
                <a:close/>
              </a:path>
              <a:path w="323850" h="76200">
                <a:moveTo>
                  <a:pt x="304038" y="28194"/>
                </a:moveTo>
                <a:lnTo>
                  <a:pt x="260350" y="28194"/>
                </a:lnTo>
                <a:lnTo>
                  <a:pt x="260350" y="48006"/>
                </a:lnTo>
                <a:lnTo>
                  <a:pt x="304038" y="48006"/>
                </a:lnTo>
                <a:lnTo>
                  <a:pt x="323850" y="38100"/>
                </a:lnTo>
                <a:lnTo>
                  <a:pt x="304038" y="28194"/>
                </a:lnTo>
                <a:close/>
              </a:path>
            </a:pathLst>
          </a:custGeom>
          <a:solidFill>
            <a:srgbClr val="FFFFFF"/>
          </a:solidFill>
        </p:spPr>
        <p:txBody>
          <a:bodyPr wrap="square" lIns="0" tIns="0" rIns="0" bIns="0" rtlCol="0">
            <a:spAutoFit/>
          </a:bodyPr>
          <a:lstStyle/>
          <a:p/>
        </p:txBody>
      </p:sp>
      <p:sp>
        <p:nvSpPr>
          <p:cNvPr id="41" name="object 41"/>
          <p:cNvSpPr/>
          <p:nvPr/>
        </p:nvSpPr>
        <p:spPr>
          <a:xfrm>
            <a:off x="2875026" y="3412997"/>
            <a:ext cx="0" cy="468375"/>
          </a:xfrm>
          <a:custGeom>
            <a:avLst/>
            <a:gdLst/>
            <a:ahLst/>
            <a:cxnLst/>
            <a:rect l="l" t="t" r="r" b="b"/>
            <a:pathLst>
              <a:path h="468375">
                <a:moveTo>
                  <a:pt x="0" y="0"/>
                </a:moveTo>
                <a:lnTo>
                  <a:pt x="0" y="468375"/>
                </a:lnTo>
              </a:path>
            </a:pathLst>
          </a:custGeom>
          <a:ln w="19812">
            <a:solidFill>
              <a:srgbClr val="FFFFFF"/>
            </a:solidFill>
          </a:ln>
        </p:spPr>
        <p:txBody>
          <a:bodyPr wrap="square" lIns="0" tIns="0" rIns="0" bIns="0" rtlCol="0">
            <a:spAutoFit/>
          </a:bodyPr>
          <a:lstStyle/>
          <a:p/>
        </p:txBody>
      </p:sp>
      <p:sp>
        <p:nvSpPr>
          <p:cNvPr id="42" name="object 42"/>
          <p:cNvSpPr/>
          <p:nvPr/>
        </p:nvSpPr>
        <p:spPr>
          <a:xfrm>
            <a:off x="3201161" y="4531614"/>
            <a:ext cx="323850" cy="76200"/>
          </a:xfrm>
          <a:custGeom>
            <a:avLst/>
            <a:gdLst/>
            <a:ahLst/>
            <a:cxnLst/>
            <a:rect l="l" t="t" r="r" b="b"/>
            <a:pathLst>
              <a:path w="323850" h="76200">
                <a:moveTo>
                  <a:pt x="247650" y="0"/>
                </a:moveTo>
                <a:lnTo>
                  <a:pt x="247650" y="76200"/>
                </a:lnTo>
                <a:lnTo>
                  <a:pt x="304038" y="48006"/>
                </a:lnTo>
                <a:lnTo>
                  <a:pt x="260350" y="48006"/>
                </a:lnTo>
                <a:lnTo>
                  <a:pt x="260350" y="28193"/>
                </a:lnTo>
                <a:lnTo>
                  <a:pt x="304038" y="28193"/>
                </a:lnTo>
                <a:lnTo>
                  <a:pt x="247650" y="0"/>
                </a:lnTo>
                <a:close/>
              </a:path>
              <a:path w="323850" h="76200">
                <a:moveTo>
                  <a:pt x="247650" y="28193"/>
                </a:moveTo>
                <a:lnTo>
                  <a:pt x="0" y="28193"/>
                </a:lnTo>
                <a:lnTo>
                  <a:pt x="0" y="48006"/>
                </a:lnTo>
                <a:lnTo>
                  <a:pt x="247650" y="48006"/>
                </a:lnTo>
                <a:lnTo>
                  <a:pt x="247650" y="28193"/>
                </a:lnTo>
                <a:close/>
              </a:path>
              <a:path w="323850" h="76200">
                <a:moveTo>
                  <a:pt x="304038" y="28193"/>
                </a:moveTo>
                <a:lnTo>
                  <a:pt x="260350" y="28193"/>
                </a:lnTo>
                <a:lnTo>
                  <a:pt x="260350" y="48006"/>
                </a:lnTo>
                <a:lnTo>
                  <a:pt x="304038" y="48006"/>
                </a:lnTo>
                <a:lnTo>
                  <a:pt x="323850" y="38100"/>
                </a:lnTo>
                <a:lnTo>
                  <a:pt x="304038" y="28193"/>
                </a:lnTo>
                <a:close/>
              </a:path>
            </a:pathLst>
          </a:custGeom>
          <a:solidFill>
            <a:srgbClr val="FFFFFF"/>
          </a:solidFill>
        </p:spPr>
        <p:txBody>
          <a:bodyPr wrap="square" lIns="0" tIns="0" rIns="0" bIns="0" rtlCol="0">
            <a:spAutoFit/>
          </a:bodyPr>
          <a:lstStyle/>
          <a:p/>
        </p:txBody>
      </p:sp>
      <p:sp>
        <p:nvSpPr>
          <p:cNvPr id="43" name="object 43"/>
          <p:cNvSpPr/>
          <p:nvPr/>
        </p:nvSpPr>
        <p:spPr>
          <a:xfrm>
            <a:off x="3210305" y="4129278"/>
            <a:ext cx="0" cy="466725"/>
          </a:xfrm>
          <a:custGeom>
            <a:avLst/>
            <a:gdLst/>
            <a:ahLst/>
            <a:cxnLst/>
            <a:rect l="l" t="t" r="r" b="b"/>
            <a:pathLst>
              <a:path h="466725">
                <a:moveTo>
                  <a:pt x="0" y="0"/>
                </a:moveTo>
                <a:lnTo>
                  <a:pt x="0" y="466725"/>
                </a:lnTo>
              </a:path>
            </a:pathLst>
          </a:custGeom>
          <a:ln w="19812">
            <a:solidFill>
              <a:srgbClr val="FFFFFF"/>
            </a:solidFill>
          </a:ln>
        </p:spPr>
        <p:txBody>
          <a:bodyPr wrap="square" lIns="0" tIns="0" rIns="0" bIns="0" rtlCol="0">
            <a:spAutoFit/>
          </a:bodyPr>
          <a:lstStyle/>
          <a:p/>
        </p:txBody>
      </p:sp>
      <p:sp>
        <p:nvSpPr>
          <p:cNvPr id="44" name="object 44"/>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45" name="object 45"/>
          <p:cNvSpPr txBox="1"/>
          <p:nvPr/>
        </p:nvSpPr>
        <p:spPr>
          <a:xfrm>
            <a:off x="9077070" y="200405"/>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93</a:t>
            </a:r>
            <a:endParaRPr sz="2800">
              <a:latin typeface="Calibri" panose="020F0502020204030204"/>
              <a:cs typeface="Calibri" panose="020F0502020204030204"/>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123621"/>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123621"/>
            <a:ext cx="8424037" cy="1224229"/>
          </a:xfrm>
          <a:custGeom>
            <a:avLst/>
            <a:gdLst/>
            <a:ahLst/>
            <a:cxnLst/>
            <a:rect l="l" t="t" r="r" b="b"/>
            <a:pathLst>
              <a:path w="8424037" h="1224229">
                <a:moveTo>
                  <a:pt x="0" y="1224229"/>
                </a:moveTo>
                <a:lnTo>
                  <a:pt x="8424037" y="1224229"/>
                </a:lnTo>
                <a:lnTo>
                  <a:pt x="8424037"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347850"/>
            <a:ext cx="735647" cy="2971800"/>
          </a:xfrm>
          <a:custGeom>
            <a:avLst/>
            <a:gdLst/>
            <a:ahLst/>
            <a:cxnLst/>
            <a:rect l="l" t="t" r="r" b="b"/>
            <a:pathLst>
              <a:path w="735647" h="2971800">
                <a:moveTo>
                  <a:pt x="0" y="2971800"/>
                </a:moveTo>
                <a:lnTo>
                  <a:pt x="735647" y="2971800"/>
                </a:lnTo>
                <a:lnTo>
                  <a:pt x="735647" y="0"/>
                </a:lnTo>
                <a:lnTo>
                  <a:pt x="0" y="0"/>
                </a:lnTo>
                <a:lnTo>
                  <a:pt x="0" y="2971800"/>
                </a:lnTo>
                <a:close/>
              </a:path>
            </a:pathLst>
          </a:custGeom>
          <a:solidFill>
            <a:srgbClr val="EE5200"/>
          </a:solidFill>
        </p:spPr>
        <p:txBody>
          <a:bodyPr wrap="square" lIns="0" tIns="0" rIns="0" bIns="0" rtlCol="0">
            <a:spAutoFit/>
          </a:bodyPr>
          <a:lstStyle/>
          <a:p/>
        </p:txBody>
      </p:sp>
      <p:sp>
        <p:nvSpPr>
          <p:cNvPr id="5" name="object 5"/>
          <p:cNvSpPr/>
          <p:nvPr/>
        </p:nvSpPr>
        <p:spPr>
          <a:xfrm>
            <a:off x="1080135" y="1347850"/>
            <a:ext cx="8424037" cy="2971800"/>
          </a:xfrm>
          <a:custGeom>
            <a:avLst/>
            <a:gdLst/>
            <a:ahLst/>
            <a:cxnLst/>
            <a:rect l="l" t="t" r="r" b="b"/>
            <a:pathLst>
              <a:path w="8424037" h="2971800">
                <a:moveTo>
                  <a:pt x="0" y="2971800"/>
                </a:moveTo>
                <a:lnTo>
                  <a:pt x="8424037" y="2971800"/>
                </a:lnTo>
                <a:lnTo>
                  <a:pt x="8424037" y="0"/>
                </a:lnTo>
                <a:lnTo>
                  <a:pt x="0" y="0"/>
                </a:lnTo>
                <a:lnTo>
                  <a:pt x="0" y="2971800"/>
                </a:lnTo>
                <a:close/>
              </a:path>
            </a:pathLst>
          </a:custGeom>
          <a:solidFill>
            <a:srgbClr val="EE5200"/>
          </a:solidFill>
        </p:spPr>
        <p:txBody>
          <a:bodyPr wrap="square" lIns="0" tIns="0" rIns="0" bIns="0" rtlCol="0">
            <a:spAutoFit/>
          </a:bodyPr>
          <a:lstStyle/>
          <a:p/>
        </p:txBody>
      </p:sp>
      <p:sp>
        <p:nvSpPr>
          <p:cNvPr id="6" name="object 6"/>
          <p:cNvSpPr/>
          <p:nvPr/>
        </p:nvSpPr>
        <p:spPr>
          <a:xfrm>
            <a:off x="344487" y="4319696"/>
            <a:ext cx="735647" cy="2411984"/>
          </a:xfrm>
          <a:custGeom>
            <a:avLst/>
            <a:gdLst/>
            <a:ahLst/>
            <a:cxnLst/>
            <a:rect l="l" t="t" r="r" b="b"/>
            <a:pathLst>
              <a:path w="735647" h="2411983">
                <a:moveTo>
                  <a:pt x="0" y="2411984"/>
                </a:moveTo>
                <a:lnTo>
                  <a:pt x="735647" y="2411984"/>
                </a:lnTo>
                <a:lnTo>
                  <a:pt x="735647" y="0"/>
                </a:lnTo>
                <a:lnTo>
                  <a:pt x="0" y="0"/>
                </a:lnTo>
                <a:lnTo>
                  <a:pt x="0" y="2411984"/>
                </a:lnTo>
                <a:close/>
              </a:path>
            </a:pathLst>
          </a:custGeom>
          <a:solidFill>
            <a:srgbClr val="205A6B"/>
          </a:solidFill>
        </p:spPr>
        <p:txBody>
          <a:bodyPr wrap="square" lIns="0" tIns="0" rIns="0" bIns="0" rtlCol="0">
            <a:spAutoFit/>
          </a:bodyPr>
          <a:lstStyle/>
          <a:p/>
        </p:txBody>
      </p:sp>
      <p:sp>
        <p:nvSpPr>
          <p:cNvPr id="7" name="object 7"/>
          <p:cNvSpPr/>
          <p:nvPr/>
        </p:nvSpPr>
        <p:spPr>
          <a:xfrm>
            <a:off x="1080135" y="4319696"/>
            <a:ext cx="8424037" cy="2411984"/>
          </a:xfrm>
          <a:custGeom>
            <a:avLst/>
            <a:gdLst/>
            <a:ahLst/>
            <a:cxnLst/>
            <a:rect l="l" t="t" r="r" b="b"/>
            <a:pathLst>
              <a:path w="8424037" h="2411983">
                <a:moveTo>
                  <a:pt x="0" y="2411984"/>
                </a:moveTo>
                <a:lnTo>
                  <a:pt x="8424037" y="2411984"/>
                </a:lnTo>
                <a:lnTo>
                  <a:pt x="8424037" y="0"/>
                </a:lnTo>
                <a:lnTo>
                  <a:pt x="0" y="0"/>
                </a:lnTo>
                <a:lnTo>
                  <a:pt x="0" y="2411984"/>
                </a:lnTo>
                <a:close/>
              </a:path>
            </a:pathLst>
          </a:custGeom>
          <a:solidFill>
            <a:srgbClr val="205A6B"/>
          </a:solidFill>
        </p:spPr>
        <p:txBody>
          <a:bodyPr wrap="square" lIns="0" tIns="0" rIns="0" bIns="0" rtlCol="0">
            <a:spAutoFit/>
          </a:bodyPr>
          <a:lstStyle/>
          <a:p/>
        </p:txBody>
      </p:sp>
      <p:sp>
        <p:nvSpPr>
          <p:cNvPr id="8" name="object 8"/>
          <p:cNvSpPr/>
          <p:nvPr/>
        </p:nvSpPr>
        <p:spPr>
          <a:xfrm>
            <a:off x="1080135" y="117347"/>
            <a:ext cx="0" cy="6620682"/>
          </a:xfrm>
          <a:custGeom>
            <a:avLst/>
            <a:gdLst/>
            <a:ahLst/>
            <a:cxnLst/>
            <a:rect l="l" t="t" r="r" b="b"/>
            <a:pathLst>
              <a:path h="6620682">
                <a:moveTo>
                  <a:pt x="0" y="0"/>
                </a:moveTo>
                <a:lnTo>
                  <a:pt x="0" y="6620682"/>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347850"/>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431965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117347"/>
            <a:ext cx="0" cy="6620682"/>
          </a:xfrm>
          <a:custGeom>
            <a:avLst/>
            <a:gdLst/>
            <a:ahLst/>
            <a:cxnLst/>
            <a:rect l="l" t="t" r="r" b="b"/>
            <a:pathLst>
              <a:path h="6620682">
                <a:moveTo>
                  <a:pt x="0" y="0"/>
                </a:moveTo>
                <a:lnTo>
                  <a:pt x="0" y="6620682"/>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12369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731680"/>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178053"/>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213986" y="508508"/>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2276602"/>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1456816"/>
            <a:ext cx="8205470" cy="2787015"/>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微软雅黑" panose="020B0503020204020204" charset="-122"/>
                <a:cs typeface="微软雅黑" panose="020B0503020204020204" charset="-122"/>
              </a:rPr>
              <a:t>1.</a:t>
            </a:r>
            <a:r>
              <a:rPr sz="1400" b="1" spc="0" dirty="0">
                <a:solidFill>
                  <a:srgbClr val="FFFFFF"/>
                </a:solidFill>
                <a:latin typeface="微软雅黑" panose="020B0503020204020204" charset="-122"/>
                <a:cs typeface="微软雅黑" panose="020B0503020204020204" charset="-122"/>
              </a:rPr>
              <a:t>未按照规定设置安全生产</a:t>
            </a:r>
            <a:r>
              <a:rPr sz="1400" b="1" spc="-15" dirty="0">
                <a:solidFill>
                  <a:srgbClr val="FFFFFF"/>
                </a:solidFill>
                <a:latin typeface="微软雅黑" panose="020B0503020204020204" charset="-122"/>
                <a:cs typeface="微软雅黑" panose="020B0503020204020204" charset="-122"/>
              </a:rPr>
              <a:t>管</a:t>
            </a:r>
            <a:r>
              <a:rPr sz="1400" b="1" spc="0" dirty="0">
                <a:solidFill>
                  <a:srgbClr val="FFFFFF"/>
                </a:solidFill>
                <a:latin typeface="微软雅黑" panose="020B0503020204020204" charset="-122"/>
                <a:cs typeface="微软雅黑" panose="020B0503020204020204" charset="-122"/>
              </a:rPr>
              <a:t>理机</a:t>
            </a:r>
            <a:r>
              <a:rPr sz="1400" b="1" spc="-15" dirty="0">
                <a:solidFill>
                  <a:srgbClr val="FFFFFF"/>
                </a:solidFill>
                <a:latin typeface="微软雅黑" panose="020B0503020204020204" charset="-122"/>
                <a:cs typeface="微软雅黑" panose="020B0503020204020204" charset="-122"/>
              </a:rPr>
              <a:t>构</a:t>
            </a:r>
            <a:r>
              <a:rPr sz="1400" b="1" spc="0" dirty="0">
                <a:solidFill>
                  <a:srgbClr val="FFFFFF"/>
                </a:solidFill>
                <a:latin typeface="微软雅黑" panose="020B0503020204020204" charset="-122"/>
                <a:cs typeface="微软雅黑" panose="020B0503020204020204" charset="-122"/>
              </a:rPr>
              <a:t>或者</a:t>
            </a:r>
            <a:r>
              <a:rPr sz="1400" b="1" spc="-15" dirty="0">
                <a:solidFill>
                  <a:srgbClr val="FFFFFF"/>
                </a:solidFill>
                <a:latin typeface="微软雅黑" panose="020B0503020204020204" charset="-122"/>
                <a:cs typeface="微软雅黑" panose="020B0503020204020204" charset="-122"/>
              </a:rPr>
              <a:t>配</a:t>
            </a:r>
            <a:r>
              <a:rPr sz="1400" b="1" spc="0" dirty="0">
                <a:solidFill>
                  <a:srgbClr val="FFFFFF"/>
                </a:solidFill>
                <a:latin typeface="微软雅黑" panose="020B0503020204020204" charset="-122"/>
                <a:cs typeface="微软雅黑" panose="020B0503020204020204" charset="-122"/>
              </a:rPr>
              <a:t>备安</a:t>
            </a:r>
            <a:r>
              <a:rPr sz="1400" b="1" spc="-15" dirty="0">
                <a:solidFill>
                  <a:srgbClr val="FFFFFF"/>
                </a:solidFill>
                <a:latin typeface="微软雅黑" panose="020B0503020204020204" charset="-122"/>
                <a:cs typeface="微软雅黑" panose="020B0503020204020204" charset="-122"/>
              </a:rPr>
              <a:t>全</a:t>
            </a:r>
            <a:r>
              <a:rPr sz="1400" b="1" spc="0" dirty="0">
                <a:solidFill>
                  <a:srgbClr val="FFFFFF"/>
                </a:solidFill>
                <a:latin typeface="微软雅黑" panose="020B0503020204020204" charset="-122"/>
                <a:cs typeface="微软雅黑" panose="020B0503020204020204" charset="-122"/>
              </a:rPr>
              <a:t>生产</a:t>
            </a:r>
            <a:r>
              <a:rPr sz="1400" b="1" spc="-15" dirty="0">
                <a:solidFill>
                  <a:srgbClr val="FFFFFF"/>
                </a:solidFill>
                <a:latin typeface="微软雅黑" panose="020B0503020204020204" charset="-122"/>
                <a:cs typeface="微软雅黑" panose="020B0503020204020204" charset="-122"/>
              </a:rPr>
              <a:t>管</a:t>
            </a:r>
            <a:r>
              <a:rPr sz="1400" b="1" spc="0" dirty="0">
                <a:solidFill>
                  <a:srgbClr val="FFFFFF"/>
                </a:solidFill>
                <a:latin typeface="微软雅黑" panose="020B0503020204020204" charset="-122"/>
                <a:cs typeface="微软雅黑" panose="020B0503020204020204" charset="-122"/>
              </a:rPr>
              <a:t>理人</a:t>
            </a:r>
            <a:r>
              <a:rPr sz="1400" b="1" spc="-15" dirty="0">
                <a:solidFill>
                  <a:srgbClr val="FFFFFF"/>
                </a:solidFill>
                <a:latin typeface="微软雅黑" panose="020B0503020204020204" charset="-122"/>
                <a:cs typeface="微软雅黑" panose="020B0503020204020204" charset="-122"/>
              </a:rPr>
              <a:t>员</a:t>
            </a:r>
            <a:r>
              <a:rPr sz="1400" b="1" spc="0" dirty="0">
                <a:solidFill>
                  <a:srgbClr val="FFFFFF"/>
                </a:solidFill>
                <a:latin typeface="微软雅黑" panose="020B0503020204020204" charset="-122"/>
                <a:cs typeface="微软雅黑" panose="020B0503020204020204" charset="-122"/>
              </a:rPr>
              <a:t>的</a:t>
            </a:r>
            <a:endParaRPr sz="1400">
              <a:latin typeface="微软雅黑" panose="020B0503020204020204" charset="-122"/>
              <a:cs typeface="微软雅黑" panose="020B0503020204020204" charset="-122"/>
            </a:endParaRPr>
          </a:p>
          <a:p>
            <a:pPr marL="12700">
              <a:lnSpc>
                <a:spcPct val="100000"/>
              </a:lnSpc>
              <a:spcBef>
                <a:spcPts val="840"/>
              </a:spcBef>
            </a:pPr>
            <a:r>
              <a:rPr sz="1400" b="1" spc="-5" dirty="0">
                <a:solidFill>
                  <a:srgbClr val="FFFFFF"/>
                </a:solidFill>
                <a:latin typeface="微软雅黑" panose="020B0503020204020204" charset="-122"/>
                <a:cs typeface="微软雅黑" panose="020B0503020204020204" charset="-122"/>
              </a:rPr>
              <a:t>2</a:t>
            </a:r>
            <a:r>
              <a:rPr sz="1400" b="1" spc="-10" dirty="0">
                <a:solidFill>
                  <a:srgbClr val="FFFFFF"/>
                </a:solidFill>
                <a:latin typeface="微软雅黑" panose="020B0503020204020204" charset="-122"/>
                <a:cs typeface="微软雅黑" panose="020B0503020204020204" charset="-122"/>
              </a:rPr>
              <a:t>.</a:t>
            </a:r>
            <a:r>
              <a:rPr sz="1400" b="1" spc="0" dirty="0">
                <a:solidFill>
                  <a:srgbClr val="FFFFFF"/>
                </a:solidFill>
                <a:latin typeface="微软雅黑" panose="020B0503020204020204" charset="-122"/>
                <a:cs typeface="微软雅黑" panose="020B0503020204020204" charset="-122"/>
              </a:rPr>
              <a:t>危险物品的生产、经营、</a:t>
            </a:r>
            <a:r>
              <a:rPr sz="1400" b="1" spc="-15" dirty="0">
                <a:solidFill>
                  <a:srgbClr val="FFFFFF"/>
                </a:solidFill>
                <a:latin typeface="微软雅黑" panose="020B0503020204020204" charset="-122"/>
                <a:cs typeface="微软雅黑" panose="020B0503020204020204" charset="-122"/>
              </a:rPr>
              <a:t>储</a:t>
            </a:r>
            <a:r>
              <a:rPr sz="1400" b="1" spc="0" dirty="0">
                <a:solidFill>
                  <a:srgbClr val="FFFFFF"/>
                </a:solidFill>
                <a:latin typeface="微软雅黑" panose="020B0503020204020204" charset="-122"/>
                <a:cs typeface="微软雅黑" panose="020B0503020204020204" charset="-122"/>
              </a:rPr>
              <a:t>存单</a:t>
            </a:r>
            <a:r>
              <a:rPr sz="1400" b="1" spc="-15" dirty="0">
                <a:solidFill>
                  <a:srgbClr val="FFFFFF"/>
                </a:solidFill>
                <a:latin typeface="微软雅黑" panose="020B0503020204020204" charset="-122"/>
                <a:cs typeface="微软雅黑" panose="020B0503020204020204" charset="-122"/>
              </a:rPr>
              <a:t>位</a:t>
            </a:r>
            <a:r>
              <a:rPr sz="1400" b="1" spc="0" dirty="0">
                <a:solidFill>
                  <a:srgbClr val="FFFFFF"/>
                </a:solidFill>
                <a:latin typeface="微软雅黑" panose="020B0503020204020204" charset="-122"/>
                <a:cs typeface="微软雅黑" panose="020B0503020204020204" charset="-122"/>
              </a:rPr>
              <a:t>以及</a:t>
            </a:r>
            <a:r>
              <a:rPr sz="1400" b="1" spc="-15" dirty="0">
                <a:solidFill>
                  <a:srgbClr val="FFFFFF"/>
                </a:solidFill>
                <a:latin typeface="微软雅黑" panose="020B0503020204020204" charset="-122"/>
                <a:cs typeface="微软雅黑" panose="020B0503020204020204" charset="-122"/>
              </a:rPr>
              <a:t>矿</a:t>
            </a:r>
            <a:r>
              <a:rPr sz="1400" b="1" spc="0" dirty="0">
                <a:solidFill>
                  <a:srgbClr val="FFFFFF"/>
                </a:solidFill>
                <a:latin typeface="微软雅黑" panose="020B0503020204020204" charset="-122"/>
                <a:cs typeface="微软雅黑" panose="020B0503020204020204" charset="-122"/>
              </a:rPr>
              <a:t>山、</a:t>
            </a:r>
            <a:r>
              <a:rPr sz="1400" b="1" spc="-15" dirty="0">
                <a:solidFill>
                  <a:srgbClr val="FFFFFF"/>
                </a:solidFill>
                <a:latin typeface="微软雅黑" panose="020B0503020204020204" charset="-122"/>
                <a:cs typeface="微软雅黑" panose="020B0503020204020204" charset="-122"/>
              </a:rPr>
              <a:t>金</a:t>
            </a:r>
            <a:r>
              <a:rPr sz="1400" b="1" spc="0" dirty="0">
                <a:solidFill>
                  <a:srgbClr val="FFFFFF"/>
                </a:solidFill>
                <a:latin typeface="微软雅黑" panose="020B0503020204020204" charset="-122"/>
                <a:cs typeface="微软雅黑" panose="020B0503020204020204" charset="-122"/>
              </a:rPr>
              <a:t>属冶</a:t>
            </a:r>
            <a:r>
              <a:rPr sz="1400" b="1" spc="-15" dirty="0">
                <a:solidFill>
                  <a:srgbClr val="FFFFFF"/>
                </a:solidFill>
                <a:latin typeface="微软雅黑" panose="020B0503020204020204" charset="-122"/>
                <a:cs typeface="微软雅黑" panose="020B0503020204020204" charset="-122"/>
              </a:rPr>
              <a:t>炼</a:t>
            </a:r>
            <a:r>
              <a:rPr sz="1400" b="1" spc="0" dirty="0">
                <a:solidFill>
                  <a:srgbClr val="FFFFFF"/>
                </a:solidFill>
                <a:latin typeface="微软雅黑" panose="020B0503020204020204" charset="-122"/>
                <a:cs typeface="微软雅黑" panose="020B0503020204020204" charset="-122"/>
              </a:rPr>
              <a:t>、建</a:t>
            </a:r>
            <a:r>
              <a:rPr sz="1400" b="1" spc="-15" dirty="0">
                <a:solidFill>
                  <a:srgbClr val="FFFFFF"/>
                </a:solidFill>
                <a:latin typeface="微软雅黑" panose="020B0503020204020204" charset="-122"/>
                <a:cs typeface="微软雅黑" panose="020B0503020204020204" charset="-122"/>
              </a:rPr>
              <a:t>筑</a:t>
            </a:r>
            <a:r>
              <a:rPr sz="1400" b="1" spc="0" dirty="0">
                <a:solidFill>
                  <a:srgbClr val="FFFFFF"/>
                </a:solidFill>
                <a:latin typeface="微软雅黑" panose="020B0503020204020204" charset="-122"/>
                <a:cs typeface="微软雅黑" panose="020B0503020204020204" charset="-122"/>
              </a:rPr>
              <a:t>施工</a:t>
            </a:r>
            <a:r>
              <a:rPr sz="1400" b="1" spc="-15" dirty="0">
                <a:solidFill>
                  <a:srgbClr val="FFFFFF"/>
                </a:solidFill>
                <a:latin typeface="微软雅黑" panose="020B0503020204020204" charset="-122"/>
                <a:cs typeface="微软雅黑" panose="020B0503020204020204" charset="-122"/>
              </a:rPr>
              <a:t>、</a:t>
            </a:r>
            <a:r>
              <a:rPr sz="1400" b="1" spc="0" dirty="0">
                <a:solidFill>
                  <a:srgbClr val="FFFFFF"/>
                </a:solidFill>
                <a:latin typeface="微软雅黑" panose="020B0503020204020204" charset="-122"/>
                <a:cs typeface="微软雅黑" panose="020B0503020204020204" charset="-122"/>
              </a:rPr>
              <a:t>道路</a:t>
            </a:r>
            <a:r>
              <a:rPr sz="1400" b="1" spc="-15" dirty="0">
                <a:solidFill>
                  <a:srgbClr val="FFFFFF"/>
                </a:solidFill>
                <a:latin typeface="微软雅黑" panose="020B0503020204020204" charset="-122"/>
                <a:cs typeface="微软雅黑" panose="020B0503020204020204" charset="-122"/>
              </a:rPr>
              <a:t>运</a:t>
            </a:r>
            <a:r>
              <a:rPr sz="1400" b="1" spc="0" dirty="0">
                <a:solidFill>
                  <a:srgbClr val="FFFFFF"/>
                </a:solidFill>
                <a:latin typeface="微软雅黑" panose="020B0503020204020204" charset="-122"/>
                <a:cs typeface="微软雅黑" panose="020B0503020204020204" charset="-122"/>
              </a:rPr>
              <a:t>输单</a:t>
            </a:r>
            <a:r>
              <a:rPr sz="1400" b="1" spc="-15" dirty="0">
                <a:solidFill>
                  <a:srgbClr val="FFFFFF"/>
                </a:solidFill>
                <a:latin typeface="微软雅黑" panose="020B0503020204020204" charset="-122"/>
                <a:cs typeface="微软雅黑" panose="020B0503020204020204" charset="-122"/>
              </a:rPr>
              <a:t>位</a:t>
            </a:r>
            <a:r>
              <a:rPr sz="1400" b="1" spc="0" dirty="0">
                <a:solidFill>
                  <a:srgbClr val="FFFFFF"/>
                </a:solidFill>
                <a:latin typeface="微软雅黑" panose="020B0503020204020204" charset="-122"/>
                <a:cs typeface="微软雅黑" panose="020B0503020204020204" charset="-122"/>
              </a:rPr>
              <a:t>的主</a:t>
            </a:r>
            <a:r>
              <a:rPr sz="1400" b="1" spc="-15" dirty="0">
                <a:solidFill>
                  <a:srgbClr val="FFFFFF"/>
                </a:solidFill>
                <a:latin typeface="微软雅黑" panose="020B0503020204020204" charset="-122"/>
                <a:cs typeface="微软雅黑" panose="020B0503020204020204" charset="-122"/>
              </a:rPr>
              <a:t>要</a:t>
            </a:r>
            <a:r>
              <a:rPr sz="1400" b="1" spc="0" dirty="0">
                <a:solidFill>
                  <a:srgbClr val="FFFFFF"/>
                </a:solidFill>
                <a:latin typeface="微软雅黑" panose="020B0503020204020204" charset="-122"/>
                <a:cs typeface="微软雅黑" panose="020B0503020204020204" charset="-122"/>
              </a:rPr>
              <a:t>负责</a:t>
            </a:r>
            <a:r>
              <a:rPr sz="1400" b="1" spc="-15" dirty="0">
                <a:solidFill>
                  <a:srgbClr val="FFFFFF"/>
                </a:solidFill>
                <a:latin typeface="微软雅黑" panose="020B0503020204020204" charset="-122"/>
                <a:cs typeface="微软雅黑" panose="020B0503020204020204" charset="-122"/>
              </a:rPr>
              <a:t>人</a:t>
            </a:r>
            <a:r>
              <a:rPr sz="1400" b="1" spc="0" dirty="0">
                <a:solidFill>
                  <a:srgbClr val="FFFFFF"/>
                </a:solidFill>
                <a:latin typeface="微软雅黑" panose="020B0503020204020204" charset="-122"/>
                <a:cs typeface="微软雅黑" panose="020B0503020204020204" charset="-122"/>
              </a:rPr>
              <a:t>和安全</a:t>
            </a:r>
            <a:endParaRPr sz="1400">
              <a:latin typeface="微软雅黑" panose="020B0503020204020204" charset="-122"/>
              <a:cs typeface="微软雅黑" panose="020B0503020204020204" charset="-122"/>
            </a:endParaRPr>
          </a:p>
          <a:p>
            <a:pPr marL="12700" marR="6350">
              <a:lnSpc>
                <a:spcPct val="150000"/>
              </a:lnSpc>
            </a:pPr>
            <a:r>
              <a:rPr sz="1400" b="1" dirty="0">
                <a:solidFill>
                  <a:srgbClr val="FFFFFF"/>
                </a:solidFill>
                <a:latin typeface="微软雅黑" panose="020B0503020204020204" charset="-122"/>
                <a:cs typeface="微软雅黑" panose="020B0503020204020204" charset="-122"/>
              </a:rPr>
              <a:t>生产管理人员未按照规</a:t>
            </a:r>
            <a:r>
              <a:rPr sz="1400" b="1" spc="-15" dirty="0">
                <a:solidFill>
                  <a:srgbClr val="FFFFFF"/>
                </a:solidFill>
                <a:latin typeface="微软雅黑" panose="020B0503020204020204" charset="-122"/>
                <a:cs typeface="微软雅黑" panose="020B0503020204020204" charset="-122"/>
              </a:rPr>
              <a:t>定</a:t>
            </a:r>
            <a:r>
              <a:rPr sz="1400" b="1" spc="0" dirty="0">
                <a:solidFill>
                  <a:srgbClr val="FFFFFF"/>
                </a:solidFill>
                <a:latin typeface="微软雅黑" panose="020B0503020204020204" charset="-122"/>
                <a:cs typeface="微软雅黑" panose="020B0503020204020204" charset="-122"/>
              </a:rPr>
              <a:t>经考</a:t>
            </a:r>
            <a:r>
              <a:rPr sz="1400" b="1" spc="-15" dirty="0">
                <a:solidFill>
                  <a:srgbClr val="FFFFFF"/>
                </a:solidFill>
                <a:latin typeface="微软雅黑" panose="020B0503020204020204" charset="-122"/>
                <a:cs typeface="微软雅黑" panose="020B0503020204020204" charset="-122"/>
              </a:rPr>
              <a:t>核</a:t>
            </a:r>
            <a:r>
              <a:rPr sz="1400" b="1" spc="0" dirty="0">
                <a:solidFill>
                  <a:srgbClr val="FFFFFF"/>
                </a:solidFill>
                <a:latin typeface="微软雅黑" panose="020B0503020204020204" charset="-122"/>
                <a:cs typeface="微软雅黑" panose="020B0503020204020204" charset="-122"/>
              </a:rPr>
              <a:t>合格的 </a:t>
            </a:r>
            <a:r>
              <a:rPr sz="1400" b="1" spc="-5" dirty="0">
                <a:solidFill>
                  <a:srgbClr val="FFFFFF"/>
                </a:solidFill>
                <a:latin typeface="微软雅黑" panose="020B0503020204020204" charset="-122"/>
                <a:cs typeface="微软雅黑" panose="020B0503020204020204" charset="-122"/>
              </a:rPr>
              <a:t>3.</a:t>
            </a:r>
            <a:r>
              <a:rPr sz="1400" b="1" spc="0" dirty="0">
                <a:solidFill>
                  <a:srgbClr val="FFFFFF"/>
                </a:solidFill>
                <a:latin typeface="微软雅黑" panose="020B0503020204020204" charset="-122"/>
                <a:cs typeface="微软雅黑" panose="020B0503020204020204" charset="-122"/>
              </a:rPr>
              <a:t>未按照规定对从业人员、</a:t>
            </a:r>
            <a:r>
              <a:rPr sz="1400" b="1" spc="-15" dirty="0">
                <a:solidFill>
                  <a:srgbClr val="FFFFFF"/>
                </a:solidFill>
                <a:latin typeface="微软雅黑" panose="020B0503020204020204" charset="-122"/>
                <a:cs typeface="微软雅黑" panose="020B0503020204020204" charset="-122"/>
              </a:rPr>
              <a:t>被</a:t>
            </a:r>
            <a:r>
              <a:rPr sz="1400" b="1" spc="0" dirty="0">
                <a:solidFill>
                  <a:srgbClr val="FFFFFF"/>
                </a:solidFill>
                <a:latin typeface="微软雅黑" panose="020B0503020204020204" charset="-122"/>
                <a:cs typeface="微软雅黑" panose="020B0503020204020204" charset="-122"/>
              </a:rPr>
              <a:t>派遣</a:t>
            </a:r>
            <a:r>
              <a:rPr sz="1400" b="1" spc="-15" dirty="0">
                <a:solidFill>
                  <a:srgbClr val="FFFFFF"/>
                </a:solidFill>
                <a:latin typeface="微软雅黑" panose="020B0503020204020204" charset="-122"/>
                <a:cs typeface="微软雅黑" panose="020B0503020204020204" charset="-122"/>
              </a:rPr>
              <a:t>劳</a:t>
            </a:r>
            <a:r>
              <a:rPr sz="1400" b="1" spc="0" dirty="0">
                <a:solidFill>
                  <a:srgbClr val="FFFFFF"/>
                </a:solidFill>
                <a:latin typeface="微软雅黑" panose="020B0503020204020204" charset="-122"/>
                <a:cs typeface="微软雅黑" panose="020B0503020204020204" charset="-122"/>
              </a:rPr>
              <a:t>动者</a:t>
            </a:r>
            <a:r>
              <a:rPr sz="1400" b="1" spc="-15" dirty="0">
                <a:solidFill>
                  <a:srgbClr val="FFFFFF"/>
                </a:solidFill>
                <a:latin typeface="微软雅黑" panose="020B0503020204020204" charset="-122"/>
                <a:cs typeface="微软雅黑" panose="020B0503020204020204" charset="-122"/>
              </a:rPr>
              <a:t>、</a:t>
            </a:r>
            <a:r>
              <a:rPr sz="1400" b="1" spc="0" dirty="0">
                <a:solidFill>
                  <a:srgbClr val="FFFFFF"/>
                </a:solidFill>
                <a:latin typeface="微软雅黑" panose="020B0503020204020204" charset="-122"/>
                <a:cs typeface="微软雅黑" panose="020B0503020204020204" charset="-122"/>
              </a:rPr>
              <a:t>实习</a:t>
            </a:r>
            <a:r>
              <a:rPr sz="1400" b="1" spc="-15" dirty="0">
                <a:solidFill>
                  <a:srgbClr val="FFFFFF"/>
                </a:solidFill>
                <a:latin typeface="微软雅黑" panose="020B0503020204020204" charset="-122"/>
                <a:cs typeface="微软雅黑" panose="020B0503020204020204" charset="-122"/>
              </a:rPr>
              <a:t>学</a:t>
            </a:r>
            <a:r>
              <a:rPr sz="1400" b="1" spc="0" dirty="0">
                <a:solidFill>
                  <a:srgbClr val="FFFFFF"/>
                </a:solidFill>
                <a:latin typeface="微软雅黑" panose="020B0503020204020204" charset="-122"/>
                <a:cs typeface="微软雅黑" panose="020B0503020204020204" charset="-122"/>
              </a:rPr>
              <a:t>生进</a:t>
            </a:r>
            <a:r>
              <a:rPr sz="1400" b="1" spc="-15" dirty="0">
                <a:solidFill>
                  <a:srgbClr val="FFFFFF"/>
                </a:solidFill>
                <a:latin typeface="微软雅黑" panose="020B0503020204020204" charset="-122"/>
                <a:cs typeface="微软雅黑" panose="020B0503020204020204" charset="-122"/>
              </a:rPr>
              <a:t>行</a:t>
            </a:r>
            <a:r>
              <a:rPr sz="1400" b="1" spc="0" dirty="0">
                <a:solidFill>
                  <a:srgbClr val="FFFFFF"/>
                </a:solidFill>
                <a:latin typeface="微软雅黑" panose="020B0503020204020204" charset="-122"/>
                <a:cs typeface="微软雅黑" panose="020B0503020204020204" charset="-122"/>
              </a:rPr>
              <a:t>安全</a:t>
            </a:r>
            <a:r>
              <a:rPr sz="1400" b="1" spc="-15" dirty="0">
                <a:solidFill>
                  <a:srgbClr val="FFFFFF"/>
                </a:solidFill>
                <a:latin typeface="微软雅黑" panose="020B0503020204020204" charset="-122"/>
                <a:cs typeface="微软雅黑" panose="020B0503020204020204" charset="-122"/>
              </a:rPr>
              <a:t>生</a:t>
            </a:r>
            <a:r>
              <a:rPr sz="1400" b="1" spc="0" dirty="0">
                <a:solidFill>
                  <a:srgbClr val="FFFFFF"/>
                </a:solidFill>
                <a:latin typeface="微软雅黑" panose="020B0503020204020204" charset="-122"/>
                <a:cs typeface="微软雅黑" panose="020B0503020204020204" charset="-122"/>
              </a:rPr>
              <a:t>产教</a:t>
            </a:r>
            <a:r>
              <a:rPr sz="1400" b="1" spc="-15" dirty="0">
                <a:solidFill>
                  <a:srgbClr val="FFFFFF"/>
                </a:solidFill>
                <a:latin typeface="微软雅黑" panose="020B0503020204020204" charset="-122"/>
                <a:cs typeface="微软雅黑" panose="020B0503020204020204" charset="-122"/>
              </a:rPr>
              <a:t>育</a:t>
            </a:r>
            <a:r>
              <a:rPr sz="1400" b="1" spc="0" dirty="0">
                <a:solidFill>
                  <a:srgbClr val="FFFFFF"/>
                </a:solidFill>
                <a:latin typeface="微软雅黑" panose="020B0503020204020204" charset="-122"/>
                <a:cs typeface="微软雅黑" panose="020B0503020204020204" charset="-122"/>
              </a:rPr>
              <a:t>和培</a:t>
            </a:r>
            <a:r>
              <a:rPr sz="1400" b="1" spc="-15" dirty="0">
                <a:solidFill>
                  <a:srgbClr val="FFFFFF"/>
                </a:solidFill>
                <a:latin typeface="微软雅黑" panose="020B0503020204020204" charset="-122"/>
                <a:cs typeface="微软雅黑" panose="020B0503020204020204" charset="-122"/>
              </a:rPr>
              <a:t>训</a:t>
            </a:r>
            <a:r>
              <a:rPr sz="1400" b="1" spc="0" dirty="0">
                <a:solidFill>
                  <a:srgbClr val="FFFFFF"/>
                </a:solidFill>
                <a:latin typeface="微软雅黑" panose="020B0503020204020204" charset="-122"/>
                <a:cs typeface="微软雅黑" panose="020B0503020204020204" charset="-122"/>
              </a:rPr>
              <a:t>，或</a:t>
            </a:r>
            <a:r>
              <a:rPr sz="1400" b="1" spc="-15" dirty="0">
                <a:solidFill>
                  <a:srgbClr val="FFFFFF"/>
                </a:solidFill>
                <a:latin typeface="微软雅黑" panose="020B0503020204020204" charset="-122"/>
                <a:cs typeface="微软雅黑" panose="020B0503020204020204" charset="-122"/>
              </a:rPr>
              <a:t>者</a:t>
            </a:r>
            <a:r>
              <a:rPr sz="1400" b="1" spc="0" dirty="0">
                <a:solidFill>
                  <a:srgbClr val="FFFFFF"/>
                </a:solidFill>
                <a:latin typeface="微软雅黑" panose="020B0503020204020204" charset="-122"/>
                <a:cs typeface="微软雅黑" panose="020B0503020204020204" charset="-122"/>
              </a:rPr>
              <a:t>未按</a:t>
            </a:r>
            <a:r>
              <a:rPr sz="1400" b="1" spc="-15" dirty="0">
                <a:solidFill>
                  <a:srgbClr val="FFFFFF"/>
                </a:solidFill>
                <a:latin typeface="微软雅黑" panose="020B0503020204020204" charset="-122"/>
                <a:cs typeface="微软雅黑" panose="020B0503020204020204" charset="-122"/>
              </a:rPr>
              <a:t>照</a:t>
            </a:r>
            <a:r>
              <a:rPr sz="1400" b="1" spc="0" dirty="0">
                <a:solidFill>
                  <a:srgbClr val="FFFFFF"/>
                </a:solidFill>
                <a:latin typeface="微软雅黑" panose="020B0503020204020204" charset="-122"/>
                <a:cs typeface="微软雅黑" panose="020B0503020204020204" charset="-122"/>
              </a:rPr>
              <a:t>规定</a:t>
            </a:r>
            <a:r>
              <a:rPr sz="1400" b="1" spc="-15" dirty="0">
                <a:solidFill>
                  <a:srgbClr val="FFFFFF"/>
                </a:solidFill>
                <a:latin typeface="微软雅黑" panose="020B0503020204020204" charset="-122"/>
                <a:cs typeface="微软雅黑" panose="020B0503020204020204" charset="-122"/>
              </a:rPr>
              <a:t>如</a:t>
            </a:r>
            <a:r>
              <a:rPr sz="1400" b="1" spc="0" dirty="0">
                <a:solidFill>
                  <a:srgbClr val="FFFFFF"/>
                </a:solidFill>
                <a:latin typeface="微软雅黑" panose="020B0503020204020204" charset="-122"/>
                <a:cs typeface="微软雅黑" panose="020B0503020204020204" charset="-122"/>
              </a:rPr>
              <a:t>实告知 有关的安全生产事项的</a:t>
            </a:r>
            <a:endParaRPr sz="1400">
              <a:latin typeface="微软雅黑" panose="020B0503020204020204" charset="-122"/>
              <a:cs typeface="微软雅黑" panose="020B0503020204020204" charset="-122"/>
            </a:endParaRPr>
          </a:p>
          <a:p>
            <a:pPr marL="12700">
              <a:lnSpc>
                <a:spcPct val="100000"/>
              </a:lnSpc>
              <a:spcBef>
                <a:spcPts val="840"/>
              </a:spcBef>
            </a:pPr>
            <a:r>
              <a:rPr sz="1400" b="1" spc="-5" dirty="0">
                <a:solidFill>
                  <a:srgbClr val="FFFFFF"/>
                </a:solidFill>
                <a:latin typeface="微软雅黑" panose="020B0503020204020204" charset="-122"/>
                <a:cs typeface="微软雅黑" panose="020B0503020204020204" charset="-122"/>
              </a:rPr>
              <a:t>4.</a:t>
            </a:r>
            <a:r>
              <a:rPr sz="1400" b="1" spc="0" dirty="0">
                <a:solidFill>
                  <a:srgbClr val="FFFFFF"/>
                </a:solidFill>
                <a:latin typeface="微软雅黑" panose="020B0503020204020204" charset="-122"/>
                <a:cs typeface="微软雅黑" panose="020B0503020204020204" charset="-122"/>
              </a:rPr>
              <a:t>未如实记录安全生产教育</a:t>
            </a:r>
            <a:r>
              <a:rPr sz="1400" b="1" spc="-15" dirty="0">
                <a:solidFill>
                  <a:srgbClr val="FFFFFF"/>
                </a:solidFill>
                <a:latin typeface="微软雅黑" panose="020B0503020204020204" charset="-122"/>
                <a:cs typeface="微软雅黑" panose="020B0503020204020204" charset="-122"/>
              </a:rPr>
              <a:t>和</a:t>
            </a:r>
            <a:r>
              <a:rPr sz="1400" b="1" spc="0" dirty="0">
                <a:solidFill>
                  <a:srgbClr val="FFFFFF"/>
                </a:solidFill>
                <a:latin typeface="微软雅黑" panose="020B0503020204020204" charset="-122"/>
                <a:cs typeface="微软雅黑" panose="020B0503020204020204" charset="-122"/>
              </a:rPr>
              <a:t>培训</a:t>
            </a:r>
            <a:r>
              <a:rPr sz="1400" b="1" spc="-15" dirty="0">
                <a:solidFill>
                  <a:srgbClr val="FFFFFF"/>
                </a:solidFill>
                <a:latin typeface="微软雅黑" panose="020B0503020204020204" charset="-122"/>
                <a:cs typeface="微软雅黑" panose="020B0503020204020204" charset="-122"/>
              </a:rPr>
              <a:t>情</a:t>
            </a:r>
            <a:r>
              <a:rPr sz="1400" b="1" spc="0" dirty="0">
                <a:solidFill>
                  <a:srgbClr val="FFFFFF"/>
                </a:solidFill>
                <a:latin typeface="微软雅黑" panose="020B0503020204020204" charset="-122"/>
                <a:cs typeface="微软雅黑" panose="020B0503020204020204" charset="-122"/>
              </a:rPr>
              <a:t>况的</a:t>
            </a:r>
            <a:endParaRPr sz="1400">
              <a:latin typeface="微软雅黑" panose="020B0503020204020204" charset="-122"/>
              <a:cs typeface="微软雅黑" panose="020B0503020204020204" charset="-122"/>
            </a:endParaRPr>
          </a:p>
          <a:p>
            <a:pPr marL="12700">
              <a:lnSpc>
                <a:spcPct val="100000"/>
              </a:lnSpc>
              <a:spcBef>
                <a:spcPts val="840"/>
              </a:spcBef>
            </a:pPr>
            <a:r>
              <a:rPr sz="1400" b="1" spc="-5" dirty="0">
                <a:solidFill>
                  <a:srgbClr val="FFFFFF"/>
                </a:solidFill>
                <a:latin typeface="微软雅黑" panose="020B0503020204020204" charset="-122"/>
                <a:cs typeface="微软雅黑" panose="020B0503020204020204" charset="-122"/>
              </a:rPr>
              <a:t>5.</a:t>
            </a:r>
            <a:r>
              <a:rPr sz="1400" b="1" spc="0" dirty="0">
                <a:solidFill>
                  <a:srgbClr val="FFFFFF"/>
                </a:solidFill>
                <a:latin typeface="微软雅黑" panose="020B0503020204020204" charset="-122"/>
                <a:cs typeface="微软雅黑" panose="020B0503020204020204" charset="-122"/>
              </a:rPr>
              <a:t>未将事故隐患排查治理情</a:t>
            </a:r>
            <a:r>
              <a:rPr sz="1400" b="1" spc="-15" dirty="0">
                <a:solidFill>
                  <a:srgbClr val="FFFFFF"/>
                </a:solidFill>
                <a:latin typeface="微软雅黑" panose="020B0503020204020204" charset="-122"/>
                <a:cs typeface="微软雅黑" panose="020B0503020204020204" charset="-122"/>
              </a:rPr>
              <a:t>况</a:t>
            </a:r>
            <a:r>
              <a:rPr sz="1400" b="1" spc="0" dirty="0">
                <a:solidFill>
                  <a:srgbClr val="FFFFFF"/>
                </a:solidFill>
                <a:latin typeface="微软雅黑" panose="020B0503020204020204" charset="-122"/>
                <a:cs typeface="微软雅黑" panose="020B0503020204020204" charset="-122"/>
              </a:rPr>
              <a:t>如实</a:t>
            </a:r>
            <a:r>
              <a:rPr sz="1400" b="1" spc="-15" dirty="0">
                <a:solidFill>
                  <a:srgbClr val="FFFFFF"/>
                </a:solidFill>
                <a:latin typeface="微软雅黑" panose="020B0503020204020204" charset="-122"/>
                <a:cs typeface="微软雅黑" panose="020B0503020204020204" charset="-122"/>
              </a:rPr>
              <a:t>记</a:t>
            </a:r>
            <a:r>
              <a:rPr sz="1400" b="1" spc="0" dirty="0">
                <a:solidFill>
                  <a:srgbClr val="FFFFFF"/>
                </a:solidFill>
                <a:latin typeface="微软雅黑" panose="020B0503020204020204" charset="-122"/>
                <a:cs typeface="微软雅黑" panose="020B0503020204020204" charset="-122"/>
              </a:rPr>
              <a:t>录或</a:t>
            </a:r>
            <a:r>
              <a:rPr sz="1400" b="1" spc="-15" dirty="0">
                <a:solidFill>
                  <a:srgbClr val="FFFFFF"/>
                </a:solidFill>
                <a:latin typeface="微软雅黑" panose="020B0503020204020204" charset="-122"/>
                <a:cs typeface="微软雅黑" panose="020B0503020204020204" charset="-122"/>
              </a:rPr>
              <a:t>者</a:t>
            </a:r>
            <a:r>
              <a:rPr sz="1400" b="1" spc="0" dirty="0">
                <a:solidFill>
                  <a:srgbClr val="FFFFFF"/>
                </a:solidFill>
                <a:latin typeface="微软雅黑" panose="020B0503020204020204" charset="-122"/>
                <a:cs typeface="微软雅黑" panose="020B0503020204020204" charset="-122"/>
              </a:rPr>
              <a:t>未向</a:t>
            </a:r>
            <a:r>
              <a:rPr sz="1400" b="1" spc="-15" dirty="0">
                <a:solidFill>
                  <a:srgbClr val="FFFFFF"/>
                </a:solidFill>
                <a:latin typeface="微软雅黑" panose="020B0503020204020204" charset="-122"/>
                <a:cs typeface="微软雅黑" panose="020B0503020204020204" charset="-122"/>
              </a:rPr>
              <a:t>从</a:t>
            </a:r>
            <a:r>
              <a:rPr sz="1400" b="1" spc="0" dirty="0">
                <a:solidFill>
                  <a:srgbClr val="FFFFFF"/>
                </a:solidFill>
                <a:latin typeface="微软雅黑" panose="020B0503020204020204" charset="-122"/>
                <a:cs typeface="微软雅黑" panose="020B0503020204020204" charset="-122"/>
              </a:rPr>
              <a:t>业人</a:t>
            </a:r>
            <a:r>
              <a:rPr sz="1400" b="1" spc="-15" dirty="0">
                <a:solidFill>
                  <a:srgbClr val="FFFFFF"/>
                </a:solidFill>
                <a:latin typeface="微软雅黑" panose="020B0503020204020204" charset="-122"/>
                <a:cs typeface="微软雅黑" panose="020B0503020204020204" charset="-122"/>
              </a:rPr>
              <a:t>员</a:t>
            </a:r>
            <a:r>
              <a:rPr sz="1400" b="1" spc="0" dirty="0">
                <a:solidFill>
                  <a:srgbClr val="FFFFFF"/>
                </a:solidFill>
                <a:latin typeface="微软雅黑" panose="020B0503020204020204" charset="-122"/>
                <a:cs typeface="微软雅黑" panose="020B0503020204020204" charset="-122"/>
              </a:rPr>
              <a:t>通报的</a:t>
            </a:r>
            <a:endParaRPr sz="1400">
              <a:latin typeface="微软雅黑" panose="020B0503020204020204" charset="-122"/>
              <a:cs typeface="微软雅黑" panose="020B0503020204020204" charset="-122"/>
            </a:endParaRPr>
          </a:p>
          <a:p>
            <a:pPr marL="12700">
              <a:lnSpc>
                <a:spcPct val="100000"/>
              </a:lnSpc>
              <a:spcBef>
                <a:spcPts val="840"/>
              </a:spcBef>
            </a:pPr>
            <a:r>
              <a:rPr sz="1400" b="1" spc="-5" dirty="0">
                <a:solidFill>
                  <a:srgbClr val="FFFFFF"/>
                </a:solidFill>
                <a:latin typeface="微软雅黑" panose="020B0503020204020204" charset="-122"/>
                <a:cs typeface="微软雅黑" panose="020B0503020204020204" charset="-122"/>
              </a:rPr>
              <a:t>6.</a:t>
            </a:r>
            <a:r>
              <a:rPr sz="1400" b="1" spc="0" dirty="0">
                <a:solidFill>
                  <a:srgbClr val="FFFFFF"/>
                </a:solidFill>
                <a:latin typeface="微软雅黑" panose="020B0503020204020204" charset="-122"/>
                <a:cs typeface="微软雅黑" panose="020B0503020204020204" charset="-122"/>
              </a:rPr>
              <a:t>未按照规定制定生产安全</a:t>
            </a:r>
            <a:r>
              <a:rPr sz="1400" b="1" spc="-15" dirty="0">
                <a:solidFill>
                  <a:srgbClr val="FFFFFF"/>
                </a:solidFill>
                <a:latin typeface="微软雅黑" panose="020B0503020204020204" charset="-122"/>
                <a:cs typeface="微软雅黑" panose="020B0503020204020204" charset="-122"/>
              </a:rPr>
              <a:t>事</a:t>
            </a:r>
            <a:r>
              <a:rPr sz="1400" b="1" spc="0" dirty="0">
                <a:solidFill>
                  <a:srgbClr val="FFFFFF"/>
                </a:solidFill>
                <a:latin typeface="微软雅黑" panose="020B0503020204020204" charset="-122"/>
                <a:cs typeface="微软雅黑" panose="020B0503020204020204" charset="-122"/>
              </a:rPr>
              <a:t>故应</a:t>
            </a:r>
            <a:r>
              <a:rPr sz="1400" b="1" spc="-15" dirty="0">
                <a:solidFill>
                  <a:srgbClr val="FFFFFF"/>
                </a:solidFill>
                <a:latin typeface="微软雅黑" panose="020B0503020204020204" charset="-122"/>
                <a:cs typeface="微软雅黑" panose="020B0503020204020204" charset="-122"/>
              </a:rPr>
              <a:t>急</a:t>
            </a:r>
            <a:r>
              <a:rPr sz="1400" b="1" spc="0" dirty="0">
                <a:solidFill>
                  <a:srgbClr val="FFFFFF"/>
                </a:solidFill>
                <a:latin typeface="微软雅黑" panose="020B0503020204020204" charset="-122"/>
                <a:cs typeface="微软雅黑" panose="020B0503020204020204" charset="-122"/>
              </a:rPr>
              <a:t>救援</a:t>
            </a:r>
            <a:r>
              <a:rPr sz="1400" b="1" spc="-15" dirty="0">
                <a:solidFill>
                  <a:srgbClr val="FFFFFF"/>
                </a:solidFill>
                <a:latin typeface="微软雅黑" panose="020B0503020204020204" charset="-122"/>
                <a:cs typeface="微软雅黑" panose="020B0503020204020204" charset="-122"/>
              </a:rPr>
              <a:t>预</a:t>
            </a:r>
            <a:r>
              <a:rPr sz="1400" b="1" spc="0" dirty="0">
                <a:solidFill>
                  <a:srgbClr val="FFFFFF"/>
                </a:solidFill>
                <a:latin typeface="微软雅黑" panose="020B0503020204020204" charset="-122"/>
                <a:cs typeface="微软雅黑" panose="020B0503020204020204" charset="-122"/>
              </a:rPr>
              <a:t>案或</a:t>
            </a:r>
            <a:r>
              <a:rPr sz="1400" b="1" spc="-15" dirty="0">
                <a:solidFill>
                  <a:srgbClr val="FFFFFF"/>
                </a:solidFill>
                <a:latin typeface="微软雅黑" panose="020B0503020204020204" charset="-122"/>
                <a:cs typeface="微软雅黑" panose="020B0503020204020204" charset="-122"/>
              </a:rPr>
              <a:t>者</a:t>
            </a:r>
            <a:r>
              <a:rPr sz="1400" b="1" spc="0" dirty="0">
                <a:solidFill>
                  <a:srgbClr val="FFFFFF"/>
                </a:solidFill>
                <a:latin typeface="微软雅黑" panose="020B0503020204020204" charset="-122"/>
                <a:cs typeface="微软雅黑" panose="020B0503020204020204" charset="-122"/>
              </a:rPr>
              <a:t>未定</a:t>
            </a:r>
            <a:r>
              <a:rPr sz="1400" b="1" spc="-15" dirty="0">
                <a:solidFill>
                  <a:srgbClr val="FFFFFF"/>
                </a:solidFill>
                <a:latin typeface="微软雅黑" panose="020B0503020204020204" charset="-122"/>
                <a:cs typeface="微软雅黑" panose="020B0503020204020204" charset="-122"/>
              </a:rPr>
              <a:t>期</a:t>
            </a:r>
            <a:r>
              <a:rPr sz="1400" b="1" spc="0" dirty="0">
                <a:solidFill>
                  <a:srgbClr val="FFFFFF"/>
                </a:solidFill>
                <a:latin typeface="微软雅黑" panose="020B0503020204020204" charset="-122"/>
                <a:cs typeface="微软雅黑" panose="020B0503020204020204" charset="-122"/>
              </a:rPr>
              <a:t>组织</a:t>
            </a:r>
            <a:r>
              <a:rPr sz="1400" b="1" spc="-15" dirty="0">
                <a:solidFill>
                  <a:srgbClr val="FFFFFF"/>
                </a:solidFill>
                <a:latin typeface="微软雅黑" panose="020B0503020204020204" charset="-122"/>
                <a:cs typeface="微软雅黑" panose="020B0503020204020204" charset="-122"/>
              </a:rPr>
              <a:t>演</a:t>
            </a:r>
            <a:r>
              <a:rPr sz="1400" b="1" spc="0" dirty="0">
                <a:solidFill>
                  <a:srgbClr val="FFFFFF"/>
                </a:solidFill>
                <a:latin typeface="微软雅黑" panose="020B0503020204020204" charset="-122"/>
                <a:cs typeface="微软雅黑" panose="020B0503020204020204" charset="-122"/>
              </a:rPr>
              <a:t>练的</a:t>
            </a:r>
            <a:endParaRPr sz="1400">
              <a:latin typeface="微软雅黑" panose="020B0503020204020204" charset="-122"/>
              <a:cs typeface="微软雅黑" panose="020B0503020204020204" charset="-122"/>
            </a:endParaRPr>
          </a:p>
          <a:p>
            <a:pPr marL="12700">
              <a:lnSpc>
                <a:spcPct val="100000"/>
              </a:lnSpc>
              <a:spcBef>
                <a:spcPts val="840"/>
              </a:spcBef>
            </a:pPr>
            <a:r>
              <a:rPr sz="1400" b="1" spc="-5" dirty="0">
                <a:solidFill>
                  <a:srgbClr val="FFFFFF"/>
                </a:solidFill>
                <a:latin typeface="微软雅黑" panose="020B0503020204020204" charset="-122"/>
                <a:cs typeface="微软雅黑" panose="020B0503020204020204" charset="-122"/>
              </a:rPr>
              <a:t>7.</a:t>
            </a:r>
            <a:r>
              <a:rPr sz="1400" b="1" spc="0" dirty="0">
                <a:solidFill>
                  <a:srgbClr val="FFFFFF"/>
                </a:solidFill>
                <a:latin typeface="微软雅黑" panose="020B0503020204020204" charset="-122"/>
                <a:cs typeface="微软雅黑" panose="020B0503020204020204" charset="-122"/>
              </a:rPr>
              <a:t>特种作业人员未按照规定</a:t>
            </a:r>
            <a:r>
              <a:rPr sz="1400" b="1" spc="-15" dirty="0">
                <a:solidFill>
                  <a:srgbClr val="FFFFFF"/>
                </a:solidFill>
                <a:latin typeface="微软雅黑" panose="020B0503020204020204" charset="-122"/>
                <a:cs typeface="微软雅黑" panose="020B0503020204020204" charset="-122"/>
              </a:rPr>
              <a:t>经</a:t>
            </a:r>
            <a:r>
              <a:rPr sz="1400" b="1" spc="0" dirty="0">
                <a:solidFill>
                  <a:srgbClr val="FFFFFF"/>
                </a:solidFill>
                <a:latin typeface="微软雅黑" panose="020B0503020204020204" charset="-122"/>
                <a:cs typeface="微软雅黑" panose="020B0503020204020204" charset="-122"/>
              </a:rPr>
              <a:t>专门</a:t>
            </a:r>
            <a:r>
              <a:rPr sz="1400" b="1" spc="-15" dirty="0">
                <a:solidFill>
                  <a:srgbClr val="FFFFFF"/>
                </a:solidFill>
                <a:latin typeface="微软雅黑" panose="020B0503020204020204" charset="-122"/>
                <a:cs typeface="微软雅黑" panose="020B0503020204020204" charset="-122"/>
              </a:rPr>
              <a:t>的</a:t>
            </a:r>
            <a:r>
              <a:rPr sz="1400" b="1" spc="0" dirty="0">
                <a:solidFill>
                  <a:srgbClr val="FFFFFF"/>
                </a:solidFill>
                <a:latin typeface="微软雅黑" panose="020B0503020204020204" charset="-122"/>
                <a:cs typeface="微软雅黑" panose="020B0503020204020204" charset="-122"/>
              </a:rPr>
              <a:t>安全</a:t>
            </a:r>
            <a:r>
              <a:rPr sz="1400" b="1" spc="-15" dirty="0">
                <a:solidFill>
                  <a:srgbClr val="FFFFFF"/>
                </a:solidFill>
                <a:latin typeface="微软雅黑" panose="020B0503020204020204" charset="-122"/>
                <a:cs typeface="微软雅黑" panose="020B0503020204020204" charset="-122"/>
              </a:rPr>
              <a:t>作</a:t>
            </a:r>
            <a:r>
              <a:rPr sz="1400" b="1" spc="0" dirty="0">
                <a:solidFill>
                  <a:srgbClr val="FFFFFF"/>
                </a:solidFill>
                <a:latin typeface="微软雅黑" panose="020B0503020204020204" charset="-122"/>
                <a:cs typeface="微软雅黑" panose="020B0503020204020204" charset="-122"/>
              </a:rPr>
              <a:t>业培</a:t>
            </a:r>
            <a:r>
              <a:rPr sz="1400" b="1" spc="-15" dirty="0">
                <a:solidFill>
                  <a:srgbClr val="FFFFFF"/>
                </a:solidFill>
                <a:latin typeface="微软雅黑" panose="020B0503020204020204" charset="-122"/>
                <a:cs typeface="微软雅黑" panose="020B0503020204020204" charset="-122"/>
              </a:rPr>
              <a:t>训</a:t>
            </a:r>
            <a:r>
              <a:rPr sz="1400" b="1" spc="0" dirty="0">
                <a:solidFill>
                  <a:srgbClr val="FFFFFF"/>
                </a:solidFill>
                <a:latin typeface="微软雅黑" panose="020B0503020204020204" charset="-122"/>
                <a:cs typeface="微软雅黑" panose="020B0503020204020204" charset="-122"/>
              </a:rPr>
              <a:t>并取</a:t>
            </a:r>
            <a:r>
              <a:rPr sz="1400" b="1" spc="-15" dirty="0">
                <a:solidFill>
                  <a:srgbClr val="FFFFFF"/>
                </a:solidFill>
                <a:latin typeface="微软雅黑" panose="020B0503020204020204" charset="-122"/>
                <a:cs typeface="微软雅黑" panose="020B0503020204020204" charset="-122"/>
              </a:rPr>
              <a:t>得</a:t>
            </a:r>
            <a:r>
              <a:rPr sz="1400" b="1" spc="0" dirty="0">
                <a:solidFill>
                  <a:srgbClr val="FFFFFF"/>
                </a:solidFill>
                <a:latin typeface="微软雅黑" panose="020B0503020204020204" charset="-122"/>
                <a:cs typeface="微软雅黑" panose="020B0503020204020204" charset="-122"/>
              </a:rPr>
              <a:t>相应</a:t>
            </a:r>
            <a:r>
              <a:rPr sz="1400" b="1" spc="-15" dirty="0">
                <a:solidFill>
                  <a:srgbClr val="FFFFFF"/>
                </a:solidFill>
                <a:latin typeface="微软雅黑" panose="020B0503020204020204" charset="-122"/>
                <a:cs typeface="微软雅黑" panose="020B0503020204020204" charset="-122"/>
              </a:rPr>
              <a:t>资</a:t>
            </a:r>
            <a:r>
              <a:rPr sz="1400" b="1" spc="0" dirty="0">
                <a:solidFill>
                  <a:srgbClr val="FFFFFF"/>
                </a:solidFill>
                <a:latin typeface="微软雅黑" panose="020B0503020204020204" charset="-122"/>
                <a:cs typeface="微软雅黑" panose="020B0503020204020204" charset="-122"/>
              </a:rPr>
              <a:t>格，</a:t>
            </a:r>
            <a:r>
              <a:rPr sz="1400" b="1" spc="-15" dirty="0">
                <a:solidFill>
                  <a:srgbClr val="FFFFFF"/>
                </a:solidFill>
                <a:latin typeface="微软雅黑" panose="020B0503020204020204" charset="-122"/>
                <a:cs typeface="微软雅黑" panose="020B0503020204020204" charset="-122"/>
              </a:rPr>
              <a:t>上</a:t>
            </a:r>
            <a:r>
              <a:rPr sz="1400" b="1" spc="0" dirty="0">
                <a:solidFill>
                  <a:srgbClr val="FFFFFF"/>
                </a:solidFill>
                <a:latin typeface="微软雅黑" panose="020B0503020204020204" charset="-122"/>
                <a:cs typeface="微软雅黑" panose="020B0503020204020204" charset="-122"/>
              </a:rPr>
              <a:t>岗作</a:t>
            </a:r>
            <a:r>
              <a:rPr sz="1400" b="1" spc="-15" dirty="0">
                <a:solidFill>
                  <a:srgbClr val="FFFFFF"/>
                </a:solidFill>
                <a:latin typeface="微软雅黑" panose="020B0503020204020204" charset="-122"/>
                <a:cs typeface="微软雅黑" panose="020B0503020204020204" charset="-122"/>
              </a:rPr>
              <a:t>业</a:t>
            </a:r>
            <a:r>
              <a:rPr sz="1400" b="1" spc="0" dirty="0">
                <a:solidFill>
                  <a:srgbClr val="FFFFFF"/>
                </a:solidFill>
                <a:latin typeface="微软雅黑" panose="020B0503020204020204" charset="-122"/>
                <a:cs typeface="微软雅黑" panose="020B0503020204020204" charset="-122"/>
              </a:rPr>
              <a:t>的</a:t>
            </a:r>
            <a:endParaRPr sz="1400">
              <a:latin typeface="微软雅黑" panose="020B0503020204020204" charset="-122"/>
              <a:cs typeface="微软雅黑" panose="020B0503020204020204" charset="-122"/>
            </a:endParaRPr>
          </a:p>
        </p:txBody>
      </p:sp>
      <p:sp>
        <p:nvSpPr>
          <p:cNvPr id="18" name="object 18"/>
          <p:cNvSpPr txBox="1"/>
          <p:nvPr/>
        </p:nvSpPr>
        <p:spPr>
          <a:xfrm>
            <a:off x="585012" y="4831715"/>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7474457" y="5133594"/>
            <a:ext cx="612648" cy="611124"/>
          </a:xfrm>
          <a:custGeom>
            <a:avLst/>
            <a:gdLst/>
            <a:ahLst/>
            <a:cxnLst/>
            <a:rect l="l" t="t" r="r" b="b"/>
            <a:pathLst>
              <a:path w="612648"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1"/>
                </a:lnTo>
                <a:lnTo>
                  <a:pt x="1015" y="330622"/>
                </a:lnTo>
                <a:lnTo>
                  <a:pt x="8903" y="378992"/>
                </a:lnTo>
                <a:lnTo>
                  <a:pt x="24074" y="424500"/>
                </a:lnTo>
                <a:lnTo>
                  <a:pt x="45897" y="466519"/>
                </a:lnTo>
                <a:lnTo>
                  <a:pt x="73742" y="504418"/>
                </a:lnTo>
                <a:lnTo>
                  <a:pt x="106977" y="537569"/>
                </a:lnTo>
                <a:lnTo>
                  <a:pt x="144971" y="565343"/>
                </a:lnTo>
                <a:lnTo>
                  <a:pt x="187094" y="587111"/>
                </a:lnTo>
                <a:lnTo>
                  <a:pt x="232715" y="602243"/>
                </a:lnTo>
                <a:lnTo>
                  <a:pt x="281202" y="610111"/>
                </a:lnTo>
                <a:lnTo>
                  <a:pt x="306324" y="611123"/>
                </a:lnTo>
                <a:lnTo>
                  <a:pt x="331445" y="610111"/>
                </a:lnTo>
                <a:lnTo>
                  <a:pt x="379932" y="602243"/>
                </a:lnTo>
                <a:lnTo>
                  <a:pt x="425553" y="587111"/>
                </a:lnTo>
                <a:lnTo>
                  <a:pt x="467676" y="565343"/>
                </a:lnTo>
                <a:lnTo>
                  <a:pt x="505670" y="537569"/>
                </a:lnTo>
                <a:lnTo>
                  <a:pt x="538905" y="504418"/>
                </a:lnTo>
                <a:lnTo>
                  <a:pt x="566750" y="466519"/>
                </a:lnTo>
                <a:lnTo>
                  <a:pt x="588573" y="424500"/>
                </a:lnTo>
                <a:lnTo>
                  <a:pt x="603744" y="378992"/>
                </a:lnTo>
                <a:lnTo>
                  <a:pt x="611632" y="330622"/>
                </a:lnTo>
                <a:lnTo>
                  <a:pt x="612648" y="305561"/>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20" name="object 20"/>
          <p:cNvSpPr/>
          <p:nvPr/>
        </p:nvSpPr>
        <p:spPr>
          <a:xfrm>
            <a:off x="7474457" y="5133594"/>
            <a:ext cx="612648" cy="611124"/>
          </a:xfrm>
          <a:custGeom>
            <a:avLst/>
            <a:gdLst/>
            <a:ahLst/>
            <a:cxnLst/>
            <a:rect l="l" t="t" r="r" b="b"/>
            <a:pathLst>
              <a:path w="612648" h="611124">
                <a:moveTo>
                  <a:pt x="0" y="305561"/>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8" y="305561"/>
                </a:lnTo>
                <a:lnTo>
                  <a:pt x="611632" y="330622"/>
                </a:lnTo>
                <a:lnTo>
                  <a:pt x="603744" y="378992"/>
                </a:lnTo>
                <a:lnTo>
                  <a:pt x="588573" y="424500"/>
                </a:lnTo>
                <a:lnTo>
                  <a:pt x="566750" y="466519"/>
                </a:lnTo>
                <a:lnTo>
                  <a:pt x="538905" y="504418"/>
                </a:lnTo>
                <a:lnTo>
                  <a:pt x="505670" y="537569"/>
                </a:lnTo>
                <a:lnTo>
                  <a:pt x="467676" y="565343"/>
                </a:lnTo>
                <a:lnTo>
                  <a:pt x="425553" y="587111"/>
                </a:lnTo>
                <a:lnTo>
                  <a:pt x="379932" y="602243"/>
                </a:lnTo>
                <a:lnTo>
                  <a:pt x="331445" y="610111"/>
                </a:lnTo>
                <a:lnTo>
                  <a:pt x="306324" y="611123"/>
                </a:lnTo>
                <a:lnTo>
                  <a:pt x="281202" y="610111"/>
                </a:lnTo>
                <a:lnTo>
                  <a:pt x="232715" y="602243"/>
                </a:lnTo>
                <a:lnTo>
                  <a:pt x="187094" y="587111"/>
                </a:lnTo>
                <a:lnTo>
                  <a:pt x="144971" y="565343"/>
                </a:lnTo>
                <a:lnTo>
                  <a:pt x="106977" y="537569"/>
                </a:lnTo>
                <a:lnTo>
                  <a:pt x="73742" y="504418"/>
                </a:lnTo>
                <a:lnTo>
                  <a:pt x="45897" y="466519"/>
                </a:lnTo>
                <a:lnTo>
                  <a:pt x="24074" y="424500"/>
                </a:lnTo>
                <a:lnTo>
                  <a:pt x="8903" y="378992"/>
                </a:lnTo>
                <a:lnTo>
                  <a:pt x="1015" y="330622"/>
                </a:lnTo>
                <a:lnTo>
                  <a:pt x="0" y="305561"/>
                </a:lnTo>
                <a:close/>
              </a:path>
            </a:pathLst>
          </a:custGeom>
          <a:ln w="38100">
            <a:solidFill>
              <a:srgbClr val="FFFFFF"/>
            </a:solidFill>
          </a:ln>
        </p:spPr>
        <p:txBody>
          <a:bodyPr wrap="square" lIns="0" tIns="0" rIns="0" bIns="0" rtlCol="0">
            <a:spAutoFit/>
          </a:bodyPr>
          <a:lstStyle/>
          <a:p/>
        </p:txBody>
      </p:sp>
      <p:sp>
        <p:nvSpPr>
          <p:cNvPr id="21" name="object 21"/>
          <p:cNvSpPr/>
          <p:nvPr/>
        </p:nvSpPr>
        <p:spPr>
          <a:xfrm>
            <a:off x="7508747" y="5189220"/>
            <a:ext cx="541020" cy="498348"/>
          </a:xfrm>
          <a:prstGeom prst="rect">
            <a:avLst/>
          </a:prstGeom>
          <a:blipFill>
            <a:blip r:embed="rId1" cstate="print"/>
            <a:stretch>
              <a:fillRect/>
            </a:stretch>
          </a:blipFill>
        </p:spPr>
        <p:txBody>
          <a:bodyPr wrap="square" lIns="0" tIns="0" rIns="0" bIns="0" rtlCol="0">
            <a:spAutoFit/>
          </a:bodyPr>
          <a:lstStyle/>
          <a:p/>
        </p:txBody>
      </p:sp>
      <p:sp>
        <p:nvSpPr>
          <p:cNvPr id="22" name="object 22"/>
          <p:cNvSpPr/>
          <p:nvPr/>
        </p:nvSpPr>
        <p:spPr>
          <a:xfrm>
            <a:off x="2861310" y="5127497"/>
            <a:ext cx="612648" cy="611123"/>
          </a:xfrm>
          <a:custGeom>
            <a:avLst/>
            <a:gdLst/>
            <a:ahLst/>
            <a:cxnLst/>
            <a:rect l="l" t="t" r="r" b="b"/>
            <a:pathLst>
              <a:path w="612648" h="611124">
                <a:moveTo>
                  <a:pt x="306323"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1"/>
                </a:lnTo>
                <a:lnTo>
                  <a:pt x="1015" y="330622"/>
                </a:lnTo>
                <a:lnTo>
                  <a:pt x="8903" y="378992"/>
                </a:lnTo>
                <a:lnTo>
                  <a:pt x="24074" y="424500"/>
                </a:lnTo>
                <a:lnTo>
                  <a:pt x="45897" y="466519"/>
                </a:lnTo>
                <a:lnTo>
                  <a:pt x="73742" y="504418"/>
                </a:lnTo>
                <a:lnTo>
                  <a:pt x="106977" y="537569"/>
                </a:lnTo>
                <a:lnTo>
                  <a:pt x="144971" y="565343"/>
                </a:lnTo>
                <a:lnTo>
                  <a:pt x="187094" y="587111"/>
                </a:lnTo>
                <a:lnTo>
                  <a:pt x="232715" y="602243"/>
                </a:lnTo>
                <a:lnTo>
                  <a:pt x="281202" y="610111"/>
                </a:lnTo>
                <a:lnTo>
                  <a:pt x="306323" y="611123"/>
                </a:lnTo>
                <a:lnTo>
                  <a:pt x="331445" y="610111"/>
                </a:lnTo>
                <a:lnTo>
                  <a:pt x="379932" y="602243"/>
                </a:lnTo>
                <a:lnTo>
                  <a:pt x="425553" y="587111"/>
                </a:lnTo>
                <a:lnTo>
                  <a:pt x="467676" y="565343"/>
                </a:lnTo>
                <a:lnTo>
                  <a:pt x="505670" y="537569"/>
                </a:lnTo>
                <a:lnTo>
                  <a:pt x="538905" y="504418"/>
                </a:lnTo>
                <a:lnTo>
                  <a:pt x="566750" y="466519"/>
                </a:lnTo>
                <a:lnTo>
                  <a:pt x="588573" y="424500"/>
                </a:lnTo>
                <a:lnTo>
                  <a:pt x="603744" y="378992"/>
                </a:lnTo>
                <a:lnTo>
                  <a:pt x="611632" y="330622"/>
                </a:lnTo>
                <a:lnTo>
                  <a:pt x="612648" y="305561"/>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3" y="0"/>
                </a:lnTo>
                <a:close/>
              </a:path>
            </a:pathLst>
          </a:custGeom>
          <a:solidFill>
            <a:srgbClr val="FFFFFF"/>
          </a:solidFill>
        </p:spPr>
        <p:txBody>
          <a:bodyPr wrap="square" lIns="0" tIns="0" rIns="0" bIns="0" rtlCol="0">
            <a:spAutoFit/>
          </a:bodyPr>
          <a:lstStyle/>
          <a:p/>
        </p:txBody>
      </p:sp>
      <p:sp>
        <p:nvSpPr>
          <p:cNvPr id="23" name="object 23"/>
          <p:cNvSpPr/>
          <p:nvPr/>
        </p:nvSpPr>
        <p:spPr>
          <a:xfrm>
            <a:off x="2861310" y="5127497"/>
            <a:ext cx="612648" cy="611123"/>
          </a:xfrm>
          <a:custGeom>
            <a:avLst/>
            <a:gdLst/>
            <a:ahLst/>
            <a:cxnLst/>
            <a:rect l="l" t="t" r="r" b="b"/>
            <a:pathLst>
              <a:path w="612648" h="611124">
                <a:moveTo>
                  <a:pt x="0" y="305561"/>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3"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8" y="305561"/>
                </a:lnTo>
                <a:lnTo>
                  <a:pt x="611632" y="330622"/>
                </a:lnTo>
                <a:lnTo>
                  <a:pt x="603744" y="378992"/>
                </a:lnTo>
                <a:lnTo>
                  <a:pt x="588573" y="424500"/>
                </a:lnTo>
                <a:lnTo>
                  <a:pt x="566750" y="466519"/>
                </a:lnTo>
                <a:lnTo>
                  <a:pt x="538905" y="504418"/>
                </a:lnTo>
                <a:lnTo>
                  <a:pt x="505670" y="537569"/>
                </a:lnTo>
                <a:lnTo>
                  <a:pt x="467676" y="565343"/>
                </a:lnTo>
                <a:lnTo>
                  <a:pt x="425553" y="587111"/>
                </a:lnTo>
                <a:lnTo>
                  <a:pt x="379932" y="602243"/>
                </a:lnTo>
                <a:lnTo>
                  <a:pt x="331445" y="610111"/>
                </a:lnTo>
                <a:lnTo>
                  <a:pt x="306323" y="611123"/>
                </a:lnTo>
                <a:lnTo>
                  <a:pt x="281202" y="610111"/>
                </a:lnTo>
                <a:lnTo>
                  <a:pt x="232715" y="602243"/>
                </a:lnTo>
                <a:lnTo>
                  <a:pt x="187094" y="587111"/>
                </a:lnTo>
                <a:lnTo>
                  <a:pt x="144971" y="565343"/>
                </a:lnTo>
                <a:lnTo>
                  <a:pt x="106977" y="537569"/>
                </a:lnTo>
                <a:lnTo>
                  <a:pt x="73742" y="504418"/>
                </a:lnTo>
                <a:lnTo>
                  <a:pt x="45897" y="466519"/>
                </a:lnTo>
                <a:lnTo>
                  <a:pt x="24074" y="424500"/>
                </a:lnTo>
                <a:lnTo>
                  <a:pt x="8903" y="378992"/>
                </a:lnTo>
                <a:lnTo>
                  <a:pt x="1015" y="330622"/>
                </a:lnTo>
                <a:lnTo>
                  <a:pt x="0" y="305561"/>
                </a:lnTo>
                <a:close/>
              </a:path>
            </a:pathLst>
          </a:custGeom>
          <a:ln w="38100">
            <a:solidFill>
              <a:srgbClr val="FFFFFF"/>
            </a:solidFill>
          </a:ln>
        </p:spPr>
        <p:txBody>
          <a:bodyPr wrap="square" lIns="0" tIns="0" rIns="0" bIns="0" rtlCol="0">
            <a:spAutoFit/>
          </a:bodyPr>
          <a:lstStyle/>
          <a:p/>
        </p:txBody>
      </p:sp>
      <p:sp>
        <p:nvSpPr>
          <p:cNvPr id="24" name="object 24"/>
          <p:cNvSpPr/>
          <p:nvPr/>
        </p:nvSpPr>
        <p:spPr>
          <a:xfrm>
            <a:off x="2933700" y="5132832"/>
            <a:ext cx="466344" cy="469392"/>
          </a:xfrm>
          <a:prstGeom prst="rect">
            <a:avLst/>
          </a:prstGeom>
          <a:blipFill>
            <a:blip r:embed="rId2" cstate="print"/>
            <a:stretch>
              <a:fillRect/>
            </a:stretch>
          </a:blipFill>
        </p:spPr>
        <p:txBody>
          <a:bodyPr wrap="square" lIns="0" tIns="0" rIns="0" bIns="0" rtlCol="0">
            <a:spAutoFit/>
          </a:bodyPr>
          <a:lstStyle/>
          <a:p/>
        </p:txBody>
      </p:sp>
      <p:sp>
        <p:nvSpPr>
          <p:cNvPr id="25" name="object 25"/>
          <p:cNvSpPr/>
          <p:nvPr/>
        </p:nvSpPr>
        <p:spPr>
          <a:xfrm>
            <a:off x="8806433" y="0"/>
            <a:ext cx="926592" cy="700277"/>
          </a:xfrm>
          <a:custGeom>
            <a:avLst/>
            <a:gdLst/>
            <a:ahLst/>
            <a:cxnLst/>
            <a:rect l="l" t="t" r="r" b="b"/>
            <a:pathLst>
              <a:path w="926592" h="700277">
                <a:moveTo>
                  <a:pt x="776478" y="0"/>
                </a:moveTo>
                <a:lnTo>
                  <a:pt x="150113" y="0"/>
                </a:lnTo>
                <a:lnTo>
                  <a:pt x="0" y="300227"/>
                </a:lnTo>
                <a:lnTo>
                  <a:pt x="200025" y="700277"/>
                </a:lnTo>
                <a:lnTo>
                  <a:pt x="726567" y="700277"/>
                </a:lnTo>
                <a:lnTo>
                  <a:pt x="926592" y="300227"/>
                </a:lnTo>
                <a:lnTo>
                  <a:pt x="776478" y="0"/>
                </a:lnTo>
                <a:close/>
              </a:path>
            </a:pathLst>
          </a:custGeom>
          <a:solidFill>
            <a:srgbClr val="17BC9B"/>
          </a:solidFill>
        </p:spPr>
        <p:txBody>
          <a:bodyPr wrap="square" lIns="0" tIns="0" rIns="0" bIns="0" rtlCol="0">
            <a:spAutoFit/>
          </a:bodyPr>
          <a:lstStyle/>
          <a:p/>
        </p:txBody>
      </p:sp>
      <p:sp>
        <p:nvSpPr>
          <p:cNvPr id="26" name="object 26"/>
          <p:cNvSpPr/>
          <p:nvPr/>
        </p:nvSpPr>
        <p:spPr>
          <a:xfrm>
            <a:off x="8806433" y="0"/>
            <a:ext cx="150113" cy="300227"/>
          </a:xfrm>
          <a:custGeom>
            <a:avLst/>
            <a:gdLst/>
            <a:ahLst/>
            <a:cxnLst/>
            <a:rect l="l" t="t" r="r" b="b"/>
            <a:pathLst>
              <a:path w="150113" h="300227">
                <a:moveTo>
                  <a:pt x="0" y="300227"/>
                </a:moveTo>
                <a:lnTo>
                  <a:pt x="150113" y="0"/>
                </a:lnTo>
              </a:path>
            </a:pathLst>
          </a:custGeom>
          <a:ln w="19812">
            <a:solidFill>
              <a:srgbClr val="FFFFFF"/>
            </a:solidFill>
          </a:ln>
        </p:spPr>
        <p:txBody>
          <a:bodyPr wrap="square" lIns="0" tIns="0" rIns="0" bIns="0" rtlCol="0">
            <a:spAutoFit/>
          </a:bodyPr>
          <a:lstStyle/>
          <a:p/>
        </p:txBody>
      </p:sp>
      <p:sp>
        <p:nvSpPr>
          <p:cNvPr id="27" name="object 27"/>
          <p:cNvSpPr/>
          <p:nvPr/>
        </p:nvSpPr>
        <p:spPr>
          <a:xfrm>
            <a:off x="8806433" y="0"/>
            <a:ext cx="926592" cy="700277"/>
          </a:xfrm>
          <a:custGeom>
            <a:avLst/>
            <a:gdLst/>
            <a:ahLst/>
            <a:cxnLst/>
            <a:rect l="l" t="t" r="r" b="b"/>
            <a:pathLst>
              <a:path w="926592" h="700277">
                <a:moveTo>
                  <a:pt x="776478" y="0"/>
                </a:moveTo>
                <a:lnTo>
                  <a:pt x="926592" y="300227"/>
                </a:lnTo>
                <a:lnTo>
                  <a:pt x="726567" y="700277"/>
                </a:lnTo>
                <a:lnTo>
                  <a:pt x="200025" y="700277"/>
                </a:lnTo>
                <a:lnTo>
                  <a:pt x="0" y="300227"/>
                </a:lnTo>
              </a:path>
            </a:pathLst>
          </a:custGeom>
          <a:ln w="19811">
            <a:solidFill>
              <a:srgbClr val="FFFFFF"/>
            </a:solidFill>
          </a:ln>
        </p:spPr>
        <p:txBody>
          <a:bodyPr wrap="square" lIns="0" tIns="0" rIns="0" bIns="0" rtlCol="0">
            <a:spAutoFit/>
          </a:bodyPr>
          <a:lstStyle/>
          <a:p/>
        </p:txBody>
      </p:sp>
      <p:sp>
        <p:nvSpPr>
          <p:cNvPr id="28" name="object 28"/>
          <p:cNvSpPr txBox="1"/>
          <p:nvPr/>
        </p:nvSpPr>
        <p:spPr>
          <a:xfrm>
            <a:off x="9077070" y="63246"/>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94</a:t>
            </a:r>
            <a:endParaRPr sz="2800">
              <a:latin typeface="Calibri" panose="020F0502020204030204"/>
              <a:cs typeface="Calibri" panose="020F0502020204030204"/>
            </a:endParaRPr>
          </a:p>
        </p:txBody>
      </p:sp>
      <p:sp>
        <p:nvSpPr>
          <p:cNvPr id="29" name="object 29"/>
          <p:cNvSpPr/>
          <p:nvPr/>
        </p:nvSpPr>
        <p:spPr>
          <a:xfrm>
            <a:off x="5310378" y="4293870"/>
            <a:ext cx="0" cy="313944"/>
          </a:xfrm>
          <a:custGeom>
            <a:avLst/>
            <a:gdLst/>
            <a:ahLst/>
            <a:cxnLst/>
            <a:rect l="l" t="t" r="r" b="b"/>
            <a:pathLst>
              <a:path h="313944">
                <a:moveTo>
                  <a:pt x="0" y="0"/>
                </a:moveTo>
                <a:lnTo>
                  <a:pt x="0" y="313943"/>
                </a:lnTo>
              </a:path>
            </a:pathLst>
          </a:custGeom>
          <a:ln w="19812">
            <a:solidFill>
              <a:srgbClr val="FFFFFF"/>
            </a:solidFill>
          </a:ln>
        </p:spPr>
        <p:txBody>
          <a:bodyPr wrap="square" lIns="0" tIns="0" rIns="0" bIns="0" rtlCol="0">
            <a:spAutoFit/>
          </a:bodyPr>
          <a:lstStyle/>
          <a:p/>
        </p:txBody>
      </p:sp>
      <p:sp>
        <p:nvSpPr>
          <p:cNvPr id="30" name="object 30"/>
          <p:cNvSpPr/>
          <p:nvPr/>
        </p:nvSpPr>
        <p:spPr>
          <a:xfrm>
            <a:off x="5310378" y="4996434"/>
            <a:ext cx="0" cy="94487"/>
          </a:xfrm>
          <a:custGeom>
            <a:avLst/>
            <a:gdLst/>
            <a:ahLst/>
            <a:cxnLst/>
            <a:rect l="l" t="t" r="r" b="b"/>
            <a:pathLst>
              <a:path h="94487">
                <a:moveTo>
                  <a:pt x="0" y="0"/>
                </a:moveTo>
                <a:lnTo>
                  <a:pt x="0" y="94488"/>
                </a:lnTo>
              </a:path>
            </a:pathLst>
          </a:custGeom>
          <a:ln w="19812">
            <a:solidFill>
              <a:srgbClr val="FFFFFF"/>
            </a:solidFill>
          </a:ln>
        </p:spPr>
        <p:txBody>
          <a:bodyPr wrap="square" lIns="0" tIns="0" rIns="0" bIns="0" rtlCol="0">
            <a:spAutoFit/>
          </a:bodyPr>
          <a:lstStyle/>
          <a:p/>
        </p:txBody>
      </p:sp>
      <p:sp>
        <p:nvSpPr>
          <p:cNvPr id="31" name="object 31"/>
          <p:cNvSpPr/>
          <p:nvPr/>
        </p:nvSpPr>
        <p:spPr>
          <a:xfrm>
            <a:off x="1989582" y="5868161"/>
            <a:ext cx="3482340" cy="647700"/>
          </a:xfrm>
          <a:custGeom>
            <a:avLst/>
            <a:gdLst/>
            <a:ahLst/>
            <a:cxnLst/>
            <a:rect l="l" t="t" r="r" b="b"/>
            <a:pathLst>
              <a:path w="3482340" h="647700">
                <a:moveTo>
                  <a:pt x="0" y="647700"/>
                </a:moveTo>
                <a:lnTo>
                  <a:pt x="3482340" y="647700"/>
                </a:lnTo>
                <a:lnTo>
                  <a:pt x="3482340" y="0"/>
                </a:lnTo>
                <a:lnTo>
                  <a:pt x="0" y="0"/>
                </a:lnTo>
                <a:lnTo>
                  <a:pt x="0" y="647700"/>
                </a:lnTo>
                <a:close/>
              </a:path>
            </a:pathLst>
          </a:custGeom>
          <a:solidFill>
            <a:srgbClr val="205A6B"/>
          </a:solidFill>
        </p:spPr>
        <p:txBody>
          <a:bodyPr wrap="square" lIns="0" tIns="0" rIns="0" bIns="0" rtlCol="0">
            <a:spAutoFit/>
          </a:bodyPr>
          <a:lstStyle/>
          <a:p/>
        </p:txBody>
      </p:sp>
      <p:sp>
        <p:nvSpPr>
          <p:cNvPr id="32" name="object 32"/>
          <p:cNvSpPr/>
          <p:nvPr/>
        </p:nvSpPr>
        <p:spPr>
          <a:xfrm>
            <a:off x="1989582" y="5868161"/>
            <a:ext cx="3482340" cy="647700"/>
          </a:xfrm>
          <a:custGeom>
            <a:avLst/>
            <a:gdLst/>
            <a:ahLst/>
            <a:cxnLst/>
            <a:rect l="l" t="t" r="r" b="b"/>
            <a:pathLst>
              <a:path w="3482340" h="647700">
                <a:moveTo>
                  <a:pt x="0" y="647700"/>
                </a:moveTo>
                <a:lnTo>
                  <a:pt x="3482340" y="647700"/>
                </a:lnTo>
                <a:lnTo>
                  <a:pt x="3482340" y="0"/>
                </a:lnTo>
                <a:lnTo>
                  <a:pt x="0" y="0"/>
                </a:lnTo>
                <a:lnTo>
                  <a:pt x="0" y="647700"/>
                </a:lnTo>
                <a:close/>
              </a:path>
            </a:pathLst>
          </a:custGeom>
          <a:ln w="19812">
            <a:solidFill>
              <a:srgbClr val="FFFFFF"/>
            </a:solidFill>
          </a:ln>
        </p:spPr>
        <p:txBody>
          <a:bodyPr wrap="square" lIns="0" tIns="0" rIns="0" bIns="0" rtlCol="0">
            <a:spAutoFit/>
          </a:bodyPr>
          <a:lstStyle/>
          <a:p/>
        </p:txBody>
      </p:sp>
      <p:sp>
        <p:nvSpPr>
          <p:cNvPr id="33" name="object 33"/>
          <p:cNvSpPr txBox="1"/>
          <p:nvPr/>
        </p:nvSpPr>
        <p:spPr>
          <a:xfrm>
            <a:off x="2067560" y="5828893"/>
            <a:ext cx="3230245" cy="652780"/>
          </a:xfrm>
          <a:prstGeom prst="rect">
            <a:avLst/>
          </a:prstGeom>
        </p:spPr>
        <p:txBody>
          <a:bodyPr vert="horz" wrap="square" lIns="0" tIns="0" rIns="0" bIns="0" rtlCol="0">
            <a:spAutoFit/>
          </a:bodyPr>
          <a:lstStyle/>
          <a:p>
            <a:pPr marL="12700" marR="6350">
              <a:lnSpc>
                <a:spcPct val="150000"/>
              </a:lnSpc>
            </a:pPr>
            <a:r>
              <a:rPr sz="1400" b="1" dirty="0">
                <a:solidFill>
                  <a:srgbClr val="FFFFFF"/>
                </a:solidFill>
                <a:latin typeface="微软雅黑" panose="020B0503020204020204" charset="-122"/>
                <a:cs typeface="微软雅黑" panose="020B0503020204020204" charset="-122"/>
              </a:rPr>
              <a:t>对其直接负责的主管人</a:t>
            </a:r>
            <a:r>
              <a:rPr sz="1400" b="1" spc="-15" dirty="0">
                <a:solidFill>
                  <a:srgbClr val="FFFFFF"/>
                </a:solidFill>
                <a:latin typeface="微软雅黑" panose="020B0503020204020204" charset="-122"/>
                <a:cs typeface="微软雅黑" panose="020B0503020204020204" charset="-122"/>
              </a:rPr>
              <a:t>员</a:t>
            </a:r>
            <a:r>
              <a:rPr sz="1400" b="1" spc="0" dirty="0">
                <a:solidFill>
                  <a:srgbClr val="FFFFFF"/>
                </a:solidFill>
                <a:latin typeface="微软雅黑" panose="020B0503020204020204" charset="-122"/>
                <a:cs typeface="微软雅黑" panose="020B0503020204020204" charset="-122"/>
              </a:rPr>
              <a:t>和其</a:t>
            </a:r>
            <a:r>
              <a:rPr sz="1400" b="1" spc="-15" dirty="0">
                <a:solidFill>
                  <a:srgbClr val="FFFFFF"/>
                </a:solidFill>
                <a:latin typeface="微软雅黑" panose="020B0503020204020204" charset="-122"/>
                <a:cs typeface="微软雅黑" panose="020B0503020204020204" charset="-122"/>
              </a:rPr>
              <a:t>他</a:t>
            </a:r>
            <a:r>
              <a:rPr sz="1400" b="1" spc="0" dirty="0">
                <a:solidFill>
                  <a:srgbClr val="FFFFFF"/>
                </a:solidFill>
                <a:latin typeface="微软雅黑" panose="020B0503020204020204" charset="-122"/>
                <a:cs typeface="微软雅黑" panose="020B0503020204020204" charset="-122"/>
              </a:rPr>
              <a:t>直接</a:t>
            </a:r>
            <a:r>
              <a:rPr sz="1400" b="1" spc="-15" dirty="0">
                <a:solidFill>
                  <a:srgbClr val="FFFFFF"/>
                </a:solidFill>
                <a:latin typeface="微软雅黑" panose="020B0503020204020204" charset="-122"/>
                <a:cs typeface="微软雅黑" panose="020B0503020204020204" charset="-122"/>
              </a:rPr>
              <a:t>责</a:t>
            </a:r>
            <a:r>
              <a:rPr sz="1400" b="1" spc="0" dirty="0">
                <a:solidFill>
                  <a:srgbClr val="FFFFFF"/>
                </a:solidFill>
                <a:latin typeface="微软雅黑" panose="020B0503020204020204" charset="-122"/>
                <a:cs typeface="微软雅黑" panose="020B0503020204020204" charset="-122"/>
              </a:rPr>
              <a:t>任 人员处一万元以上二万</a:t>
            </a:r>
            <a:r>
              <a:rPr sz="1400" b="1" spc="-15" dirty="0">
                <a:solidFill>
                  <a:srgbClr val="FFFFFF"/>
                </a:solidFill>
                <a:latin typeface="微软雅黑" panose="020B0503020204020204" charset="-122"/>
                <a:cs typeface="微软雅黑" panose="020B0503020204020204" charset="-122"/>
              </a:rPr>
              <a:t>元</a:t>
            </a:r>
            <a:r>
              <a:rPr sz="1400" b="1" spc="0" dirty="0">
                <a:solidFill>
                  <a:srgbClr val="FFFFFF"/>
                </a:solidFill>
                <a:latin typeface="微软雅黑" panose="020B0503020204020204" charset="-122"/>
                <a:cs typeface="微软雅黑" panose="020B0503020204020204" charset="-122"/>
              </a:rPr>
              <a:t>以下</a:t>
            </a:r>
            <a:r>
              <a:rPr sz="1400" b="1" spc="-15" dirty="0">
                <a:solidFill>
                  <a:srgbClr val="FFFFFF"/>
                </a:solidFill>
                <a:latin typeface="微软雅黑" panose="020B0503020204020204" charset="-122"/>
                <a:cs typeface="微软雅黑" panose="020B0503020204020204" charset="-122"/>
              </a:rPr>
              <a:t>的</a:t>
            </a:r>
            <a:r>
              <a:rPr sz="1400" b="1" spc="0" dirty="0">
                <a:solidFill>
                  <a:srgbClr val="FFFFFF"/>
                </a:solidFill>
                <a:latin typeface="微软雅黑" panose="020B0503020204020204" charset="-122"/>
                <a:cs typeface="微软雅黑" panose="020B0503020204020204" charset="-122"/>
              </a:rPr>
              <a:t>罚款</a:t>
            </a:r>
            <a:endParaRPr sz="1400">
              <a:latin typeface="微软雅黑" panose="020B0503020204020204" charset="-122"/>
              <a:cs typeface="微软雅黑" panose="020B0503020204020204" charset="-122"/>
            </a:endParaRPr>
          </a:p>
        </p:txBody>
      </p:sp>
      <p:sp>
        <p:nvSpPr>
          <p:cNvPr id="34" name="object 34"/>
          <p:cNvSpPr/>
          <p:nvPr/>
        </p:nvSpPr>
        <p:spPr>
          <a:xfrm>
            <a:off x="5545073" y="5868161"/>
            <a:ext cx="3355848" cy="647700"/>
          </a:xfrm>
          <a:custGeom>
            <a:avLst/>
            <a:gdLst/>
            <a:ahLst/>
            <a:cxnLst/>
            <a:rect l="l" t="t" r="r" b="b"/>
            <a:pathLst>
              <a:path w="3355848" h="647700">
                <a:moveTo>
                  <a:pt x="0" y="647700"/>
                </a:moveTo>
                <a:lnTo>
                  <a:pt x="3355848" y="647700"/>
                </a:lnTo>
                <a:lnTo>
                  <a:pt x="3355848" y="0"/>
                </a:lnTo>
                <a:lnTo>
                  <a:pt x="0" y="0"/>
                </a:lnTo>
                <a:lnTo>
                  <a:pt x="0" y="647700"/>
                </a:lnTo>
                <a:close/>
              </a:path>
            </a:pathLst>
          </a:custGeom>
          <a:solidFill>
            <a:srgbClr val="205A6B"/>
          </a:solidFill>
        </p:spPr>
        <p:txBody>
          <a:bodyPr wrap="square" lIns="0" tIns="0" rIns="0" bIns="0" rtlCol="0">
            <a:spAutoFit/>
          </a:bodyPr>
          <a:lstStyle/>
          <a:p/>
        </p:txBody>
      </p:sp>
      <p:sp>
        <p:nvSpPr>
          <p:cNvPr id="35" name="object 35"/>
          <p:cNvSpPr/>
          <p:nvPr/>
        </p:nvSpPr>
        <p:spPr>
          <a:xfrm>
            <a:off x="5545073" y="5868161"/>
            <a:ext cx="3355848" cy="647700"/>
          </a:xfrm>
          <a:custGeom>
            <a:avLst/>
            <a:gdLst/>
            <a:ahLst/>
            <a:cxnLst/>
            <a:rect l="l" t="t" r="r" b="b"/>
            <a:pathLst>
              <a:path w="3355848" h="647700">
                <a:moveTo>
                  <a:pt x="0" y="647700"/>
                </a:moveTo>
                <a:lnTo>
                  <a:pt x="3355848" y="647700"/>
                </a:lnTo>
                <a:lnTo>
                  <a:pt x="3355848" y="0"/>
                </a:lnTo>
                <a:lnTo>
                  <a:pt x="0" y="0"/>
                </a:lnTo>
                <a:lnTo>
                  <a:pt x="0" y="647700"/>
                </a:lnTo>
                <a:close/>
              </a:path>
            </a:pathLst>
          </a:custGeom>
          <a:ln w="19812">
            <a:solidFill>
              <a:srgbClr val="FFFFFF"/>
            </a:solidFill>
          </a:ln>
        </p:spPr>
        <p:txBody>
          <a:bodyPr wrap="square" lIns="0" tIns="0" rIns="0" bIns="0" rtlCol="0">
            <a:spAutoFit/>
          </a:bodyPr>
          <a:lstStyle/>
          <a:p/>
        </p:txBody>
      </p:sp>
      <p:sp>
        <p:nvSpPr>
          <p:cNvPr id="36" name="object 36"/>
          <p:cNvSpPr txBox="1"/>
          <p:nvPr/>
        </p:nvSpPr>
        <p:spPr>
          <a:xfrm>
            <a:off x="5623940" y="5940653"/>
            <a:ext cx="2863215" cy="500380"/>
          </a:xfrm>
          <a:prstGeom prst="rect">
            <a:avLst/>
          </a:prstGeom>
        </p:spPr>
        <p:txBody>
          <a:bodyPr vert="horz" wrap="square" lIns="0" tIns="0" rIns="0" bIns="0" rtlCol="0">
            <a:spAutoFit/>
          </a:bodyPr>
          <a:lstStyle/>
          <a:p>
            <a:pPr marL="12700" marR="6350">
              <a:lnSpc>
                <a:spcPct val="100000"/>
              </a:lnSpc>
            </a:pPr>
            <a:r>
              <a:rPr sz="1600" b="1" spc="-20" dirty="0">
                <a:solidFill>
                  <a:srgbClr val="FFFFFF"/>
                </a:solidFill>
                <a:latin typeface="微软雅黑" panose="020B0503020204020204" charset="-122"/>
                <a:cs typeface="微软雅黑" panose="020B0503020204020204" charset="-122"/>
              </a:rPr>
              <a:t>责令停产停业整顿 处五万元以上十万元以下的罚款</a:t>
            </a:r>
            <a:endParaRPr sz="1600">
              <a:latin typeface="微软雅黑" panose="020B0503020204020204" charset="-122"/>
              <a:cs typeface="微软雅黑" panose="020B0503020204020204" charset="-122"/>
            </a:endParaRPr>
          </a:p>
        </p:txBody>
      </p:sp>
      <p:sp>
        <p:nvSpPr>
          <p:cNvPr id="37" name="object 37"/>
          <p:cNvSpPr/>
          <p:nvPr/>
        </p:nvSpPr>
        <p:spPr>
          <a:xfrm>
            <a:off x="3801617" y="5292090"/>
            <a:ext cx="1511300" cy="539750"/>
          </a:xfrm>
          <a:custGeom>
            <a:avLst/>
            <a:gdLst/>
            <a:ahLst/>
            <a:cxnLst/>
            <a:rect l="l" t="t" r="r" b="b"/>
            <a:pathLst>
              <a:path w="1511300" h="539750">
                <a:moveTo>
                  <a:pt x="1511300" y="0"/>
                </a:moveTo>
                <a:lnTo>
                  <a:pt x="1511300" y="269875"/>
                </a:lnTo>
                <a:lnTo>
                  <a:pt x="0" y="269875"/>
                </a:lnTo>
                <a:lnTo>
                  <a:pt x="0" y="539750"/>
                </a:lnTo>
              </a:path>
            </a:pathLst>
          </a:custGeom>
          <a:ln w="19812">
            <a:solidFill>
              <a:srgbClr val="FFFFFF"/>
            </a:solidFill>
          </a:ln>
        </p:spPr>
        <p:txBody>
          <a:bodyPr wrap="square" lIns="0" tIns="0" rIns="0" bIns="0" rtlCol="0">
            <a:spAutoFit/>
          </a:bodyPr>
          <a:lstStyle/>
          <a:p/>
        </p:txBody>
      </p:sp>
      <p:sp>
        <p:nvSpPr>
          <p:cNvPr id="38" name="object 38"/>
          <p:cNvSpPr/>
          <p:nvPr/>
        </p:nvSpPr>
        <p:spPr>
          <a:xfrm>
            <a:off x="5305805" y="5292090"/>
            <a:ext cx="1908175" cy="539750"/>
          </a:xfrm>
          <a:custGeom>
            <a:avLst/>
            <a:gdLst/>
            <a:ahLst/>
            <a:cxnLst/>
            <a:rect l="l" t="t" r="r" b="b"/>
            <a:pathLst>
              <a:path w="1908175" h="539750">
                <a:moveTo>
                  <a:pt x="1908175" y="539750"/>
                </a:moveTo>
                <a:lnTo>
                  <a:pt x="1908175" y="269875"/>
                </a:lnTo>
                <a:lnTo>
                  <a:pt x="0" y="269875"/>
                </a:lnTo>
                <a:lnTo>
                  <a:pt x="0" y="0"/>
                </a:lnTo>
              </a:path>
            </a:pathLst>
          </a:custGeom>
          <a:ln w="19812">
            <a:solidFill>
              <a:srgbClr val="FFFFFF"/>
            </a:solidFill>
          </a:ln>
        </p:spPr>
        <p:txBody>
          <a:bodyPr wrap="square" lIns="0" tIns="0" rIns="0" bIns="0" rtlCol="0">
            <a:spAutoFit/>
          </a:bodyPr>
          <a:lstStyle/>
          <a:p/>
        </p:txBody>
      </p:sp>
      <p:sp>
        <p:nvSpPr>
          <p:cNvPr id="39" name="object 39"/>
          <p:cNvSpPr/>
          <p:nvPr/>
        </p:nvSpPr>
        <p:spPr>
          <a:xfrm>
            <a:off x="3801617" y="4607814"/>
            <a:ext cx="3025140" cy="388619"/>
          </a:xfrm>
          <a:custGeom>
            <a:avLst/>
            <a:gdLst/>
            <a:ahLst/>
            <a:cxnLst/>
            <a:rect l="l" t="t" r="r" b="b"/>
            <a:pathLst>
              <a:path w="3025140" h="388620">
                <a:moveTo>
                  <a:pt x="0" y="388619"/>
                </a:moveTo>
                <a:lnTo>
                  <a:pt x="3025140" y="388619"/>
                </a:lnTo>
                <a:lnTo>
                  <a:pt x="3025140" y="0"/>
                </a:lnTo>
                <a:lnTo>
                  <a:pt x="0" y="0"/>
                </a:lnTo>
                <a:lnTo>
                  <a:pt x="0" y="388619"/>
                </a:lnTo>
                <a:close/>
              </a:path>
            </a:pathLst>
          </a:custGeom>
          <a:solidFill>
            <a:srgbClr val="205A6B"/>
          </a:solidFill>
        </p:spPr>
        <p:txBody>
          <a:bodyPr wrap="square" lIns="0" tIns="0" rIns="0" bIns="0" rtlCol="0">
            <a:spAutoFit/>
          </a:bodyPr>
          <a:lstStyle/>
          <a:p/>
        </p:txBody>
      </p:sp>
      <p:sp>
        <p:nvSpPr>
          <p:cNvPr id="40" name="object 40"/>
          <p:cNvSpPr/>
          <p:nvPr/>
        </p:nvSpPr>
        <p:spPr>
          <a:xfrm>
            <a:off x="3801617" y="4607814"/>
            <a:ext cx="3025140" cy="388619"/>
          </a:xfrm>
          <a:custGeom>
            <a:avLst/>
            <a:gdLst/>
            <a:ahLst/>
            <a:cxnLst/>
            <a:rect l="l" t="t" r="r" b="b"/>
            <a:pathLst>
              <a:path w="3025140" h="388620">
                <a:moveTo>
                  <a:pt x="0" y="388619"/>
                </a:moveTo>
                <a:lnTo>
                  <a:pt x="3025140" y="388619"/>
                </a:lnTo>
                <a:lnTo>
                  <a:pt x="3025140" y="0"/>
                </a:lnTo>
                <a:lnTo>
                  <a:pt x="0" y="0"/>
                </a:lnTo>
                <a:lnTo>
                  <a:pt x="0" y="388619"/>
                </a:lnTo>
                <a:close/>
              </a:path>
            </a:pathLst>
          </a:custGeom>
          <a:ln w="19812">
            <a:solidFill>
              <a:srgbClr val="FFFFFF"/>
            </a:solidFill>
          </a:ln>
        </p:spPr>
        <p:txBody>
          <a:bodyPr wrap="square" lIns="0" tIns="0" rIns="0" bIns="0" rtlCol="0">
            <a:spAutoFit/>
          </a:bodyPr>
          <a:lstStyle/>
          <a:p/>
        </p:txBody>
      </p:sp>
      <p:sp>
        <p:nvSpPr>
          <p:cNvPr id="41" name="object 41"/>
          <p:cNvSpPr txBox="1"/>
          <p:nvPr/>
        </p:nvSpPr>
        <p:spPr>
          <a:xfrm>
            <a:off x="3880484" y="4672329"/>
            <a:ext cx="266065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逾期改正，处五万以下的罚款</a:t>
            </a:r>
            <a:endParaRPr sz="1600">
              <a:latin typeface="微软雅黑" panose="020B0503020204020204" charset="-122"/>
              <a:cs typeface="微软雅黑" panose="020B0503020204020204" charset="-122"/>
            </a:endParaRPr>
          </a:p>
        </p:txBody>
      </p:sp>
      <p:sp>
        <p:nvSpPr>
          <p:cNvPr id="42" name="object 42"/>
          <p:cNvSpPr/>
          <p:nvPr/>
        </p:nvSpPr>
        <p:spPr>
          <a:xfrm>
            <a:off x="4557521" y="5090921"/>
            <a:ext cx="1513331" cy="388620"/>
          </a:xfrm>
          <a:custGeom>
            <a:avLst/>
            <a:gdLst/>
            <a:ahLst/>
            <a:cxnLst/>
            <a:rect l="l" t="t" r="r" b="b"/>
            <a:pathLst>
              <a:path w="1513331" h="388620">
                <a:moveTo>
                  <a:pt x="0" y="388619"/>
                </a:moveTo>
                <a:lnTo>
                  <a:pt x="1513331" y="388619"/>
                </a:lnTo>
                <a:lnTo>
                  <a:pt x="1513331" y="0"/>
                </a:lnTo>
                <a:lnTo>
                  <a:pt x="0" y="0"/>
                </a:lnTo>
                <a:lnTo>
                  <a:pt x="0" y="388619"/>
                </a:lnTo>
                <a:close/>
              </a:path>
            </a:pathLst>
          </a:custGeom>
          <a:solidFill>
            <a:srgbClr val="205A6B"/>
          </a:solidFill>
        </p:spPr>
        <p:txBody>
          <a:bodyPr wrap="square" lIns="0" tIns="0" rIns="0" bIns="0" rtlCol="0">
            <a:spAutoFit/>
          </a:bodyPr>
          <a:lstStyle/>
          <a:p/>
        </p:txBody>
      </p:sp>
      <p:sp>
        <p:nvSpPr>
          <p:cNvPr id="43" name="object 43"/>
          <p:cNvSpPr/>
          <p:nvPr/>
        </p:nvSpPr>
        <p:spPr>
          <a:xfrm>
            <a:off x="4557521" y="5090921"/>
            <a:ext cx="1513331" cy="388620"/>
          </a:xfrm>
          <a:custGeom>
            <a:avLst/>
            <a:gdLst/>
            <a:ahLst/>
            <a:cxnLst/>
            <a:rect l="l" t="t" r="r" b="b"/>
            <a:pathLst>
              <a:path w="1513331" h="388620">
                <a:moveTo>
                  <a:pt x="0" y="388619"/>
                </a:moveTo>
                <a:lnTo>
                  <a:pt x="1513331" y="388619"/>
                </a:lnTo>
                <a:lnTo>
                  <a:pt x="1513331" y="0"/>
                </a:lnTo>
                <a:lnTo>
                  <a:pt x="0" y="0"/>
                </a:lnTo>
                <a:lnTo>
                  <a:pt x="0" y="388619"/>
                </a:lnTo>
                <a:close/>
              </a:path>
            </a:pathLst>
          </a:custGeom>
          <a:ln w="19812">
            <a:solidFill>
              <a:srgbClr val="FFFFFF"/>
            </a:solidFill>
          </a:ln>
        </p:spPr>
        <p:txBody>
          <a:bodyPr wrap="square" lIns="0" tIns="0" rIns="0" bIns="0" rtlCol="0">
            <a:spAutoFit/>
          </a:bodyPr>
          <a:lstStyle/>
          <a:p/>
        </p:txBody>
      </p:sp>
      <p:sp>
        <p:nvSpPr>
          <p:cNvPr id="44" name="object 44"/>
          <p:cNvSpPr txBox="1"/>
          <p:nvPr/>
        </p:nvSpPr>
        <p:spPr>
          <a:xfrm>
            <a:off x="4793996" y="5155183"/>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逾期未改正</a:t>
            </a:r>
            <a:endParaRPr sz="1600">
              <a:latin typeface="微软雅黑" panose="020B0503020204020204" charset="-122"/>
              <a:cs typeface="微软雅黑" panose="020B050302020402020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123621"/>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123621"/>
            <a:ext cx="8424037" cy="1224229"/>
          </a:xfrm>
          <a:custGeom>
            <a:avLst/>
            <a:gdLst/>
            <a:ahLst/>
            <a:cxnLst/>
            <a:rect l="l" t="t" r="r" b="b"/>
            <a:pathLst>
              <a:path w="8424037" h="1224229">
                <a:moveTo>
                  <a:pt x="0" y="1224229"/>
                </a:moveTo>
                <a:lnTo>
                  <a:pt x="8424037" y="1224229"/>
                </a:lnTo>
                <a:lnTo>
                  <a:pt x="8424037"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347850"/>
            <a:ext cx="735647" cy="3017520"/>
          </a:xfrm>
          <a:custGeom>
            <a:avLst/>
            <a:gdLst/>
            <a:ahLst/>
            <a:cxnLst/>
            <a:rect l="l" t="t" r="r" b="b"/>
            <a:pathLst>
              <a:path w="735647" h="3017520">
                <a:moveTo>
                  <a:pt x="0" y="3017520"/>
                </a:moveTo>
                <a:lnTo>
                  <a:pt x="735647" y="3017520"/>
                </a:lnTo>
                <a:lnTo>
                  <a:pt x="735647" y="0"/>
                </a:lnTo>
                <a:lnTo>
                  <a:pt x="0" y="0"/>
                </a:lnTo>
                <a:lnTo>
                  <a:pt x="0" y="3017520"/>
                </a:lnTo>
                <a:close/>
              </a:path>
            </a:pathLst>
          </a:custGeom>
          <a:solidFill>
            <a:srgbClr val="EE5200"/>
          </a:solidFill>
        </p:spPr>
        <p:txBody>
          <a:bodyPr wrap="square" lIns="0" tIns="0" rIns="0" bIns="0" rtlCol="0">
            <a:spAutoFit/>
          </a:bodyPr>
          <a:lstStyle/>
          <a:p/>
        </p:txBody>
      </p:sp>
      <p:sp>
        <p:nvSpPr>
          <p:cNvPr id="5" name="object 5"/>
          <p:cNvSpPr/>
          <p:nvPr/>
        </p:nvSpPr>
        <p:spPr>
          <a:xfrm>
            <a:off x="1080135" y="1347850"/>
            <a:ext cx="8424037" cy="3017520"/>
          </a:xfrm>
          <a:custGeom>
            <a:avLst/>
            <a:gdLst/>
            <a:ahLst/>
            <a:cxnLst/>
            <a:rect l="l" t="t" r="r" b="b"/>
            <a:pathLst>
              <a:path w="8424037" h="3017520">
                <a:moveTo>
                  <a:pt x="0" y="3017520"/>
                </a:moveTo>
                <a:lnTo>
                  <a:pt x="8424037" y="3017520"/>
                </a:lnTo>
                <a:lnTo>
                  <a:pt x="8424037" y="0"/>
                </a:lnTo>
                <a:lnTo>
                  <a:pt x="0" y="0"/>
                </a:lnTo>
                <a:lnTo>
                  <a:pt x="0" y="3017520"/>
                </a:lnTo>
                <a:close/>
              </a:path>
            </a:pathLst>
          </a:custGeom>
          <a:solidFill>
            <a:srgbClr val="EE5200"/>
          </a:solidFill>
        </p:spPr>
        <p:txBody>
          <a:bodyPr wrap="square" lIns="0" tIns="0" rIns="0" bIns="0" rtlCol="0">
            <a:spAutoFit/>
          </a:bodyPr>
          <a:lstStyle/>
          <a:p/>
        </p:txBody>
      </p:sp>
      <p:sp>
        <p:nvSpPr>
          <p:cNvPr id="6" name="object 6"/>
          <p:cNvSpPr/>
          <p:nvPr/>
        </p:nvSpPr>
        <p:spPr>
          <a:xfrm>
            <a:off x="344487" y="4365416"/>
            <a:ext cx="735647" cy="2411984"/>
          </a:xfrm>
          <a:custGeom>
            <a:avLst/>
            <a:gdLst/>
            <a:ahLst/>
            <a:cxnLst/>
            <a:rect l="l" t="t" r="r" b="b"/>
            <a:pathLst>
              <a:path w="735647" h="2411983">
                <a:moveTo>
                  <a:pt x="0" y="2411984"/>
                </a:moveTo>
                <a:lnTo>
                  <a:pt x="735647" y="2411984"/>
                </a:lnTo>
                <a:lnTo>
                  <a:pt x="735647" y="0"/>
                </a:lnTo>
                <a:lnTo>
                  <a:pt x="0" y="0"/>
                </a:lnTo>
                <a:lnTo>
                  <a:pt x="0" y="2411984"/>
                </a:lnTo>
                <a:close/>
              </a:path>
            </a:pathLst>
          </a:custGeom>
          <a:solidFill>
            <a:srgbClr val="205A6B"/>
          </a:solidFill>
        </p:spPr>
        <p:txBody>
          <a:bodyPr wrap="square" lIns="0" tIns="0" rIns="0" bIns="0" rtlCol="0">
            <a:spAutoFit/>
          </a:bodyPr>
          <a:lstStyle/>
          <a:p/>
        </p:txBody>
      </p:sp>
      <p:sp>
        <p:nvSpPr>
          <p:cNvPr id="7" name="object 7"/>
          <p:cNvSpPr/>
          <p:nvPr/>
        </p:nvSpPr>
        <p:spPr>
          <a:xfrm>
            <a:off x="1080135" y="4365416"/>
            <a:ext cx="8424037" cy="2411984"/>
          </a:xfrm>
          <a:custGeom>
            <a:avLst/>
            <a:gdLst/>
            <a:ahLst/>
            <a:cxnLst/>
            <a:rect l="l" t="t" r="r" b="b"/>
            <a:pathLst>
              <a:path w="8424037" h="2411983">
                <a:moveTo>
                  <a:pt x="0" y="2411984"/>
                </a:moveTo>
                <a:lnTo>
                  <a:pt x="8424037" y="2411984"/>
                </a:lnTo>
                <a:lnTo>
                  <a:pt x="8424037" y="0"/>
                </a:lnTo>
                <a:lnTo>
                  <a:pt x="0" y="0"/>
                </a:lnTo>
                <a:lnTo>
                  <a:pt x="0" y="2411984"/>
                </a:lnTo>
                <a:close/>
              </a:path>
            </a:pathLst>
          </a:custGeom>
          <a:solidFill>
            <a:srgbClr val="205A6B"/>
          </a:solidFill>
        </p:spPr>
        <p:txBody>
          <a:bodyPr wrap="square" lIns="0" tIns="0" rIns="0" bIns="0" rtlCol="0">
            <a:spAutoFit/>
          </a:bodyPr>
          <a:lstStyle/>
          <a:p/>
        </p:txBody>
      </p:sp>
      <p:sp>
        <p:nvSpPr>
          <p:cNvPr id="8" name="object 8"/>
          <p:cNvSpPr/>
          <p:nvPr/>
        </p:nvSpPr>
        <p:spPr>
          <a:xfrm>
            <a:off x="1080135" y="117347"/>
            <a:ext cx="0" cy="6666402"/>
          </a:xfrm>
          <a:custGeom>
            <a:avLst/>
            <a:gdLst/>
            <a:ahLst/>
            <a:cxnLst/>
            <a:rect l="l" t="t" r="r" b="b"/>
            <a:pathLst>
              <a:path h="6666402">
                <a:moveTo>
                  <a:pt x="0" y="0"/>
                </a:moveTo>
                <a:lnTo>
                  <a:pt x="0" y="6666402"/>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347850"/>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436537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117347"/>
            <a:ext cx="0" cy="6666402"/>
          </a:xfrm>
          <a:custGeom>
            <a:avLst/>
            <a:gdLst/>
            <a:ahLst/>
            <a:cxnLst/>
            <a:rect l="l" t="t" r="r" b="b"/>
            <a:pathLst>
              <a:path h="6666402">
                <a:moveTo>
                  <a:pt x="0" y="0"/>
                </a:moveTo>
                <a:lnTo>
                  <a:pt x="0" y="6666402"/>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12369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77740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178053"/>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213986" y="508508"/>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2299461"/>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1343025"/>
            <a:ext cx="8138159" cy="2939415"/>
          </a:xfrm>
          <a:prstGeom prst="rect">
            <a:avLst/>
          </a:prstGeom>
        </p:spPr>
        <p:txBody>
          <a:bodyPr vert="horz" wrap="square" lIns="0" tIns="0" rIns="0" bIns="0" rtlCol="0">
            <a:spAutoFit/>
          </a:bodyPr>
          <a:lstStyle/>
          <a:p>
            <a:pPr marL="12700" marR="6350">
              <a:lnSpc>
                <a:spcPct val="150000"/>
              </a:lnSpc>
            </a:pPr>
            <a:r>
              <a:rPr sz="1600" b="1" spc="-15" dirty="0">
                <a:solidFill>
                  <a:srgbClr val="FFFFFF"/>
                </a:solidFill>
                <a:latin typeface="微软雅黑" panose="020B0503020204020204" charset="-122"/>
                <a:cs typeface="微软雅黑" panose="020B0503020204020204" charset="-122"/>
              </a:rPr>
              <a:t>1</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未按照规定对矿山、金属冶</a:t>
            </a:r>
            <a:r>
              <a:rPr sz="1600" b="1" spc="-10" dirty="0">
                <a:solidFill>
                  <a:srgbClr val="FFFFFF"/>
                </a:solidFill>
                <a:latin typeface="微软雅黑" panose="020B0503020204020204" charset="-122"/>
                <a:cs typeface="微软雅黑" panose="020B0503020204020204" charset="-122"/>
              </a:rPr>
              <a:t>炼</a:t>
            </a:r>
            <a:r>
              <a:rPr sz="1600" b="1" spc="-20" dirty="0">
                <a:solidFill>
                  <a:srgbClr val="FFFFFF"/>
                </a:solidFill>
                <a:latin typeface="微软雅黑" panose="020B0503020204020204" charset="-122"/>
                <a:cs typeface="微软雅黑" panose="020B0503020204020204" charset="-122"/>
              </a:rPr>
              <a:t>建设</a:t>
            </a:r>
            <a:r>
              <a:rPr sz="1600" b="1" spc="-10" dirty="0">
                <a:solidFill>
                  <a:srgbClr val="FFFFFF"/>
                </a:solidFill>
                <a:latin typeface="微软雅黑" panose="020B0503020204020204" charset="-122"/>
                <a:cs typeface="微软雅黑" panose="020B0503020204020204" charset="-122"/>
              </a:rPr>
              <a:t>项</a:t>
            </a:r>
            <a:r>
              <a:rPr sz="1600" b="1" spc="-20" dirty="0">
                <a:solidFill>
                  <a:srgbClr val="FFFFFF"/>
                </a:solidFill>
                <a:latin typeface="微软雅黑" panose="020B0503020204020204" charset="-122"/>
                <a:cs typeface="微软雅黑" panose="020B0503020204020204" charset="-122"/>
              </a:rPr>
              <a:t>目或</a:t>
            </a:r>
            <a:r>
              <a:rPr sz="1600" b="1" spc="-10" dirty="0">
                <a:solidFill>
                  <a:srgbClr val="FFFFFF"/>
                </a:solidFill>
                <a:latin typeface="微软雅黑" panose="020B0503020204020204" charset="-122"/>
                <a:cs typeface="微软雅黑" panose="020B0503020204020204" charset="-122"/>
              </a:rPr>
              <a:t>者</a:t>
            </a:r>
            <a:r>
              <a:rPr sz="1600" b="1" spc="-20" dirty="0">
                <a:solidFill>
                  <a:srgbClr val="FFFFFF"/>
                </a:solidFill>
                <a:latin typeface="微软雅黑" panose="020B0503020204020204" charset="-122"/>
                <a:cs typeface="微软雅黑" panose="020B0503020204020204" charset="-122"/>
              </a:rPr>
              <a:t>用于</a:t>
            </a:r>
            <a:r>
              <a:rPr sz="1600" b="1" spc="-10" dirty="0">
                <a:solidFill>
                  <a:srgbClr val="FFFFFF"/>
                </a:solidFill>
                <a:latin typeface="微软雅黑" panose="020B0503020204020204" charset="-122"/>
                <a:cs typeface="微软雅黑" panose="020B0503020204020204" charset="-122"/>
              </a:rPr>
              <a:t>生</a:t>
            </a:r>
            <a:r>
              <a:rPr sz="1600" b="1" spc="-20" dirty="0">
                <a:solidFill>
                  <a:srgbClr val="FFFFFF"/>
                </a:solidFill>
                <a:latin typeface="微软雅黑" panose="020B0503020204020204" charset="-122"/>
                <a:cs typeface="微软雅黑" panose="020B0503020204020204" charset="-122"/>
              </a:rPr>
              <a:t>产、</a:t>
            </a:r>
            <a:r>
              <a:rPr sz="1600" b="1" spc="-10" dirty="0">
                <a:solidFill>
                  <a:srgbClr val="FFFFFF"/>
                </a:solidFill>
                <a:latin typeface="微软雅黑" panose="020B0503020204020204" charset="-122"/>
                <a:cs typeface="微软雅黑" panose="020B0503020204020204" charset="-122"/>
              </a:rPr>
              <a:t>储</a:t>
            </a:r>
            <a:r>
              <a:rPr sz="1600" b="1" spc="-20" dirty="0">
                <a:solidFill>
                  <a:srgbClr val="FFFFFF"/>
                </a:solidFill>
                <a:latin typeface="微软雅黑" panose="020B0503020204020204" charset="-122"/>
                <a:cs typeface="微软雅黑" panose="020B0503020204020204" charset="-122"/>
              </a:rPr>
              <a:t>存、</a:t>
            </a:r>
            <a:r>
              <a:rPr sz="1600" b="1" spc="-10" dirty="0">
                <a:solidFill>
                  <a:srgbClr val="FFFFFF"/>
                </a:solidFill>
                <a:latin typeface="微软雅黑" panose="020B0503020204020204" charset="-122"/>
                <a:cs typeface="微软雅黑" panose="020B0503020204020204" charset="-122"/>
              </a:rPr>
              <a:t>装</a:t>
            </a:r>
            <a:r>
              <a:rPr sz="1600" b="1" spc="-20" dirty="0">
                <a:solidFill>
                  <a:srgbClr val="FFFFFF"/>
                </a:solidFill>
                <a:latin typeface="微软雅黑" panose="020B0503020204020204" charset="-122"/>
                <a:cs typeface="微软雅黑" panose="020B0503020204020204" charset="-122"/>
              </a:rPr>
              <a:t>卸危</a:t>
            </a:r>
            <a:r>
              <a:rPr sz="1600" b="1" spc="-10" dirty="0">
                <a:solidFill>
                  <a:srgbClr val="FFFFFF"/>
                </a:solidFill>
                <a:latin typeface="微软雅黑" panose="020B0503020204020204" charset="-122"/>
                <a:cs typeface="微软雅黑" panose="020B0503020204020204" charset="-122"/>
              </a:rPr>
              <a:t>险</a:t>
            </a:r>
            <a:r>
              <a:rPr sz="1600" b="1" spc="-20" dirty="0">
                <a:solidFill>
                  <a:srgbClr val="FFFFFF"/>
                </a:solidFill>
                <a:latin typeface="微软雅黑" panose="020B0503020204020204" charset="-122"/>
                <a:cs typeface="微软雅黑" panose="020B0503020204020204" charset="-122"/>
              </a:rPr>
              <a:t>物品</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建设</a:t>
            </a:r>
            <a:r>
              <a:rPr sz="1600" b="1" spc="-10" dirty="0">
                <a:solidFill>
                  <a:srgbClr val="FFFFFF"/>
                </a:solidFill>
                <a:latin typeface="微软雅黑" panose="020B0503020204020204" charset="-122"/>
                <a:cs typeface="微软雅黑" panose="020B0503020204020204" charset="-122"/>
              </a:rPr>
              <a:t>项</a:t>
            </a:r>
            <a:r>
              <a:rPr sz="1600" b="1" spc="-20" dirty="0">
                <a:solidFill>
                  <a:srgbClr val="FFFFFF"/>
                </a:solidFill>
                <a:latin typeface="微软雅黑" panose="020B0503020204020204" charset="-122"/>
                <a:cs typeface="微软雅黑" panose="020B0503020204020204" charset="-122"/>
              </a:rPr>
              <a:t>目进</a:t>
            </a:r>
            <a:r>
              <a:rPr sz="1600" b="1" spc="-15" dirty="0">
                <a:solidFill>
                  <a:srgbClr val="FFFFFF"/>
                </a:solidFill>
                <a:latin typeface="微软雅黑" panose="020B0503020204020204" charset="-122"/>
                <a:cs typeface="微软雅黑" panose="020B0503020204020204" charset="-122"/>
              </a:rPr>
              <a:t> 行安全评价的</a:t>
            </a:r>
            <a:r>
              <a:rPr sz="1600" b="1" spc="-5" dirty="0">
                <a:solidFill>
                  <a:srgbClr val="FFFFFF"/>
                </a:solidFill>
                <a:latin typeface="微软雅黑" panose="020B0503020204020204" charset="-122"/>
                <a:cs typeface="微软雅黑" panose="020B0503020204020204" charset="-122"/>
              </a:rPr>
              <a:t>; </a:t>
            </a:r>
            <a:r>
              <a:rPr sz="1600" b="1" spc="-15" dirty="0">
                <a:solidFill>
                  <a:srgbClr val="FFFFFF"/>
                </a:solidFill>
                <a:latin typeface="微软雅黑" panose="020B0503020204020204" charset="-122"/>
                <a:cs typeface="微软雅黑" panose="020B0503020204020204" charset="-122"/>
              </a:rPr>
              <a:t>2</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矿山、金属冶炼建设项目或</a:t>
            </a:r>
            <a:r>
              <a:rPr sz="1600" b="1" spc="-10" dirty="0">
                <a:solidFill>
                  <a:srgbClr val="FFFFFF"/>
                </a:solidFill>
                <a:latin typeface="微软雅黑" panose="020B0503020204020204" charset="-122"/>
                <a:cs typeface="微软雅黑" panose="020B0503020204020204" charset="-122"/>
              </a:rPr>
              <a:t>者</a:t>
            </a:r>
            <a:r>
              <a:rPr sz="1600" b="1" spc="-20" dirty="0">
                <a:solidFill>
                  <a:srgbClr val="FFFFFF"/>
                </a:solidFill>
                <a:latin typeface="微软雅黑" panose="020B0503020204020204" charset="-122"/>
                <a:cs typeface="微软雅黑" panose="020B0503020204020204" charset="-122"/>
              </a:rPr>
              <a:t>用于</a:t>
            </a:r>
            <a:r>
              <a:rPr sz="1600" b="1" spc="-10" dirty="0">
                <a:solidFill>
                  <a:srgbClr val="FFFFFF"/>
                </a:solidFill>
                <a:latin typeface="微软雅黑" panose="020B0503020204020204" charset="-122"/>
                <a:cs typeface="微软雅黑" panose="020B0503020204020204" charset="-122"/>
              </a:rPr>
              <a:t>生</a:t>
            </a:r>
            <a:r>
              <a:rPr sz="1600" b="1" spc="-20" dirty="0">
                <a:solidFill>
                  <a:srgbClr val="FFFFFF"/>
                </a:solidFill>
                <a:latin typeface="微软雅黑" panose="020B0503020204020204" charset="-122"/>
                <a:cs typeface="微软雅黑" panose="020B0503020204020204" charset="-122"/>
              </a:rPr>
              <a:t>产、</a:t>
            </a:r>
            <a:r>
              <a:rPr sz="1600" b="1" spc="-10" dirty="0">
                <a:solidFill>
                  <a:srgbClr val="FFFFFF"/>
                </a:solidFill>
                <a:latin typeface="微软雅黑" panose="020B0503020204020204" charset="-122"/>
                <a:cs typeface="微软雅黑" panose="020B0503020204020204" charset="-122"/>
              </a:rPr>
              <a:t>储</a:t>
            </a:r>
            <a:r>
              <a:rPr sz="1600" b="1" spc="-20" dirty="0">
                <a:solidFill>
                  <a:srgbClr val="FFFFFF"/>
                </a:solidFill>
                <a:latin typeface="微软雅黑" panose="020B0503020204020204" charset="-122"/>
                <a:cs typeface="微软雅黑" panose="020B0503020204020204" charset="-122"/>
              </a:rPr>
              <a:t>存、</a:t>
            </a:r>
            <a:r>
              <a:rPr sz="1600" b="1" spc="-10" dirty="0">
                <a:solidFill>
                  <a:srgbClr val="FFFFFF"/>
                </a:solidFill>
                <a:latin typeface="微软雅黑" panose="020B0503020204020204" charset="-122"/>
                <a:cs typeface="微软雅黑" panose="020B0503020204020204" charset="-122"/>
              </a:rPr>
              <a:t>装</a:t>
            </a:r>
            <a:r>
              <a:rPr sz="1600" b="1" spc="-20" dirty="0">
                <a:solidFill>
                  <a:srgbClr val="FFFFFF"/>
                </a:solidFill>
                <a:latin typeface="微软雅黑" panose="020B0503020204020204" charset="-122"/>
                <a:cs typeface="微软雅黑" panose="020B0503020204020204" charset="-122"/>
              </a:rPr>
              <a:t>卸危</a:t>
            </a:r>
            <a:r>
              <a:rPr sz="1600" b="1" spc="-10" dirty="0">
                <a:solidFill>
                  <a:srgbClr val="FFFFFF"/>
                </a:solidFill>
                <a:latin typeface="微软雅黑" panose="020B0503020204020204" charset="-122"/>
                <a:cs typeface="微软雅黑" panose="020B0503020204020204" charset="-122"/>
              </a:rPr>
              <a:t>险</a:t>
            </a:r>
            <a:r>
              <a:rPr sz="1600" b="1" spc="-20" dirty="0">
                <a:solidFill>
                  <a:srgbClr val="FFFFFF"/>
                </a:solidFill>
                <a:latin typeface="微软雅黑" panose="020B0503020204020204" charset="-122"/>
                <a:cs typeface="微软雅黑" panose="020B0503020204020204" charset="-122"/>
              </a:rPr>
              <a:t>物品</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建设</a:t>
            </a:r>
            <a:r>
              <a:rPr sz="1600" b="1" spc="-10" dirty="0">
                <a:solidFill>
                  <a:srgbClr val="FFFFFF"/>
                </a:solidFill>
                <a:latin typeface="微软雅黑" panose="020B0503020204020204" charset="-122"/>
                <a:cs typeface="微软雅黑" panose="020B0503020204020204" charset="-122"/>
              </a:rPr>
              <a:t>项</a:t>
            </a:r>
            <a:r>
              <a:rPr sz="1600" b="1" spc="-20" dirty="0">
                <a:solidFill>
                  <a:srgbClr val="FFFFFF"/>
                </a:solidFill>
                <a:latin typeface="微软雅黑" panose="020B0503020204020204" charset="-122"/>
                <a:cs typeface="微软雅黑" panose="020B0503020204020204" charset="-122"/>
              </a:rPr>
              <a:t>目没</a:t>
            </a:r>
            <a:r>
              <a:rPr sz="1600" b="1" spc="-10" dirty="0">
                <a:solidFill>
                  <a:srgbClr val="FFFFFF"/>
                </a:solidFill>
                <a:latin typeface="微软雅黑" panose="020B0503020204020204" charset="-122"/>
                <a:cs typeface="微软雅黑" panose="020B0503020204020204" charset="-122"/>
              </a:rPr>
              <a:t>有</a:t>
            </a:r>
            <a:r>
              <a:rPr sz="1600" b="1" spc="-20" dirty="0">
                <a:solidFill>
                  <a:srgbClr val="FFFFFF"/>
                </a:solidFill>
                <a:latin typeface="微软雅黑" panose="020B0503020204020204" charset="-122"/>
                <a:cs typeface="微软雅黑" panose="020B0503020204020204" charset="-122"/>
              </a:rPr>
              <a:t>安全</a:t>
            </a:r>
            <a:r>
              <a:rPr sz="1600" b="1" spc="-10" dirty="0">
                <a:solidFill>
                  <a:srgbClr val="FFFFFF"/>
                </a:solidFill>
                <a:latin typeface="微软雅黑" panose="020B0503020204020204" charset="-122"/>
                <a:cs typeface="微软雅黑" panose="020B0503020204020204" charset="-122"/>
              </a:rPr>
              <a:t>设</a:t>
            </a:r>
            <a:r>
              <a:rPr sz="1600" b="1" spc="-20" dirty="0">
                <a:solidFill>
                  <a:srgbClr val="FFFFFF"/>
                </a:solidFill>
                <a:latin typeface="微软雅黑" panose="020B0503020204020204" charset="-122"/>
                <a:cs typeface="微软雅黑" panose="020B0503020204020204" charset="-122"/>
              </a:rPr>
              <a:t>施设 计或者安全设施设计未按照规定报</a:t>
            </a:r>
            <a:r>
              <a:rPr sz="1600" b="1" spc="-10" dirty="0">
                <a:solidFill>
                  <a:srgbClr val="FFFFFF"/>
                </a:solidFill>
                <a:latin typeface="微软雅黑" panose="020B0503020204020204" charset="-122"/>
                <a:cs typeface="微软雅黑" panose="020B0503020204020204" charset="-122"/>
              </a:rPr>
              <a:t>经</a:t>
            </a:r>
            <a:r>
              <a:rPr sz="1600" b="1" spc="-20" dirty="0">
                <a:solidFill>
                  <a:srgbClr val="FFFFFF"/>
                </a:solidFill>
                <a:latin typeface="微软雅黑" panose="020B0503020204020204" charset="-122"/>
                <a:cs typeface="微软雅黑" panose="020B0503020204020204" charset="-122"/>
              </a:rPr>
              <a:t>有关</a:t>
            </a:r>
            <a:r>
              <a:rPr sz="1600" b="1" spc="-10" dirty="0">
                <a:solidFill>
                  <a:srgbClr val="FFFFFF"/>
                </a:solidFill>
                <a:latin typeface="微软雅黑" panose="020B0503020204020204" charset="-122"/>
                <a:cs typeface="微软雅黑" panose="020B0503020204020204" charset="-122"/>
              </a:rPr>
              <a:t>部</a:t>
            </a:r>
            <a:r>
              <a:rPr sz="1600" b="1" spc="-20" dirty="0">
                <a:solidFill>
                  <a:srgbClr val="FFFFFF"/>
                </a:solidFill>
                <a:latin typeface="微软雅黑" panose="020B0503020204020204" charset="-122"/>
                <a:cs typeface="微软雅黑" panose="020B0503020204020204" charset="-122"/>
              </a:rPr>
              <a:t>门审</a:t>
            </a:r>
            <a:r>
              <a:rPr sz="1600" b="1" spc="-10" dirty="0">
                <a:solidFill>
                  <a:srgbClr val="FFFFFF"/>
                </a:solidFill>
                <a:latin typeface="微软雅黑" panose="020B0503020204020204" charset="-122"/>
                <a:cs typeface="微软雅黑" panose="020B0503020204020204" charset="-122"/>
              </a:rPr>
              <a:t>查</a:t>
            </a:r>
            <a:r>
              <a:rPr sz="1600" b="1" spc="-20" dirty="0">
                <a:solidFill>
                  <a:srgbClr val="FFFFFF"/>
                </a:solidFill>
                <a:latin typeface="微软雅黑" panose="020B0503020204020204" charset="-122"/>
                <a:cs typeface="微软雅黑" panose="020B0503020204020204" charset="-122"/>
              </a:rPr>
              <a:t>同意</a:t>
            </a:r>
            <a:r>
              <a:rPr sz="1600" b="1" spc="0" dirty="0">
                <a:solidFill>
                  <a:srgbClr val="FFFFFF"/>
                </a:solidFill>
                <a:latin typeface="微软雅黑" panose="020B0503020204020204" charset="-122"/>
                <a:cs typeface="微软雅黑" panose="020B0503020204020204" charset="-122"/>
              </a:rPr>
              <a:t>的</a:t>
            </a:r>
            <a:r>
              <a:rPr sz="1600" b="1" spc="-5" dirty="0">
                <a:solidFill>
                  <a:srgbClr val="FFFFFF"/>
                </a:solidFill>
                <a:latin typeface="微软雅黑" panose="020B0503020204020204" charset="-122"/>
                <a:cs typeface="微软雅黑" panose="020B0503020204020204" charset="-122"/>
              </a:rPr>
              <a:t>; </a:t>
            </a:r>
            <a:r>
              <a:rPr sz="1600" b="1" spc="-15" dirty="0">
                <a:solidFill>
                  <a:srgbClr val="FFFFFF"/>
                </a:solidFill>
                <a:latin typeface="微软雅黑" panose="020B0503020204020204" charset="-122"/>
                <a:cs typeface="微软雅黑" panose="020B0503020204020204" charset="-122"/>
              </a:rPr>
              <a:t>3</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矿山、金属冶炼建设项目或</a:t>
            </a:r>
            <a:r>
              <a:rPr sz="1600" b="1" spc="-10" dirty="0">
                <a:solidFill>
                  <a:srgbClr val="FFFFFF"/>
                </a:solidFill>
                <a:latin typeface="微软雅黑" panose="020B0503020204020204" charset="-122"/>
                <a:cs typeface="微软雅黑" panose="020B0503020204020204" charset="-122"/>
              </a:rPr>
              <a:t>者</a:t>
            </a:r>
            <a:r>
              <a:rPr sz="1600" b="1" spc="-20" dirty="0">
                <a:solidFill>
                  <a:srgbClr val="FFFFFF"/>
                </a:solidFill>
                <a:latin typeface="微软雅黑" panose="020B0503020204020204" charset="-122"/>
                <a:cs typeface="微软雅黑" panose="020B0503020204020204" charset="-122"/>
              </a:rPr>
              <a:t>用于</a:t>
            </a:r>
            <a:r>
              <a:rPr sz="1600" b="1" spc="-10" dirty="0">
                <a:solidFill>
                  <a:srgbClr val="FFFFFF"/>
                </a:solidFill>
                <a:latin typeface="微软雅黑" panose="020B0503020204020204" charset="-122"/>
                <a:cs typeface="微软雅黑" panose="020B0503020204020204" charset="-122"/>
              </a:rPr>
              <a:t>生</a:t>
            </a:r>
            <a:r>
              <a:rPr sz="1600" b="1" spc="-20" dirty="0">
                <a:solidFill>
                  <a:srgbClr val="FFFFFF"/>
                </a:solidFill>
                <a:latin typeface="微软雅黑" panose="020B0503020204020204" charset="-122"/>
                <a:cs typeface="微软雅黑" panose="020B0503020204020204" charset="-122"/>
              </a:rPr>
              <a:t>产、</a:t>
            </a:r>
            <a:r>
              <a:rPr sz="1600" b="1" spc="-10" dirty="0">
                <a:solidFill>
                  <a:srgbClr val="FFFFFF"/>
                </a:solidFill>
                <a:latin typeface="微软雅黑" panose="020B0503020204020204" charset="-122"/>
                <a:cs typeface="微软雅黑" panose="020B0503020204020204" charset="-122"/>
              </a:rPr>
              <a:t>储</a:t>
            </a:r>
            <a:r>
              <a:rPr sz="1600" b="1" spc="-20" dirty="0">
                <a:solidFill>
                  <a:srgbClr val="FFFFFF"/>
                </a:solidFill>
                <a:latin typeface="微软雅黑" panose="020B0503020204020204" charset="-122"/>
                <a:cs typeface="微软雅黑" panose="020B0503020204020204" charset="-122"/>
              </a:rPr>
              <a:t>存、</a:t>
            </a:r>
            <a:r>
              <a:rPr sz="1600" b="1" spc="-10" dirty="0">
                <a:solidFill>
                  <a:srgbClr val="FFFFFF"/>
                </a:solidFill>
                <a:latin typeface="微软雅黑" panose="020B0503020204020204" charset="-122"/>
                <a:cs typeface="微软雅黑" panose="020B0503020204020204" charset="-122"/>
              </a:rPr>
              <a:t>装</a:t>
            </a:r>
            <a:r>
              <a:rPr sz="1600" b="1" spc="-20" dirty="0">
                <a:solidFill>
                  <a:srgbClr val="FFFFFF"/>
                </a:solidFill>
                <a:latin typeface="微软雅黑" panose="020B0503020204020204" charset="-122"/>
                <a:cs typeface="微软雅黑" panose="020B0503020204020204" charset="-122"/>
              </a:rPr>
              <a:t>卸危</a:t>
            </a:r>
            <a:r>
              <a:rPr sz="1600" b="1" spc="-10" dirty="0">
                <a:solidFill>
                  <a:srgbClr val="FFFFFF"/>
                </a:solidFill>
                <a:latin typeface="微软雅黑" panose="020B0503020204020204" charset="-122"/>
                <a:cs typeface="微软雅黑" panose="020B0503020204020204" charset="-122"/>
              </a:rPr>
              <a:t>险</a:t>
            </a:r>
            <a:r>
              <a:rPr sz="1600" b="1" spc="-20" dirty="0">
                <a:solidFill>
                  <a:srgbClr val="FFFFFF"/>
                </a:solidFill>
                <a:latin typeface="微软雅黑" panose="020B0503020204020204" charset="-122"/>
                <a:cs typeface="微软雅黑" panose="020B0503020204020204" charset="-122"/>
              </a:rPr>
              <a:t>物品</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建设</a:t>
            </a:r>
            <a:r>
              <a:rPr sz="1600" b="1" spc="-10" dirty="0">
                <a:solidFill>
                  <a:srgbClr val="FFFFFF"/>
                </a:solidFill>
                <a:latin typeface="微软雅黑" panose="020B0503020204020204" charset="-122"/>
                <a:cs typeface="微软雅黑" panose="020B0503020204020204" charset="-122"/>
              </a:rPr>
              <a:t>项</a:t>
            </a:r>
            <a:r>
              <a:rPr sz="1600" b="1" spc="-20" dirty="0">
                <a:solidFill>
                  <a:srgbClr val="FFFFFF"/>
                </a:solidFill>
                <a:latin typeface="微软雅黑" panose="020B0503020204020204" charset="-122"/>
                <a:cs typeface="微软雅黑" panose="020B0503020204020204" charset="-122"/>
              </a:rPr>
              <a:t>目的</a:t>
            </a:r>
            <a:r>
              <a:rPr sz="1600" b="1" spc="-10" dirty="0">
                <a:solidFill>
                  <a:srgbClr val="FFFFFF"/>
                </a:solidFill>
                <a:latin typeface="微软雅黑" panose="020B0503020204020204" charset="-122"/>
                <a:cs typeface="微软雅黑" panose="020B0503020204020204" charset="-122"/>
              </a:rPr>
              <a:t>施</a:t>
            </a:r>
            <a:r>
              <a:rPr sz="1600" b="1" spc="-20" dirty="0">
                <a:solidFill>
                  <a:srgbClr val="FFFFFF"/>
                </a:solidFill>
                <a:latin typeface="微软雅黑" panose="020B0503020204020204" charset="-122"/>
                <a:cs typeface="微软雅黑" panose="020B0503020204020204" charset="-122"/>
              </a:rPr>
              <a:t>工单</a:t>
            </a:r>
            <a:r>
              <a:rPr sz="1600" b="1" spc="-10" dirty="0">
                <a:solidFill>
                  <a:srgbClr val="FFFFFF"/>
                </a:solidFill>
                <a:latin typeface="微软雅黑" panose="020B0503020204020204" charset="-122"/>
                <a:cs typeface="微软雅黑" panose="020B0503020204020204" charset="-122"/>
              </a:rPr>
              <a:t>位</a:t>
            </a:r>
            <a:r>
              <a:rPr sz="1600" b="1" spc="-20" dirty="0">
                <a:solidFill>
                  <a:srgbClr val="FFFFFF"/>
                </a:solidFill>
                <a:latin typeface="微软雅黑" panose="020B0503020204020204" charset="-122"/>
                <a:cs typeface="微软雅黑" panose="020B0503020204020204" charset="-122"/>
              </a:rPr>
              <a:t>未按</a:t>
            </a:r>
            <a:r>
              <a:rPr sz="1600" b="1" spc="-5" dirty="0">
                <a:solidFill>
                  <a:srgbClr val="FFFFFF"/>
                </a:solidFill>
                <a:latin typeface="微软雅黑" panose="020B0503020204020204" charset="-122"/>
                <a:cs typeface="微软雅黑" panose="020B0503020204020204" charset="-122"/>
              </a:rPr>
              <a:t> </a:t>
            </a:r>
            <a:r>
              <a:rPr sz="1600" b="1" spc="-25" dirty="0">
                <a:solidFill>
                  <a:srgbClr val="FFFFFF"/>
                </a:solidFill>
                <a:latin typeface="微软雅黑" panose="020B0503020204020204" charset="-122"/>
                <a:cs typeface="微软雅黑" panose="020B0503020204020204" charset="-122"/>
              </a:rPr>
              <a:t>照批准的安全设施设计施工</a:t>
            </a:r>
            <a:r>
              <a:rPr sz="1600" b="1" spc="-20" dirty="0">
                <a:solidFill>
                  <a:srgbClr val="FFFFFF"/>
                </a:solidFill>
                <a:latin typeface="微软雅黑" panose="020B0503020204020204" charset="-122"/>
                <a:cs typeface="微软雅黑" panose="020B0503020204020204" charset="-122"/>
              </a:rPr>
              <a:t>的</a:t>
            </a:r>
            <a:r>
              <a:rPr sz="1600" b="1" spc="-5" dirty="0">
                <a:solidFill>
                  <a:srgbClr val="FFFFFF"/>
                </a:solidFill>
                <a:latin typeface="微软雅黑" panose="020B0503020204020204" charset="-122"/>
                <a:cs typeface="微软雅黑" panose="020B0503020204020204" charset="-122"/>
              </a:rPr>
              <a:t>; </a:t>
            </a:r>
            <a:r>
              <a:rPr sz="1600" b="1" spc="-15" dirty="0">
                <a:solidFill>
                  <a:srgbClr val="FFFFFF"/>
                </a:solidFill>
                <a:latin typeface="微软雅黑" panose="020B0503020204020204" charset="-122"/>
                <a:cs typeface="微软雅黑" panose="020B0503020204020204" charset="-122"/>
              </a:rPr>
              <a:t>4</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矿山、金属冶炼建设项目或</a:t>
            </a:r>
            <a:r>
              <a:rPr sz="1600" b="1" spc="-10" dirty="0">
                <a:solidFill>
                  <a:srgbClr val="FFFFFF"/>
                </a:solidFill>
                <a:latin typeface="微软雅黑" panose="020B0503020204020204" charset="-122"/>
                <a:cs typeface="微软雅黑" panose="020B0503020204020204" charset="-122"/>
              </a:rPr>
              <a:t>者</a:t>
            </a:r>
            <a:r>
              <a:rPr sz="1600" b="1" spc="-20" dirty="0">
                <a:solidFill>
                  <a:srgbClr val="FFFFFF"/>
                </a:solidFill>
                <a:latin typeface="微软雅黑" panose="020B0503020204020204" charset="-122"/>
                <a:cs typeface="微软雅黑" panose="020B0503020204020204" charset="-122"/>
              </a:rPr>
              <a:t>用于</a:t>
            </a:r>
            <a:r>
              <a:rPr sz="1600" b="1" spc="-10" dirty="0">
                <a:solidFill>
                  <a:srgbClr val="FFFFFF"/>
                </a:solidFill>
                <a:latin typeface="微软雅黑" panose="020B0503020204020204" charset="-122"/>
                <a:cs typeface="微软雅黑" panose="020B0503020204020204" charset="-122"/>
              </a:rPr>
              <a:t>生</a:t>
            </a:r>
            <a:r>
              <a:rPr sz="1600" b="1" spc="-20" dirty="0">
                <a:solidFill>
                  <a:srgbClr val="FFFFFF"/>
                </a:solidFill>
                <a:latin typeface="微软雅黑" panose="020B0503020204020204" charset="-122"/>
                <a:cs typeface="微软雅黑" panose="020B0503020204020204" charset="-122"/>
              </a:rPr>
              <a:t>产、</a:t>
            </a:r>
            <a:r>
              <a:rPr sz="1600" b="1" spc="-10" dirty="0">
                <a:solidFill>
                  <a:srgbClr val="FFFFFF"/>
                </a:solidFill>
                <a:latin typeface="微软雅黑" panose="020B0503020204020204" charset="-122"/>
                <a:cs typeface="微软雅黑" panose="020B0503020204020204" charset="-122"/>
              </a:rPr>
              <a:t>储</a:t>
            </a:r>
            <a:r>
              <a:rPr sz="1600" b="1" spc="-20" dirty="0">
                <a:solidFill>
                  <a:srgbClr val="FFFFFF"/>
                </a:solidFill>
                <a:latin typeface="微软雅黑" panose="020B0503020204020204" charset="-122"/>
                <a:cs typeface="微软雅黑" panose="020B0503020204020204" charset="-122"/>
              </a:rPr>
              <a:t>存、</a:t>
            </a:r>
            <a:r>
              <a:rPr sz="1600" b="1" spc="-10" dirty="0">
                <a:solidFill>
                  <a:srgbClr val="FFFFFF"/>
                </a:solidFill>
                <a:latin typeface="微软雅黑" panose="020B0503020204020204" charset="-122"/>
                <a:cs typeface="微软雅黑" panose="020B0503020204020204" charset="-122"/>
              </a:rPr>
              <a:t>装</a:t>
            </a:r>
            <a:r>
              <a:rPr sz="1600" b="1" spc="-20" dirty="0">
                <a:solidFill>
                  <a:srgbClr val="FFFFFF"/>
                </a:solidFill>
                <a:latin typeface="微软雅黑" panose="020B0503020204020204" charset="-122"/>
                <a:cs typeface="微软雅黑" panose="020B0503020204020204" charset="-122"/>
              </a:rPr>
              <a:t>卸危</a:t>
            </a:r>
            <a:r>
              <a:rPr sz="1600" b="1" spc="-10" dirty="0">
                <a:solidFill>
                  <a:srgbClr val="FFFFFF"/>
                </a:solidFill>
                <a:latin typeface="微软雅黑" panose="020B0503020204020204" charset="-122"/>
                <a:cs typeface="微软雅黑" panose="020B0503020204020204" charset="-122"/>
              </a:rPr>
              <a:t>险</a:t>
            </a:r>
            <a:r>
              <a:rPr sz="1600" b="1" spc="-20" dirty="0">
                <a:solidFill>
                  <a:srgbClr val="FFFFFF"/>
                </a:solidFill>
                <a:latin typeface="微软雅黑" panose="020B0503020204020204" charset="-122"/>
                <a:cs typeface="微软雅黑" panose="020B0503020204020204" charset="-122"/>
              </a:rPr>
              <a:t>物品</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建设</a:t>
            </a:r>
            <a:r>
              <a:rPr sz="1600" b="1" spc="-10" dirty="0">
                <a:solidFill>
                  <a:srgbClr val="FFFFFF"/>
                </a:solidFill>
                <a:latin typeface="微软雅黑" panose="020B0503020204020204" charset="-122"/>
                <a:cs typeface="微软雅黑" panose="020B0503020204020204" charset="-122"/>
              </a:rPr>
              <a:t>项</a:t>
            </a:r>
            <a:r>
              <a:rPr sz="1600" b="1" spc="-20" dirty="0">
                <a:solidFill>
                  <a:srgbClr val="FFFFFF"/>
                </a:solidFill>
                <a:latin typeface="微软雅黑" panose="020B0503020204020204" charset="-122"/>
                <a:cs typeface="微软雅黑" panose="020B0503020204020204" charset="-122"/>
              </a:rPr>
              <a:t>目竣</a:t>
            </a:r>
            <a:r>
              <a:rPr sz="1600" b="1" spc="-10" dirty="0">
                <a:solidFill>
                  <a:srgbClr val="FFFFFF"/>
                </a:solidFill>
                <a:latin typeface="微软雅黑" panose="020B0503020204020204" charset="-122"/>
                <a:cs typeface="微软雅黑" panose="020B0503020204020204" charset="-122"/>
              </a:rPr>
              <a:t>工</a:t>
            </a:r>
            <a:r>
              <a:rPr sz="1600" b="1" spc="-20" dirty="0">
                <a:solidFill>
                  <a:srgbClr val="FFFFFF"/>
                </a:solidFill>
                <a:latin typeface="微软雅黑" panose="020B0503020204020204" charset="-122"/>
                <a:cs typeface="微软雅黑" panose="020B0503020204020204" charset="-122"/>
              </a:rPr>
              <a:t>投入</a:t>
            </a:r>
            <a:r>
              <a:rPr sz="1600" b="1" spc="-10" dirty="0">
                <a:solidFill>
                  <a:srgbClr val="FFFFFF"/>
                </a:solidFill>
                <a:latin typeface="微软雅黑" panose="020B0503020204020204" charset="-122"/>
                <a:cs typeface="微软雅黑" panose="020B0503020204020204" charset="-122"/>
              </a:rPr>
              <a:t>生</a:t>
            </a:r>
            <a:r>
              <a:rPr sz="1600" b="1" spc="-20" dirty="0">
                <a:solidFill>
                  <a:srgbClr val="FFFFFF"/>
                </a:solidFill>
                <a:latin typeface="微软雅黑" panose="020B0503020204020204" charset="-122"/>
                <a:cs typeface="微软雅黑" panose="020B0503020204020204" charset="-122"/>
              </a:rPr>
              <a:t>产或 者使用前，安全设施未经验收合格</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18" name="object 18"/>
          <p:cNvSpPr txBox="1"/>
          <p:nvPr/>
        </p:nvSpPr>
        <p:spPr>
          <a:xfrm>
            <a:off x="585012" y="487743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7460742" y="5101590"/>
            <a:ext cx="612648" cy="611124"/>
          </a:xfrm>
          <a:custGeom>
            <a:avLst/>
            <a:gdLst/>
            <a:ahLst/>
            <a:cxnLst/>
            <a:rect l="l" t="t" r="r" b="b"/>
            <a:pathLst>
              <a:path w="612648"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8"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20" name="object 20"/>
          <p:cNvSpPr/>
          <p:nvPr/>
        </p:nvSpPr>
        <p:spPr>
          <a:xfrm>
            <a:off x="7460742" y="5101590"/>
            <a:ext cx="612648" cy="611124"/>
          </a:xfrm>
          <a:custGeom>
            <a:avLst/>
            <a:gdLst/>
            <a:ahLst/>
            <a:cxnLst/>
            <a:rect l="l" t="t" r="r" b="b"/>
            <a:pathLst>
              <a:path w="612648" h="611124">
                <a:moveTo>
                  <a:pt x="0" y="305562"/>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8" y="305562"/>
                </a:lnTo>
                <a:lnTo>
                  <a:pt x="611632" y="330626"/>
                </a:lnTo>
                <a:lnTo>
                  <a:pt x="603744" y="379000"/>
                </a:lnTo>
                <a:lnTo>
                  <a:pt x="588573" y="424511"/>
                </a:lnTo>
                <a:lnTo>
                  <a:pt x="566750" y="466530"/>
                </a:lnTo>
                <a:lnTo>
                  <a:pt x="538905" y="504428"/>
                </a:lnTo>
                <a:lnTo>
                  <a:pt x="505670" y="537578"/>
                </a:lnTo>
                <a:lnTo>
                  <a:pt x="467676" y="565349"/>
                </a:lnTo>
                <a:lnTo>
                  <a:pt x="425553" y="587115"/>
                </a:lnTo>
                <a:lnTo>
                  <a:pt x="379932" y="602245"/>
                </a:lnTo>
                <a:lnTo>
                  <a:pt x="331445" y="610111"/>
                </a:lnTo>
                <a:lnTo>
                  <a:pt x="306324" y="611124"/>
                </a:lnTo>
                <a:lnTo>
                  <a:pt x="281202" y="610111"/>
                </a:lnTo>
                <a:lnTo>
                  <a:pt x="232715" y="602245"/>
                </a:lnTo>
                <a:lnTo>
                  <a:pt x="187094" y="587115"/>
                </a:lnTo>
                <a:lnTo>
                  <a:pt x="144971" y="565349"/>
                </a:lnTo>
                <a:lnTo>
                  <a:pt x="106977" y="537578"/>
                </a:lnTo>
                <a:lnTo>
                  <a:pt x="73742" y="504428"/>
                </a:lnTo>
                <a:lnTo>
                  <a:pt x="45897" y="466530"/>
                </a:lnTo>
                <a:lnTo>
                  <a:pt x="24074" y="424511"/>
                </a:lnTo>
                <a:lnTo>
                  <a:pt x="8903" y="379000"/>
                </a:lnTo>
                <a:lnTo>
                  <a:pt x="1015" y="330626"/>
                </a:lnTo>
                <a:lnTo>
                  <a:pt x="0" y="305562"/>
                </a:lnTo>
                <a:close/>
              </a:path>
            </a:pathLst>
          </a:custGeom>
          <a:ln w="38100">
            <a:solidFill>
              <a:srgbClr val="FFFFFF"/>
            </a:solidFill>
          </a:ln>
        </p:spPr>
        <p:txBody>
          <a:bodyPr wrap="square" lIns="0" tIns="0" rIns="0" bIns="0" rtlCol="0">
            <a:spAutoFit/>
          </a:bodyPr>
          <a:lstStyle/>
          <a:p/>
        </p:txBody>
      </p:sp>
      <p:sp>
        <p:nvSpPr>
          <p:cNvPr id="21" name="object 21"/>
          <p:cNvSpPr/>
          <p:nvPr/>
        </p:nvSpPr>
        <p:spPr>
          <a:xfrm>
            <a:off x="7496556" y="5157215"/>
            <a:ext cx="541020" cy="496823"/>
          </a:xfrm>
          <a:prstGeom prst="rect">
            <a:avLst/>
          </a:prstGeom>
          <a:blipFill>
            <a:blip r:embed="rId1" cstate="print"/>
            <a:stretch>
              <a:fillRect/>
            </a:stretch>
          </a:blipFill>
        </p:spPr>
        <p:txBody>
          <a:bodyPr wrap="square" lIns="0" tIns="0" rIns="0" bIns="0" rtlCol="0">
            <a:spAutoFit/>
          </a:bodyPr>
          <a:lstStyle/>
          <a:p/>
        </p:txBody>
      </p:sp>
      <p:sp>
        <p:nvSpPr>
          <p:cNvPr id="22" name="object 22"/>
          <p:cNvSpPr/>
          <p:nvPr/>
        </p:nvSpPr>
        <p:spPr>
          <a:xfrm>
            <a:off x="2855214" y="4990338"/>
            <a:ext cx="612648" cy="611124"/>
          </a:xfrm>
          <a:custGeom>
            <a:avLst/>
            <a:gdLst/>
            <a:ahLst/>
            <a:cxnLst/>
            <a:rect l="l" t="t" r="r" b="b"/>
            <a:pathLst>
              <a:path w="612648"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8"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23" name="object 23"/>
          <p:cNvSpPr/>
          <p:nvPr/>
        </p:nvSpPr>
        <p:spPr>
          <a:xfrm>
            <a:off x="2855214" y="4990338"/>
            <a:ext cx="612648" cy="611124"/>
          </a:xfrm>
          <a:custGeom>
            <a:avLst/>
            <a:gdLst/>
            <a:ahLst/>
            <a:cxnLst/>
            <a:rect l="l" t="t" r="r" b="b"/>
            <a:pathLst>
              <a:path w="612648" h="611124">
                <a:moveTo>
                  <a:pt x="0" y="305562"/>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8" y="305562"/>
                </a:lnTo>
                <a:lnTo>
                  <a:pt x="611632" y="330626"/>
                </a:lnTo>
                <a:lnTo>
                  <a:pt x="603744" y="379000"/>
                </a:lnTo>
                <a:lnTo>
                  <a:pt x="588573" y="424511"/>
                </a:lnTo>
                <a:lnTo>
                  <a:pt x="566750" y="466530"/>
                </a:lnTo>
                <a:lnTo>
                  <a:pt x="538905" y="504428"/>
                </a:lnTo>
                <a:lnTo>
                  <a:pt x="505670" y="537578"/>
                </a:lnTo>
                <a:lnTo>
                  <a:pt x="467676" y="565349"/>
                </a:lnTo>
                <a:lnTo>
                  <a:pt x="425553" y="587115"/>
                </a:lnTo>
                <a:lnTo>
                  <a:pt x="379932" y="602245"/>
                </a:lnTo>
                <a:lnTo>
                  <a:pt x="331445" y="610111"/>
                </a:lnTo>
                <a:lnTo>
                  <a:pt x="306324" y="611124"/>
                </a:lnTo>
                <a:lnTo>
                  <a:pt x="281202" y="610111"/>
                </a:lnTo>
                <a:lnTo>
                  <a:pt x="232715" y="602245"/>
                </a:lnTo>
                <a:lnTo>
                  <a:pt x="187094" y="587115"/>
                </a:lnTo>
                <a:lnTo>
                  <a:pt x="144971" y="565349"/>
                </a:lnTo>
                <a:lnTo>
                  <a:pt x="106977" y="537578"/>
                </a:lnTo>
                <a:lnTo>
                  <a:pt x="73742" y="504428"/>
                </a:lnTo>
                <a:lnTo>
                  <a:pt x="45897" y="466530"/>
                </a:lnTo>
                <a:lnTo>
                  <a:pt x="24074" y="424511"/>
                </a:lnTo>
                <a:lnTo>
                  <a:pt x="8903" y="379000"/>
                </a:lnTo>
                <a:lnTo>
                  <a:pt x="1015" y="330626"/>
                </a:lnTo>
                <a:lnTo>
                  <a:pt x="0" y="305562"/>
                </a:lnTo>
                <a:close/>
              </a:path>
            </a:pathLst>
          </a:custGeom>
          <a:ln w="38100">
            <a:solidFill>
              <a:srgbClr val="FFFFFF"/>
            </a:solidFill>
          </a:ln>
        </p:spPr>
        <p:txBody>
          <a:bodyPr wrap="square" lIns="0" tIns="0" rIns="0" bIns="0" rtlCol="0">
            <a:spAutoFit/>
          </a:bodyPr>
          <a:lstStyle/>
          <a:p/>
        </p:txBody>
      </p:sp>
      <p:sp>
        <p:nvSpPr>
          <p:cNvPr id="24" name="object 24"/>
          <p:cNvSpPr/>
          <p:nvPr/>
        </p:nvSpPr>
        <p:spPr>
          <a:xfrm>
            <a:off x="2927604" y="4995671"/>
            <a:ext cx="466344" cy="470915"/>
          </a:xfrm>
          <a:prstGeom prst="rect">
            <a:avLst/>
          </a:prstGeom>
          <a:blipFill>
            <a:blip r:embed="rId2" cstate="print"/>
            <a:stretch>
              <a:fillRect/>
            </a:stretch>
          </a:blipFill>
        </p:spPr>
        <p:txBody>
          <a:bodyPr wrap="square" lIns="0" tIns="0" rIns="0" bIns="0" rtlCol="0">
            <a:spAutoFit/>
          </a:bodyPr>
          <a:lstStyle/>
          <a:p/>
        </p:txBody>
      </p:sp>
      <p:sp>
        <p:nvSpPr>
          <p:cNvPr id="25" name="object 25"/>
          <p:cNvSpPr/>
          <p:nvPr/>
        </p:nvSpPr>
        <p:spPr>
          <a:xfrm>
            <a:off x="8806433" y="0"/>
            <a:ext cx="926592" cy="700277"/>
          </a:xfrm>
          <a:custGeom>
            <a:avLst/>
            <a:gdLst/>
            <a:ahLst/>
            <a:cxnLst/>
            <a:rect l="l" t="t" r="r" b="b"/>
            <a:pathLst>
              <a:path w="926592" h="700277">
                <a:moveTo>
                  <a:pt x="776478" y="0"/>
                </a:moveTo>
                <a:lnTo>
                  <a:pt x="150113" y="0"/>
                </a:lnTo>
                <a:lnTo>
                  <a:pt x="0" y="300227"/>
                </a:lnTo>
                <a:lnTo>
                  <a:pt x="200025" y="700277"/>
                </a:lnTo>
                <a:lnTo>
                  <a:pt x="726567" y="700277"/>
                </a:lnTo>
                <a:lnTo>
                  <a:pt x="926592" y="300227"/>
                </a:lnTo>
                <a:lnTo>
                  <a:pt x="776478" y="0"/>
                </a:lnTo>
                <a:close/>
              </a:path>
            </a:pathLst>
          </a:custGeom>
          <a:solidFill>
            <a:srgbClr val="17BC9B"/>
          </a:solidFill>
        </p:spPr>
        <p:txBody>
          <a:bodyPr wrap="square" lIns="0" tIns="0" rIns="0" bIns="0" rtlCol="0">
            <a:spAutoFit/>
          </a:bodyPr>
          <a:lstStyle/>
          <a:p/>
        </p:txBody>
      </p:sp>
      <p:sp>
        <p:nvSpPr>
          <p:cNvPr id="26" name="object 26"/>
          <p:cNvSpPr/>
          <p:nvPr/>
        </p:nvSpPr>
        <p:spPr>
          <a:xfrm>
            <a:off x="8806433" y="0"/>
            <a:ext cx="150113" cy="300227"/>
          </a:xfrm>
          <a:custGeom>
            <a:avLst/>
            <a:gdLst/>
            <a:ahLst/>
            <a:cxnLst/>
            <a:rect l="l" t="t" r="r" b="b"/>
            <a:pathLst>
              <a:path w="150113" h="300227">
                <a:moveTo>
                  <a:pt x="0" y="300227"/>
                </a:moveTo>
                <a:lnTo>
                  <a:pt x="150113" y="0"/>
                </a:lnTo>
              </a:path>
            </a:pathLst>
          </a:custGeom>
          <a:ln w="19812">
            <a:solidFill>
              <a:srgbClr val="FFFFFF"/>
            </a:solidFill>
          </a:ln>
        </p:spPr>
        <p:txBody>
          <a:bodyPr wrap="square" lIns="0" tIns="0" rIns="0" bIns="0" rtlCol="0">
            <a:spAutoFit/>
          </a:bodyPr>
          <a:lstStyle/>
          <a:p/>
        </p:txBody>
      </p:sp>
      <p:sp>
        <p:nvSpPr>
          <p:cNvPr id="27" name="object 27"/>
          <p:cNvSpPr/>
          <p:nvPr/>
        </p:nvSpPr>
        <p:spPr>
          <a:xfrm>
            <a:off x="8806433" y="0"/>
            <a:ext cx="926592" cy="700277"/>
          </a:xfrm>
          <a:custGeom>
            <a:avLst/>
            <a:gdLst/>
            <a:ahLst/>
            <a:cxnLst/>
            <a:rect l="l" t="t" r="r" b="b"/>
            <a:pathLst>
              <a:path w="926592" h="700277">
                <a:moveTo>
                  <a:pt x="776478" y="0"/>
                </a:moveTo>
                <a:lnTo>
                  <a:pt x="926592" y="300227"/>
                </a:lnTo>
                <a:lnTo>
                  <a:pt x="726567" y="700277"/>
                </a:lnTo>
                <a:lnTo>
                  <a:pt x="200025" y="700277"/>
                </a:lnTo>
                <a:lnTo>
                  <a:pt x="0" y="300227"/>
                </a:lnTo>
              </a:path>
            </a:pathLst>
          </a:custGeom>
          <a:ln w="19811">
            <a:solidFill>
              <a:srgbClr val="FFFFFF"/>
            </a:solidFill>
          </a:ln>
        </p:spPr>
        <p:txBody>
          <a:bodyPr wrap="square" lIns="0" tIns="0" rIns="0" bIns="0" rtlCol="0">
            <a:spAutoFit/>
          </a:bodyPr>
          <a:lstStyle/>
          <a:p/>
        </p:txBody>
      </p:sp>
      <p:sp>
        <p:nvSpPr>
          <p:cNvPr id="28" name="object 28"/>
          <p:cNvSpPr txBox="1"/>
          <p:nvPr/>
        </p:nvSpPr>
        <p:spPr>
          <a:xfrm>
            <a:off x="9077070" y="63246"/>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95</a:t>
            </a:r>
            <a:endParaRPr sz="2800">
              <a:latin typeface="Calibri" panose="020F0502020204030204"/>
              <a:cs typeface="Calibri" panose="020F0502020204030204"/>
            </a:endParaRPr>
          </a:p>
        </p:txBody>
      </p:sp>
      <p:sp>
        <p:nvSpPr>
          <p:cNvPr id="29" name="object 29"/>
          <p:cNvSpPr/>
          <p:nvPr/>
        </p:nvSpPr>
        <p:spPr>
          <a:xfrm>
            <a:off x="5310378" y="4338065"/>
            <a:ext cx="0" cy="99059"/>
          </a:xfrm>
          <a:custGeom>
            <a:avLst/>
            <a:gdLst/>
            <a:ahLst/>
            <a:cxnLst/>
            <a:rect l="l" t="t" r="r" b="b"/>
            <a:pathLst>
              <a:path h="99059">
                <a:moveTo>
                  <a:pt x="0" y="0"/>
                </a:moveTo>
                <a:lnTo>
                  <a:pt x="0" y="99059"/>
                </a:lnTo>
              </a:path>
            </a:pathLst>
          </a:custGeom>
          <a:ln w="19812">
            <a:solidFill>
              <a:srgbClr val="FFFFFF"/>
            </a:solidFill>
          </a:ln>
        </p:spPr>
        <p:txBody>
          <a:bodyPr wrap="square" lIns="0" tIns="0" rIns="0" bIns="0" rtlCol="0">
            <a:spAutoFit/>
          </a:bodyPr>
          <a:lstStyle/>
          <a:p/>
        </p:txBody>
      </p:sp>
      <p:sp>
        <p:nvSpPr>
          <p:cNvPr id="30" name="object 30"/>
          <p:cNvSpPr/>
          <p:nvPr/>
        </p:nvSpPr>
        <p:spPr>
          <a:xfrm>
            <a:off x="5310378" y="4827270"/>
            <a:ext cx="0" cy="100583"/>
          </a:xfrm>
          <a:custGeom>
            <a:avLst/>
            <a:gdLst/>
            <a:ahLst/>
            <a:cxnLst/>
            <a:rect l="l" t="t" r="r" b="b"/>
            <a:pathLst>
              <a:path h="100583">
                <a:moveTo>
                  <a:pt x="0" y="0"/>
                </a:moveTo>
                <a:lnTo>
                  <a:pt x="0" y="100583"/>
                </a:lnTo>
              </a:path>
            </a:pathLst>
          </a:custGeom>
          <a:ln w="19812">
            <a:solidFill>
              <a:srgbClr val="FFFFFF"/>
            </a:solidFill>
          </a:ln>
        </p:spPr>
        <p:txBody>
          <a:bodyPr wrap="square" lIns="0" tIns="0" rIns="0" bIns="0" rtlCol="0">
            <a:spAutoFit/>
          </a:bodyPr>
          <a:lstStyle/>
          <a:p/>
        </p:txBody>
      </p:sp>
      <p:sp>
        <p:nvSpPr>
          <p:cNvPr id="31" name="object 31"/>
          <p:cNvSpPr/>
          <p:nvPr/>
        </p:nvSpPr>
        <p:spPr>
          <a:xfrm>
            <a:off x="2120645" y="5971794"/>
            <a:ext cx="1563624" cy="647700"/>
          </a:xfrm>
          <a:custGeom>
            <a:avLst/>
            <a:gdLst/>
            <a:ahLst/>
            <a:cxnLst/>
            <a:rect l="l" t="t" r="r" b="b"/>
            <a:pathLst>
              <a:path w="1563624" h="647700">
                <a:moveTo>
                  <a:pt x="0" y="647699"/>
                </a:moveTo>
                <a:lnTo>
                  <a:pt x="1563624" y="647699"/>
                </a:lnTo>
                <a:lnTo>
                  <a:pt x="1563624" y="0"/>
                </a:lnTo>
                <a:lnTo>
                  <a:pt x="0" y="0"/>
                </a:lnTo>
                <a:lnTo>
                  <a:pt x="0" y="647699"/>
                </a:lnTo>
                <a:close/>
              </a:path>
            </a:pathLst>
          </a:custGeom>
          <a:solidFill>
            <a:srgbClr val="205A6B"/>
          </a:solidFill>
        </p:spPr>
        <p:txBody>
          <a:bodyPr wrap="square" lIns="0" tIns="0" rIns="0" bIns="0" rtlCol="0">
            <a:spAutoFit/>
          </a:bodyPr>
          <a:lstStyle/>
          <a:p/>
        </p:txBody>
      </p:sp>
      <p:sp>
        <p:nvSpPr>
          <p:cNvPr id="32" name="object 32"/>
          <p:cNvSpPr/>
          <p:nvPr/>
        </p:nvSpPr>
        <p:spPr>
          <a:xfrm>
            <a:off x="2120645" y="5971794"/>
            <a:ext cx="1563624" cy="647700"/>
          </a:xfrm>
          <a:custGeom>
            <a:avLst/>
            <a:gdLst/>
            <a:ahLst/>
            <a:cxnLst/>
            <a:rect l="l" t="t" r="r" b="b"/>
            <a:pathLst>
              <a:path w="1563624" h="647700">
                <a:moveTo>
                  <a:pt x="0" y="647699"/>
                </a:moveTo>
                <a:lnTo>
                  <a:pt x="1563624" y="647699"/>
                </a:lnTo>
                <a:lnTo>
                  <a:pt x="1563624" y="0"/>
                </a:lnTo>
                <a:lnTo>
                  <a:pt x="0" y="0"/>
                </a:lnTo>
                <a:lnTo>
                  <a:pt x="0" y="647699"/>
                </a:lnTo>
                <a:close/>
              </a:path>
            </a:pathLst>
          </a:custGeom>
          <a:ln w="19812">
            <a:solidFill>
              <a:srgbClr val="FFFFFF"/>
            </a:solidFill>
          </a:ln>
        </p:spPr>
        <p:txBody>
          <a:bodyPr wrap="square" lIns="0" tIns="0" rIns="0" bIns="0" rtlCol="0">
            <a:spAutoFit/>
          </a:bodyPr>
          <a:lstStyle/>
          <a:p/>
        </p:txBody>
      </p:sp>
      <p:sp>
        <p:nvSpPr>
          <p:cNvPr id="33" name="object 33"/>
          <p:cNvSpPr txBox="1"/>
          <p:nvPr/>
        </p:nvSpPr>
        <p:spPr>
          <a:xfrm>
            <a:off x="2198370" y="6038596"/>
            <a:ext cx="1452245" cy="54610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处二万元以上</a:t>
            </a:r>
            <a:endParaRPr sz="1400">
              <a:latin typeface="微软雅黑" panose="020B0503020204020204" charset="-122"/>
              <a:cs typeface="微软雅黑" panose="020B0503020204020204" charset="-122"/>
            </a:endParaRPr>
          </a:p>
          <a:p>
            <a:pPr marL="12700">
              <a:lnSpc>
                <a:spcPct val="100000"/>
              </a:lnSpc>
              <a:spcBef>
                <a:spcPts val="840"/>
              </a:spcBef>
            </a:pPr>
            <a:r>
              <a:rPr sz="1400" b="1" spc="-5" dirty="0">
                <a:solidFill>
                  <a:srgbClr val="FFFFFF"/>
                </a:solidFill>
                <a:latin typeface="微软雅黑" panose="020B0503020204020204" charset="-122"/>
                <a:cs typeface="微软雅黑" panose="020B0503020204020204" charset="-122"/>
              </a:rPr>
              <a:t>五万元以下的罚款</a:t>
            </a:r>
            <a:endParaRPr sz="1400">
              <a:latin typeface="微软雅黑" panose="020B0503020204020204" charset="-122"/>
              <a:cs typeface="微软雅黑" panose="020B0503020204020204" charset="-122"/>
            </a:endParaRPr>
          </a:p>
        </p:txBody>
      </p:sp>
      <p:sp>
        <p:nvSpPr>
          <p:cNvPr id="34" name="object 34"/>
          <p:cNvSpPr/>
          <p:nvPr/>
        </p:nvSpPr>
        <p:spPr>
          <a:xfrm>
            <a:off x="6118097" y="5971794"/>
            <a:ext cx="2193036" cy="647700"/>
          </a:xfrm>
          <a:custGeom>
            <a:avLst/>
            <a:gdLst/>
            <a:ahLst/>
            <a:cxnLst/>
            <a:rect l="l" t="t" r="r" b="b"/>
            <a:pathLst>
              <a:path w="2193036" h="647700">
                <a:moveTo>
                  <a:pt x="0" y="647699"/>
                </a:moveTo>
                <a:lnTo>
                  <a:pt x="2193036" y="647699"/>
                </a:lnTo>
                <a:lnTo>
                  <a:pt x="2193036" y="0"/>
                </a:lnTo>
                <a:lnTo>
                  <a:pt x="0" y="0"/>
                </a:lnTo>
                <a:lnTo>
                  <a:pt x="0" y="647699"/>
                </a:lnTo>
                <a:close/>
              </a:path>
            </a:pathLst>
          </a:custGeom>
          <a:solidFill>
            <a:srgbClr val="205A6B"/>
          </a:solidFill>
        </p:spPr>
        <p:txBody>
          <a:bodyPr wrap="square" lIns="0" tIns="0" rIns="0" bIns="0" rtlCol="0">
            <a:spAutoFit/>
          </a:bodyPr>
          <a:lstStyle/>
          <a:p/>
        </p:txBody>
      </p:sp>
      <p:sp>
        <p:nvSpPr>
          <p:cNvPr id="35" name="object 35"/>
          <p:cNvSpPr/>
          <p:nvPr/>
        </p:nvSpPr>
        <p:spPr>
          <a:xfrm>
            <a:off x="6118097" y="5971794"/>
            <a:ext cx="2193036" cy="647700"/>
          </a:xfrm>
          <a:custGeom>
            <a:avLst/>
            <a:gdLst/>
            <a:ahLst/>
            <a:cxnLst/>
            <a:rect l="l" t="t" r="r" b="b"/>
            <a:pathLst>
              <a:path w="2193036" h="647700">
                <a:moveTo>
                  <a:pt x="0" y="647699"/>
                </a:moveTo>
                <a:lnTo>
                  <a:pt x="2193036" y="647699"/>
                </a:lnTo>
                <a:lnTo>
                  <a:pt x="2193036" y="0"/>
                </a:lnTo>
                <a:lnTo>
                  <a:pt x="0" y="0"/>
                </a:lnTo>
                <a:lnTo>
                  <a:pt x="0" y="647699"/>
                </a:lnTo>
                <a:close/>
              </a:path>
            </a:pathLst>
          </a:custGeom>
          <a:ln w="19812">
            <a:solidFill>
              <a:srgbClr val="FFFFFF"/>
            </a:solidFill>
          </a:ln>
        </p:spPr>
        <p:txBody>
          <a:bodyPr wrap="square" lIns="0" tIns="0" rIns="0" bIns="0" rtlCol="0">
            <a:spAutoFit/>
          </a:bodyPr>
          <a:lstStyle/>
          <a:p/>
        </p:txBody>
      </p:sp>
      <p:sp>
        <p:nvSpPr>
          <p:cNvPr id="36" name="object 36"/>
          <p:cNvSpPr txBox="1"/>
          <p:nvPr/>
        </p:nvSpPr>
        <p:spPr>
          <a:xfrm>
            <a:off x="6196329" y="6043676"/>
            <a:ext cx="1849755" cy="50038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处五十万元以上</a:t>
            </a:r>
            <a:endParaRPr sz="1600">
              <a:latin typeface="微软雅黑" panose="020B0503020204020204" charset="-122"/>
              <a:cs typeface="微软雅黑" panose="020B0503020204020204" charset="-122"/>
            </a:endParaRPr>
          </a:p>
          <a:p>
            <a:pPr marL="12700">
              <a:lnSpc>
                <a:spcPct val="100000"/>
              </a:lnSpc>
            </a:pPr>
            <a:r>
              <a:rPr sz="1600" b="1" spc="-25" dirty="0">
                <a:solidFill>
                  <a:srgbClr val="FFFFFF"/>
                </a:solidFill>
                <a:latin typeface="微软雅黑" panose="020B0503020204020204" charset="-122"/>
                <a:cs typeface="微软雅黑" panose="020B0503020204020204" charset="-122"/>
              </a:rPr>
              <a:t>一百万元以下的罚款</a:t>
            </a:r>
            <a:endParaRPr sz="1600">
              <a:latin typeface="微软雅黑" panose="020B0503020204020204" charset="-122"/>
              <a:cs typeface="微软雅黑" panose="020B0503020204020204" charset="-122"/>
            </a:endParaRPr>
          </a:p>
        </p:txBody>
      </p:sp>
      <p:sp>
        <p:nvSpPr>
          <p:cNvPr id="37" name="object 37"/>
          <p:cNvSpPr/>
          <p:nvPr/>
        </p:nvSpPr>
        <p:spPr>
          <a:xfrm>
            <a:off x="3803141" y="5130546"/>
            <a:ext cx="1511300" cy="539750"/>
          </a:xfrm>
          <a:custGeom>
            <a:avLst/>
            <a:gdLst/>
            <a:ahLst/>
            <a:cxnLst/>
            <a:rect l="l" t="t" r="r" b="b"/>
            <a:pathLst>
              <a:path w="1511300" h="539750">
                <a:moveTo>
                  <a:pt x="1511300" y="0"/>
                </a:moveTo>
                <a:lnTo>
                  <a:pt x="1511300" y="269874"/>
                </a:lnTo>
                <a:lnTo>
                  <a:pt x="0" y="269874"/>
                </a:lnTo>
                <a:lnTo>
                  <a:pt x="0" y="539749"/>
                </a:lnTo>
              </a:path>
            </a:pathLst>
          </a:custGeom>
          <a:ln w="19811">
            <a:solidFill>
              <a:srgbClr val="FFFFFF"/>
            </a:solidFill>
          </a:ln>
        </p:spPr>
        <p:txBody>
          <a:bodyPr wrap="square" lIns="0" tIns="0" rIns="0" bIns="0" rtlCol="0">
            <a:spAutoFit/>
          </a:bodyPr>
          <a:lstStyle/>
          <a:p/>
        </p:txBody>
      </p:sp>
      <p:sp>
        <p:nvSpPr>
          <p:cNvPr id="38" name="object 38"/>
          <p:cNvSpPr/>
          <p:nvPr/>
        </p:nvSpPr>
        <p:spPr>
          <a:xfrm>
            <a:off x="5305805" y="5130546"/>
            <a:ext cx="1871599" cy="539750"/>
          </a:xfrm>
          <a:custGeom>
            <a:avLst/>
            <a:gdLst/>
            <a:ahLst/>
            <a:cxnLst/>
            <a:rect l="l" t="t" r="r" b="b"/>
            <a:pathLst>
              <a:path w="1871599" h="539750">
                <a:moveTo>
                  <a:pt x="1871599" y="539749"/>
                </a:moveTo>
                <a:lnTo>
                  <a:pt x="1871599" y="269874"/>
                </a:lnTo>
                <a:lnTo>
                  <a:pt x="0" y="269874"/>
                </a:lnTo>
                <a:lnTo>
                  <a:pt x="0" y="0"/>
                </a:lnTo>
              </a:path>
            </a:pathLst>
          </a:custGeom>
          <a:ln w="19812">
            <a:solidFill>
              <a:srgbClr val="FFFFFF"/>
            </a:solidFill>
          </a:ln>
        </p:spPr>
        <p:txBody>
          <a:bodyPr wrap="square" lIns="0" tIns="0" rIns="0" bIns="0" rtlCol="0">
            <a:spAutoFit/>
          </a:bodyPr>
          <a:lstStyle/>
          <a:p/>
        </p:txBody>
      </p:sp>
      <p:sp>
        <p:nvSpPr>
          <p:cNvPr id="39" name="object 39"/>
          <p:cNvSpPr/>
          <p:nvPr/>
        </p:nvSpPr>
        <p:spPr>
          <a:xfrm>
            <a:off x="3201161" y="4437126"/>
            <a:ext cx="4226051" cy="390144"/>
          </a:xfrm>
          <a:custGeom>
            <a:avLst/>
            <a:gdLst/>
            <a:ahLst/>
            <a:cxnLst/>
            <a:rect l="l" t="t" r="r" b="b"/>
            <a:pathLst>
              <a:path w="4226052" h="390144">
                <a:moveTo>
                  <a:pt x="0" y="390144"/>
                </a:moveTo>
                <a:lnTo>
                  <a:pt x="4226051" y="390144"/>
                </a:lnTo>
                <a:lnTo>
                  <a:pt x="4226051" y="0"/>
                </a:lnTo>
                <a:lnTo>
                  <a:pt x="0" y="0"/>
                </a:lnTo>
                <a:lnTo>
                  <a:pt x="0" y="390144"/>
                </a:lnTo>
                <a:close/>
              </a:path>
            </a:pathLst>
          </a:custGeom>
          <a:solidFill>
            <a:srgbClr val="205A6B"/>
          </a:solidFill>
        </p:spPr>
        <p:txBody>
          <a:bodyPr wrap="square" lIns="0" tIns="0" rIns="0" bIns="0" rtlCol="0">
            <a:spAutoFit/>
          </a:bodyPr>
          <a:lstStyle/>
          <a:p/>
        </p:txBody>
      </p:sp>
      <p:sp>
        <p:nvSpPr>
          <p:cNvPr id="40" name="object 40"/>
          <p:cNvSpPr/>
          <p:nvPr/>
        </p:nvSpPr>
        <p:spPr>
          <a:xfrm>
            <a:off x="3201161" y="4437126"/>
            <a:ext cx="4226051" cy="390144"/>
          </a:xfrm>
          <a:custGeom>
            <a:avLst/>
            <a:gdLst/>
            <a:ahLst/>
            <a:cxnLst/>
            <a:rect l="l" t="t" r="r" b="b"/>
            <a:pathLst>
              <a:path w="4226052" h="390144">
                <a:moveTo>
                  <a:pt x="0" y="390144"/>
                </a:moveTo>
                <a:lnTo>
                  <a:pt x="4226051" y="390144"/>
                </a:lnTo>
                <a:lnTo>
                  <a:pt x="4226051" y="0"/>
                </a:lnTo>
                <a:lnTo>
                  <a:pt x="0" y="0"/>
                </a:lnTo>
                <a:lnTo>
                  <a:pt x="0" y="390144"/>
                </a:lnTo>
                <a:close/>
              </a:path>
            </a:pathLst>
          </a:custGeom>
          <a:ln w="19812">
            <a:solidFill>
              <a:srgbClr val="FFFFFF"/>
            </a:solidFill>
          </a:ln>
        </p:spPr>
        <p:txBody>
          <a:bodyPr wrap="square" lIns="0" tIns="0" rIns="0" bIns="0" rtlCol="0">
            <a:spAutoFit/>
          </a:bodyPr>
          <a:lstStyle/>
          <a:p/>
        </p:txBody>
      </p:sp>
      <p:sp>
        <p:nvSpPr>
          <p:cNvPr id="41" name="object 41"/>
          <p:cNvSpPr txBox="1"/>
          <p:nvPr/>
        </p:nvSpPr>
        <p:spPr>
          <a:xfrm>
            <a:off x="3374897" y="4502657"/>
            <a:ext cx="387857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责令停止建设或者停产停业整顿，</a:t>
            </a:r>
            <a:r>
              <a:rPr sz="1600" b="1" spc="-10" dirty="0">
                <a:solidFill>
                  <a:srgbClr val="FFFFFF"/>
                </a:solidFill>
                <a:latin typeface="微软雅黑" panose="020B0503020204020204" charset="-122"/>
                <a:cs typeface="微软雅黑" panose="020B0503020204020204" charset="-122"/>
              </a:rPr>
              <a:t>限</a:t>
            </a:r>
            <a:r>
              <a:rPr sz="1600" b="1" spc="-20" dirty="0">
                <a:solidFill>
                  <a:srgbClr val="FFFFFF"/>
                </a:solidFill>
                <a:latin typeface="微软雅黑" panose="020B0503020204020204" charset="-122"/>
                <a:cs typeface="微软雅黑" panose="020B0503020204020204" charset="-122"/>
              </a:rPr>
              <a:t>期改正</a:t>
            </a:r>
            <a:endParaRPr sz="1600">
              <a:latin typeface="微软雅黑" panose="020B0503020204020204" charset="-122"/>
              <a:cs typeface="微软雅黑" panose="020B0503020204020204" charset="-122"/>
            </a:endParaRPr>
          </a:p>
        </p:txBody>
      </p:sp>
      <p:sp>
        <p:nvSpPr>
          <p:cNvPr id="42" name="object 42"/>
          <p:cNvSpPr/>
          <p:nvPr/>
        </p:nvSpPr>
        <p:spPr>
          <a:xfrm>
            <a:off x="4559046" y="4927853"/>
            <a:ext cx="1511808" cy="390144"/>
          </a:xfrm>
          <a:custGeom>
            <a:avLst/>
            <a:gdLst/>
            <a:ahLst/>
            <a:cxnLst/>
            <a:rect l="l" t="t" r="r" b="b"/>
            <a:pathLst>
              <a:path w="1511808" h="390144">
                <a:moveTo>
                  <a:pt x="0" y="390144"/>
                </a:moveTo>
                <a:lnTo>
                  <a:pt x="1511808" y="390144"/>
                </a:lnTo>
                <a:lnTo>
                  <a:pt x="1511808" y="0"/>
                </a:lnTo>
                <a:lnTo>
                  <a:pt x="0" y="0"/>
                </a:lnTo>
                <a:lnTo>
                  <a:pt x="0" y="390144"/>
                </a:lnTo>
                <a:close/>
              </a:path>
            </a:pathLst>
          </a:custGeom>
          <a:solidFill>
            <a:srgbClr val="205A6B"/>
          </a:solidFill>
        </p:spPr>
        <p:txBody>
          <a:bodyPr wrap="square" lIns="0" tIns="0" rIns="0" bIns="0" rtlCol="0">
            <a:spAutoFit/>
          </a:bodyPr>
          <a:lstStyle/>
          <a:p/>
        </p:txBody>
      </p:sp>
      <p:sp>
        <p:nvSpPr>
          <p:cNvPr id="43" name="object 43"/>
          <p:cNvSpPr/>
          <p:nvPr/>
        </p:nvSpPr>
        <p:spPr>
          <a:xfrm>
            <a:off x="4559046" y="4927853"/>
            <a:ext cx="1511808" cy="390144"/>
          </a:xfrm>
          <a:custGeom>
            <a:avLst/>
            <a:gdLst/>
            <a:ahLst/>
            <a:cxnLst/>
            <a:rect l="l" t="t" r="r" b="b"/>
            <a:pathLst>
              <a:path w="1511808" h="390144">
                <a:moveTo>
                  <a:pt x="0" y="390144"/>
                </a:moveTo>
                <a:lnTo>
                  <a:pt x="1511808" y="390144"/>
                </a:lnTo>
                <a:lnTo>
                  <a:pt x="1511808" y="0"/>
                </a:lnTo>
                <a:lnTo>
                  <a:pt x="0" y="0"/>
                </a:lnTo>
                <a:lnTo>
                  <a:pt x="0" y="390144"/>
                </a:lnTo>
                <a:close/>
              </a:path>
            </a:pathLst>
          </a:custGeom>
          <a:ln w="19812">
            <a:solidFill>
              <a:srgbClr val="FFFFFF"/>
            </a:solidFill>
          </a:ln>
        </p:spPr>
        <p:txBody>
          <a:bodyPr wrap="square" lIns="0" tIns="0" rIns="0" bIns="0" rtlCol="0">
            <a:spAutoFit/>
          </a:bodyPr>
          <a:lstStyle/>
          <a:p/>
        </p:txBody>
      </p:sp>
      <p:sp>
        <p:nvSpPr>
          <p:cNvPr id="44" name="object 44"/>
          <p:cNvSpPr txBox="1"/>
          <p:nvPr/>
        </p:nvSpPr>
        <p:spPr>
          <a:xfrm>
            <a:off x="4794884" y="4993004"/>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逾期未改正</a:t>
            </a:r>
            <a:endParaRPr sz="1600">
              <a:latin typeface="微软雅黑" panose="020B0503020204020204" charset="-122"/>
              <a:cs typeface="微软雅黑" panose="020B0503020204020204" charset="-122"/>
            </a:endParaRPr>
          </a:p>
        </p:txBody>
      </p:sp>
      <p:sp>
        <p:nvSpPr>
          <p:cNvPr id="45" name="object 45"/>
          <p:cNvSpPr/>
          <p:nvPr/>
        </p:nvSpPr>
        <p:spPr>
          <a:xfrm>
            <a:off x="4077461" y="5971794"/>
            <a:ext cx="1287780" cy="647700"/>
          </a:xfrm>
          <a:custGeom>
            <a:avLst/>
            <a:gdLst/>
            <a:ahLst/>
            <a:cxnLst/>
            <a:rect l="l" t="t" r="r" b="b"/>
            <a:pathLst>
              <a:path w="1287780" h="647700">
                <a:moveTo>
                  <a:pt x="0" y="647699"/>
                </a:moveTo>
                <a:lnTo>
                  <a:pt x="1287780" y="647699"/>
                </a:lnTo>
                <a:lnTo>
                  <a:pt x="1287780" y="0"/>
                </a:lnTo>
                <a:lnTo>
                  <a:pt x="0" y="0"/>
                </a:lnTo>
                <a:lnTo>
                  <a:pt x="0" y="647699"/>
                </a:lnTo>
                <a:close/>
              </a:path>
            </a:pathLst>
          </a:custGeom>
          <a:solidFill>
            <a:srgbClr val="205A6B"/>
          </a:solidFill>
        </p:spPr>
        <p:txBody>
          <a:bodyPr wrap="square" lIns="0" tIns="0" rIns="0" bIns="0" rtlCol="0">
            <a:spAutoFit/>
          </a:bodyPr>
          <a:lstStyle/>
          <a:p/>
        </p:txBody>
      </p:sp>
      <p:sp>
        <p:nvSpPr>
          <p:cNvPr id="46" name="object 46"/>
          <p:cNvSpPr/>
          <p:nvPr/>
        </p:nvSpPr>
        <p:spPr>
          <a:xfrm>
            <a:off x="4077461" y="5971794"/>
            <a:ext cx="1287780" cy="647700"/>
          </a:xfrm>
          <a:custGeom>
            <a:avLst/>
            <a:gdLst/>
            <a:ahLst/>
            <a:cxnLst/>
            <a:rect l="l" t="t" r="r" b="b"/>
            <a:pathLst>
              <a:path w="1287780" h="647700">
                <a:moveTo>
                  <a:pt x="0" y="647699"/>
                </a:moveTo>
                <a:lnTo>
                  <a:pt x="1287780" y="647699"/>
                </a:lnTo>
                <a:lnTo>
                  <a:pt x="1287780" y="0"/>
                </a:lnTo>
                <a:lnTo>
                  <a:pt x="0" y="0"/>
                </a:lnTo>
                <a:lnTo>
                  <a:pt x="0" y="647699"/>
                </a:lnTo>
                <a:close/>
              </a:path>
            </a:pathLst>
          </a:custGeom>
          <a:ln w="19812">
            <a:solidFill>
              <a:srgbClr val="FFFFFF"/>
            </a:solidFill>
          </a:ln>
        </p:spPr>
        <p:txBody>
          <a:bodyPr wrap="square" lIns="0" tIns="0" rIns="0" bIns="0" rtlCol="0">
            <a:spAutoFit/>
          </a:bodyPr>
          <a:lstStyle/>
          <a:p/>
        </p:txBody>
      </p:sp>
      <p:sp>
        <p:nvSpPr>
          <p:cNvPr id="47" name="object 47"/>
          <p:cNvSpPr txBox="1"/>
          <p:nvPr/>
        </p:nvSpPr>
        <p:spPr>
          <a:xfrm>
            <a:off x="4156075" y="6198616"/>
            <a:ext cx="1095375"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追究刑事责任</a:t>
            </a:r>
            <a:endParaRPr sz="1400">
              <a:latin typeface="微软雅黑" panose="020B0503020204020204" charset="-122"/>
              <a:cs typeface="微软雅黑" panose="020B0503020204020204" charset="-122"/>
            </a:endParaRPr>
          </a:p>
        </p:txBody>
      </p:sp>
      <p:sp>
        <p:nvSpPr>
          <p:cNvPr id="48" name="object 48"/>
          <p:cNvSpPr/>
          <p:nvPr/>
        </p:nvSpPr>
        <p:spPr>
          <a:xfrm>
            <a:off x="3803141" y="5485638"/>
            <a:ext cx="898525" cy="433387"/>
          </a:xfrm>
          <a:custGeom>
            <a:avLst/>
            <a:gdLst/>
            <a:ahLst/>
            <a:cxnLst/>
            <a:rect l="l" t="t" r="r" b="b"/>
            <a:pathLst>
              <a:path w="898525" h="433387">
                <a:moveTo>
                  <a:pt x="898525" y="433387"/>
                </a:moveTo>
                <a:lnTo>
                  <a:pt x="898525" y="216687"/>
                </a:lnTo>
                <a:lnTo>
                  <a:pt x="0" y="216687"/>
                </a:lnTo>
                <a:lnTo>
                  <a:pt x="0" y="0"/>
                </a:lnTo>
              </a:path>
            </a:pathLst>
          </a:custGeom>
          <a:ln w="19812">
            <a:solidFill>
              <a:srgbClr val="FFFFFF"/>
            </a:solidFill>
          </a:ln>
        </p:spPr>
        <p:txBody>
          <a:bodyPr wrap="square" lIns="0" tIns="0" rIns="0" bIns="0" rtlCol="0">
            <a:spAutoFit/>
          </a:bodyPr>
          <a:lstStyle/>
          <a:p/>
        </p:txBody>
      </p:sp>
      <p:sp>
        <p:nvSpPr>
          <p:cNvPr id="49" name="object 49"/>
          <p:cNvSpPr/>
          <p:nvPr/>
        </p:nvSpPr>
        <p:spPr>
          <a:xfrm>
            <a:off x="2902457" y="5485638"/>
            <a:ext cx="900049" cy="433387"/>
          </a:xfrm>
          <a:custGeom>
            <a:avLst/>
            <a:gdLst/>
            <a:ahLst/>
            <a:cxnLst/>
            <a:rect l="l" t="t" r="r" b="b"/>
            <a:pathLst>
              <a:path w="900049" h="433387">
                <a:moveTo>
                  <a:pt x="900049" y="0"/>
                </a:moveTo>
                <a:lnTo>
                  <a:pt x="900049" y="216687"/>
                </a:lnTo>
                <a:lnTo>
                  <a:pt x="0" y="216687"/>
                </a:lnTo>
                <a:lnTo>
                  <a:pt x="0" y="433387"/>
                </a:lnTo>
              </a:path>
            </a:pathLst>
          </a:custGeom>
          <a:ln w="19812">
            <a:solidFill>
              <a:srgbClr val="FFFFFF"/>
            </a:solidFill>
          </a:ln>
        </p:spPr>
        <p:txBody>
          <a:bodyPr wrap="square" lIns="0" tIns="0" rIns="0" bIns="0" rtlCol="0">
            <a:spAutoFit/>
          </a:bodyPr>
          <a:lstStyle/>
          <a:p/>
        </p:txBody>
      </p:sp>
      <p:sp>
        <p:nvSpPr>
          <p:cNvPr id="50" name="object 50"/>
          <p:cNvSpPr/>
          <p:nvPr/>
        </p:nvSpPr>
        <p:spPr>
          <a:xfrm>
            <a:off x="7177278" y="5525261"/>
            <a:ext cx="0" cy="396875"/>
          </a:xfrm>
          <a:custGeom>
            <a:avLst/>
            <a:gdLst/>
            <a:ahLst/>
            <a:cxnLst/>
            <a:rect l="l" t="t" r="r" b="b"/>
            <a:pathLst>
              <a:path h="396875">
                <a:moveTo>
                  <a:pt x="0" y="0"/>
                </a:moveTo>
                <a:lnTo>
                  <a:pt x="0" y="396875"/>
                </a:lnTo>
              </a:path>
            </a:pathLst>
          </a:custGeom>
          <a:ln w="19812">
            <a:solidFill>
              <a:srgbClr val="FFFFFF"/>
            </a:solidFill>
          </a:ln>
        </p:spPr>
        <p:txBody>
          <a:bodyPr wrap="square" lIns="0" tIns="0" rIns="0" bIns="0" rtlCol="0">
            <a:spAutoFit/>
          </a:bodyPr>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44592" y="3039871"/>
            <a:ext cx="1800860" cy="1292225"/>
          </a:xfrm>
          <a:prstGeom prst="rect">
            <a:avLst/>
          </a:prstGeom>
        </p:spPr>
        <p:txBody>
          <a:bodyPr vert="horz" wrap="square" lIns="0" tIns="0" rIns="0" bIns="0" rtlCol="0">
            <a:spAutoFit/>
          </a:bodyPr>
          <a:lstStyle/>
          <a:p>
            <a:pPr marL="12700">
              <a:lnSpc>
                <a:spcPct val="100000"/>
              </a:lnSpc>
            </a:pPr>
            <a:r>
              <a:rPr sz="2800" b="1" spc="-30" dirty="0">
                <a:solidFill>
                  <a:srgbClr val="CC6600"/>
                </a:solidFill>
                <a:latin typeface="微软雅黑" panose="020B0503020204020204" charset="-122"/>
                <a:cs typeface="微软雅黑" panose="020B0503020204020204" charset="-122"/>
              </a:rPr>
              <a:t>主要负责人</a:t>
            </a:r>
            <a:endParaRPr sz="2800">
              <a:latin typeface="微软雅黑" panose="020B0503020204020204" charset="-122"/>
              <a:cs typeface="微软雅黑" panose="020B0503020204020204" charset="-122"/>
            </a:endParaRPr>
          </a:p>
          <a:p>
            <a:pPr>
              <a:lnSpc>
                <a:spcPts val="3300"/>
              </a:lnSpc>
              <a:spcBef>
                <a:spcPts val="60"/>
              </a:spcBef>
            </a:pPr>
            <a:endParaRPr sz="3300"/>
          </a:p>
          <a:p>
            <a:pPr marL="12700">
              <a:lnSpc>
                <a:spcPct val="100000"/>
              </a:lnSpc>
            </a:pPr>
            <a:r>
              <a:rPr sz="2800" b="1" spc="-30" dirty="0">
                <a:solidFill>
                  <a:srgbClr val="CC6600"/>
                </a:solidFill>
                <a:latin typeface="微软雅黑" panose="020B0503020204020204" charset="-122"/>
                <a:cs typeface="微软雅黑" panose="020B0503020204020204" charset="-122"/>
              </a:rPr>
              <a:t>全面负责</a:t>
            </a:r>
            <a:endParaRPr sz="2800">
              <a:latin typeface="微软雅黑" panose="020B0503020204020204" charset="-122"/>
              <a:cs typeface="微软雅黑" panose="020B0503020204020204" charset="-122"/>
            </a:endParaRPr>
          </a:p>
        </p:txBody>
      </p:sp>
      <p:sp>
        <p:nvSpPr>
          <p:cNvPr id="3" name="object 3"/>
          <p:cNvSpPr/>
          <p:nvPr/>
        </p:nvSpPr>
        <p:spPr>
          <a:xfrm>
            <a:off x="344424" y="1845564"/>
            <a:ext cx="3733800" cy="3585972"/>
          </a:xfrm>
          <a:prstGeom prst="rect">
            <a:avLst/>
          </a:prstGeom>
          <a:blipFill>
            <a:blip r:embed="rId1" cstate="print"/>
            <a:stretch>
              <a:fillRect/>
            </a:stretch>
          </a:blipFill>
        </p:spPr>
        <p:txBody>
          <a:bodyPr wrap="square" lIns="0" tIns="0" rIns="0" bIns="0" rtlCol="0">
            <a:spAutoFit/>
          </a:bodyPr>
          <a:lstStyle/>
          <a:p/>
        </p:txBody>
      </p:sp>
      <p:sp>
        <p:nvSpPr>
          <p:cNvPr id="4" name="object 4"/>
          <p:cNvSpPr/>
          <p:nvPr/>
        </p:nvSpPr>
        <p:spPr>
          <a:xfrm>
            <a:off x="8956547" y="224027"/>
            <a:ext cx="926592" cy="800100"/>
          </a:xfrm>
          <a:custGeom>
            <a:avLst/>
            <a:gdLst/>
            <a:ahLst/>
            <a:cxnLst/>
            <a:rect l="l" t="t" r="r" b="b"/>
            <a:pathLst>
              <a:path w="926592" h="800100">
                <a:moveTo>
                  <a:pt x="726567" y="0"/>
                </a:moveTo>
                <a:lnTo>
                  <a:pt x="200025" y="0"/>
                </a:lnTo>
                <a:lnTo>
                  <a:pt x="0" y="400050"/>
                </a:lnTo>
                <a:lnTo>
                  <a:pt x="200025" y="800100"/>
                </a:lnTo>
                <a:lnTo>
                  <a:pt x="726567" y="800100"/>
                </a:lnTo>
                <a:lnTo>
                  <a:pt x="926592" y="400050"/>
                </a:lnTo>
                <a:lnTo>
                  <a:pt x="726567" y="0"/>
                </a:lnTo>
                <a:close/>
              </a:path>
            </a:pathLst>
          </a:custGeom>
          <a:solidFill>
            <a:srgbClr val="17BC9B"/>
          </a:solidFill>
        </p:spPr>
        <p:txBody>
          <a:bodyPr wrap="square" lIns="0" tIns="0" rIns="0" bIns="0" rtlCol="0">
            <a:spAutoFit/>
          </a:bodyPr>
          <a:lstStyle/>
          <a:p/>
        </p:txBody>
      </p:sp>
      <p:sp>
        <p:nvSpPr>
          <p:cNvPr id="5" name="object 5"/>
          <p:cNvSpPr txBox="1"/>
          <p:nvPr/>
        </p:nvSpPr>
        <p:spPr>
          <a:xfrm>
            <a:off x="9318497" y="387222"/>
            <a:ext cx="205740" cy="457200"/>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Calibri" panose="020F0502020204030204"/>
                <a:cs typeface="Calibri" panose="020F0502020204030204"/>
              </a:rPr>
              <a:t>5</a:t>
            </a:r>
            <a:endParaRPr sz="2800">
              <a:latin typeface="Calibri" panose="020F0502020204030204"/>
              <a:cs typeface="Calibri" panose="020F0502020204030204"/>
            </a:endParaRPr>
          </a:p>
        </p:txBody>
      </p:sp>
      <p:sp>
        <p:nvSpPr>
          <p:cNvPr id="6" name="矩形 5"/>
          <p:cNvSpPr/>
          <p:nvPr/>
        </p:nvSpPr>
        <p:spPr>
          <a:xfrm>
            <a:off x="6934200" y="1875655"/>
            <a:ext cx="2384296" cy="26776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第五条</a:t>
            </a:r>
            <a:r>
              <a:rPr lang="en-US" altLang="zh-CN" sz="2800" dirty="0">
                <a:solidFill>
                  <a:srgbClr val="FF0000"/>
                </a:solidFill>
              </a:rPr>
              <a:t> </a:t>
            </a:r>
            <a:r>
              <a:rPr lang="zh-CN" altLang="zh-CN" sz="2800" dirty="0">
                <a:solidFill>
                  <a:srgbClr val="FF0000"/>
                </a:solidFill>
              </a:rPr>
              <a:t>生产经营单位的主要负责人对本单位的安全生产工作全面负责。</a:t>
            </a:r>
            <a:endParaRPr lang="zh-CN" altLang="zh-CN" sz="2800" dirty="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123621"/>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123621"/>
            <a:ext cx="8424037" cy="1224229"/>
          </a:xfrm>
          <a:custGeom>
            <a:avLst/>
            <a:gdLst/>
            <a:ahLst/>
            <a:cxnLst/>
            <a:rect l="l" t="t" r="r" b="b"/>
            <a:pathLst>
              <a:path w="8424037" h="1224229">
                <a:moveTo>
                  <a:pt x="0" y="1224229"/>
                </a:moveTo>
                <a:lnTo>
                  <a:pt x="8424037" y="1224229"/>
                </a:lnTo>
                <a:lnTo>
                  <a:pt x="8424037"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347850"/>
            <a:ext cx="735647" cy="3017520"/>
          </a:xfrm>
          <a:custGeom>
            <a:avLst/>
            <a:gdLst/>
            <a:ahLst/>
            <a:cxnLst/>
            <a:rect l="l" t="t" r="r" b="b"/>
            <a:pathLst>
              <a:path w="735647" h="3017520">
                <a:moveTo>
                  <a:pt x="0" y="3017520"/>
                </a:moveTo>
                <a:lnTo>
                  <a:pt x="735647" y="3017520"/>
                </a:lnTo>
                <a:lnTo>
                  <a:pt x="735647" y="0"/>
                </a:lnTo>
                <a:lnTo>
                  <a:pt x="0" y="0"/>
                </a:lnTo>
                <a:lnTo>
                  <a:pt x="0" y="3017520"/>
                </a:lnTo>
                <a:close/>
              </a:path>
            </a:pathLst>
          </a:custGeom>
          <a:solidFill>
            <a:srgbClr val="EE5200"/>
          </a:solidFill>
        </p:spPr>
        <p:txBody>
          <a:bodyPr wrap="square" lIns="0" tIns="0" rIns="0" bIns="0" rtlCol="0">
            <a:spAutoFit/>
          </a:bodyPr>
          <a:lstStyle/>
          <a:p/>
        </p:txBody>
      </p:sp>
      <p:sp>
        <p:nvSpPr>
          <p:cNvPr id="5" name="object 5"/>
          <p:cNvSpPr/>
          <p:nvPr/>
        </p:nvSpPr>
        <p:spPr>
          <a:xfrm>
            <a:off x="1080135" y="1347850"/>
            <a:ext cx="8424037" cy="3017520"/>
          </a:xfrm>
          <a:custGeom>
            <a:avLst/>
            <a:gdLst/>
            <a:ahLst/>
            <a:cxnLst/>
            <a:rect l="l" t="t" r="r" b="b"/>
            <a:pathLst>
              <a:path w="8424037" h="3017520">
                <a:moveTo>
                  <a:pt x="0" y="3017520"/>
                </a:moveTo>
                <a:lnTo>
                  <a:pt x="8424037" y="3017520"/>
                </a:lnTo>
                <a:lnTo>
                  <a:pt x="8424037" y="0"/>
                </a:lnTo>
                <a:lnTo>
                  <a:pt x="0" y="0"/>
                </a:lnTo>
                <a:lnTo>
                  <a:pt x="0" y="3017520"/>
                </a:lnTo>
                <a:close/>
              </a:path>
            </a:pathLst>
          </a:custGeom>
          <a:solidFill>
            <a:srgbClr val="EE5200"/>
          </a:solidFill>
        </p:spPr>
        <p:txBody>
          <a:bodyPr wrap="square" lIns="0" tIns="0" rIns="0" bIns="0" rtlCol="0">
            <a:spAutoFit/>
          </a:bodyPr>
          <a:lstStyle/>
          <a:p/>
        </p:txBody>
      </p:sp>
      <p:sp>
        <p:nvSpPr>
          <p:cNvPr id="6" name="object 6"/>
          <p:cNvSpPr/>
          <p:nvPr/>
        </p:nvSpPr>
        <p:spPr>
          <a:xfrm>
            <a:off x="344487" y="4365416"/>
            <a:ext cx="735647" cy="2411984"/>
          </a:xfrm>
          <a:custGeom>
            <a:avLst/>
            <a:gdLst/>
            <a:ahLst/>
            <a:cxnLst/>
            <a:rect l="l" t="t" r="r" b="b"/>
            <a:pathLst>
              <a:path w="735647" h="2411983">
                <a:moveTo>
                  <a:pt x="0" y="2411984"/>
                </a:moveTo>
                <a:lnTo>
                  <a:pt x="735647" y="2411984"/>
                </a:lnTo>
                <a:lnTo>
                  <a:pt x="735647" y="0"/>
                </a:lnTo>
                <a:lnTo>
                  <a:pt x="0" y="0"/>
                </a:lnTo>
                <a:lnTo>
                  <a:pt x="0" y="2411984"/>
                </a:lnTo>
                <a:close/>
              </a:path>
            </a:pathLst>
          </a:custGeom>
          <a:solidFill>
            <a:srgbClr val="205A6B"/>
          </a:solidFill>
        </p:spPr>
        <p:txBody>
          <a:bodyPr wrap="square" lIns="0" tIns="0" rIns="0" bIns="0" rtlCol="0">
            <a:spAutoFit/>
          </a:bodyPr>
          <a:lstStyle/>
          <a:p/>
        </p:txBody>
      </p:sp>
      <p:sp>
        <p:nvSpPr>
          <p:cNvPr id="7" name="object 7"/>
          <p:cNvSpPr/>
          <p:nvPr/>
        </p:nvSpPr>
        <p:spPr>
          <a:xfrm>
            <a:off x="1080135" y="4365416"/>
            <a:ext cx="8424037" cy="2411984"/>
          </a:xfrm>
          <a:custGeom>
            <a:avLst/>
            <a:gdLst/>
            <a:ahLst/>
            <a:cxnLst/>
            <a:rect l="l" t="t" r="r" b="b"/>
            <a:pathLst>
              <a:path w="8424037" h="2411983">
                <a:moveTo>
                  <a:pt x="0" y="2411984"/>
                </a:moveTo>
                <a:lnTo>
                  <a:pt x="8424037" y="2411984"/>
                </a:lnTo>
                <a:lnTo>
                  <a:pt x="8424037" y="0"/>
                </a:lnTo>
                <a:lnTo>
                  <a:pt x="0" y="0"/>
                </a:lnTo>
                <a:lnTo>
                  <a:pt x="0" y="2411984"/>
                </a:lnTo>
                <a:close/>
              </a:path>
            </a:pathLst>
          </a:custGeom>
          <a:solidFill>
            <a:srgbClr val="205A6B"/>
          </a:solidFill>
        </p:spPr>
        <p:txBody>
          <a:bodyPr wrap="square" lIns="0" tIns="0" rIns="0" bIns="0" rtlCol="0">
            <a:spAutoFit/>
          </a:bodyPr>
          <a:lstStyle/>
          <a:p/>
        </p:txBody>
      </p:sp>
      <p:sp>
        <p:nvSpPr>
          <p:cNvPr id="8" name="object 8"/>
          <p:cNvSpPr/>
          <p:nvPr/>
        </p:nvSpPr>
        <p:spPr>
          <a:xfrm>
            <a:off x="1080135" y="117347"/>
            <a:ext cx="0" cy="6666402"/>
          </a:xfrm>
          <a:custGeom>
            <a:avLst/>
            <a:gdLst/>
            <a:ahLst/>
            <a:cxnLst/>
            <a:rect l="l" t="t" r="r" b="b"/>
            <a:pathLst>
              <a:path h="6666402">
                <a:moveTo>
                  <a:pt x="0" y="0"/>
                </a:moveTo>
                <a:lnTo>
                  <a:pt x="0" y="6666402"/>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347850"/>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436537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117347"/>
            <a:ext cx="0" cy="6666402"/>
          </a:xfrm>
          <a:custGeom>
            <a:avLst/>
            <a:gdLst/>
            <a:ahLst/>
            <a:cxnLst/>
            <a:rect l="l" t="t" r="r" b="b"/>
            <a:pathLst>
              <a:path h="6666402">
                <a:moveTo>
                  <a:pt x="0" y="0"/>
                </a:moveTo>
                <a:lnTo>
                  <a:pt x="0" y="6666402"/>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12369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77740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178053"/>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213986" y="508508"/>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2299461"/>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1464945"/>
            <a:ext cx="8351520" cy="2817495"/>
          </a:xfrm>
          <a:prstGeom prst="rect">
            <a:avLst/>
          </a:prstGeom>
        </p:spPr>
        <p:txBody>
          <a:bodyPr vert="horz" wrap="square" lIns="0" tIns="0" rIns="0" bIns="0" rtlCol="0">
            <a:spAutoFit/>
          </a:bodyPr>
          <a:lstStyle/>
          <a:p>
            <a:pPr marL="12700">
              <a:lnSpc>
                <a:spcPct val="100000"/>
              </a:lnSpc>
            </a:pPr>
            <a:r>
              <a:rPr sz="1600" b="1" spc="-15" dirty="0">
                <a:solidFill>
                  <a:srgbClr val="FFFFFF"/>
                </a:solidFill>
                <a:latin typeface="微软雅黑" panose="020B0503020204020204" charset="-122"/>
                <a:cs typeface="微软雅黑" panose="020B0503020204020204" charset="-122"/>
              </a:rPr>
              <a:t>1</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未在有较大危险因素的生产</a:t>
            </a:r>
            <a:r>
              <a:rPr sz="1600" b="1" spc="-10" dirty="0">
                <a:solidFill>
                  <a:srgbClr val="FFFFFF"/>
                </a:solidFill>
                <a:latin typeface="微软雅黑" panose="020B0503020204020204" charset="-122"/>
                <a:cs typeface="微软雅黑" panose="020B0503020204020204" charset="-122"/>
              </a:rPr>
              <a:t>经</a:t>
            </a:r>
            <a:r>
              <a:rPr sz="1600" b="1" spc="-20" dirty="0">
                <a:solidFill>
                  <a:srgbClr val="FFFFFF"/>
                </a:solidFill>
                <a:latin typeface="微软雅黑" panose="020B0503020204020204" charset="-122"/>
                <a:cs typeface="微软雅黑" panose="020B0503020204020204" charset="-122"/>
              </a:rPr>
              <a:t>营场</a:t>
            </a:r>
            <a:r>
              <a:rPr sz="1600" b="1" spc="-10" dirty="0">
                <a:solidFill>
                  <a:srgbClr val="FFFFFF"/>
                </a:solidFill>
                <a:latin typeface="微软雅黑" panose="020B0503020204020204" charset="-122"/>
                <a:cs typeface="微软雅黑" panose="020B0503020204020204" charset="-122"/>
              </a:rPr>
              <a:t>所</a:t>
            </a:r>
            <a:r>
              <a:rPr sz="1600" b="1" spc="-20" dirty="0">
                <a:solidFill>
                  <a:srgbClr val="FFFFFF"/>
                </a:solidFill>
                <a:latin typeface="微软雅黑" panose="020B0503020204020204" charset="-122"/>
                <a:cs typeface="微软雅黑" panose="020B0503020204020204" charset="-122"/>
              </a:rPr>
              <a:t>和有</a:t>
            </a:r>
            <a:r>
              <a:rPr sz="1600" b="1" spc="-10" dirty="0">
                <a:solidFill>
                  <a:srgbClr val="FFFFFF"/>
                </a:solidFill>
                <a:latin typeface="微软雅黑" panose="020B0503020204020204" charset="-122"/>
                <a:cs typeface="微软雅黑" panose="020B0503020204020204" charset="-122"/>
              </a:rPr>
              <a:t>关</a:t>
            </a:r>
            <a:r>
              <a:rPr sz="1600" b="1" spc="-20" dirty="0">
                <a:solidFill>
                  <a:srgbClr val="FFFFFF"/>
                </a:solidFill>
                <a:latin typeface="微软雅黑" panose="020B0503020204020204" charset="-122"/>
                <a:cs typeface="微软雅黑" panose="020B0503020204020204" charset="-122"/>
              </a:rPr>
              <a:t>设施</a:t>
            </a:r>
            <a:r>
              <a:rPr sz="1600" b="1" spc="-10"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设备</a:t>
            </a:r>
            <a:r>
              <a:rPr sz="1600" b="1" spc="-10" dirty="0">
                <a:solidFill>
                  <a:srgbClr val="FFFFFF"/>
                </a:solidFill>
                <a:latin typeface="微软雅黑" panose="020B0503020204020204" charset="-122"/>
                <a:cs typeface="微软雅黑" panose="020B0503020204020204" charset="-122"/>
              </a:rPr>
              <a:t>上</a:t>
            </a:r>
            <a:r>
              <a:rPr sz="1600" b="1" spc="-20" dirty="0">
                <a:solidFill>
                  <a:srgbClr val="FFFFFF"/>
                </a:solidFill>
                <a:latin typeface="微软雅黑" panose="020B0503020204020204" charset="-122"/>
                <a:cs typeface="微软雅黑" panose="020B0503020204020204" charset="-122"/>
              </a:rPr>
              <a:t>设置</a:t>
            </a:r>
            <a:r>
              <a:rPr sz="1600" b="1" spc="-10" dirty="0">
                <a:solidFill>
                  <a:srgbClr val="FFFFFF"/>
                </a:solidFill>
                <a:latin typeface="微软雅黑" panose="020B0503020204020204" charset="-122"/>
                <a:cs typeface="微软雅黑" panose="020B0503020204020204" charset="-122"/>
              </a:rPr>
              <a:t>明</a:t>
            </a:r>
            <a:r>
              <a:rPr sz="1600" b="1" spc="-20" dirty="0">
                <a:solidFill>
                  <a:srgbClr val="FFFFFF"/>
                </a:solidFill>
                <a:latin typeface="微软雅黑" panose="020B0503020204020204" charset="-122"/>
                <a:cs typeface="微软雅黑" panose="020B0503020204020204" charset="-122"/>
              </a:rPr>
              <a:t>显的</a:t>
            </a:r>
            <a:r>
              <a:rPr sz="1600" b="1" spc="-10" dirty="0">
                <a:solidFill>
                  <a:srgbClr val="FFFFFF"/>
                </a:solidFill>
                <a:latin typeface="微软雅黑" panose="020B0503020204020204" charset="-122"/>
                <a:cs typeface="微软雅黑" panose="020B0503020204020204" charset="-122"/>
              </a:rPr>
              <a:t>安</a:t>
            </a:r>
            <a:r>
              <a:rPr sz="1600" b="1" spc="-20" dirty="0">
                <a:solidFill>
                  <a:srgbClr val="FFFFFF"/>
                </a:solidFill>
                <a:latin typeface="微软雅黑" panose="020B0503020204020204" charset="-122"/>
                <a:cs typeface="微软雅黑" panose="020B0503020204020204" charset="-122"/>
              </a:rPr>
              <a:t>全警</a:t>
            </a:r>
            <a:r>
              <a:rPr sz="1600" b="1" spc="-10" dirty="0">
                <a:solidFill>
                  <a:srgbClr val="FFFFFF"/>
                </a:solidFill>
                <a:latin typeface="微软雅黑" panose="020B0503020204020204" charset="-122"/>
                <a:cs typeface="微软雅黑" panose="020B0503020204020204" charset="-122"/>
              </a:rPr>
              <a:t>示</a:t>
            </a:r>
            <a:r>
              <a:rPr sz="1600" b="1" spc="-20" dirty="0">
                <a:solidFill>
                  <a:srgbClr val="FFFFFF"/>
                </a:solidFill>
                <a:latin typeface="微软雅黑" panose="020B0503020204020204" charset="-122"/>
                <a:cs typeface="微软雅黑" panose="020B0503020204020204" charset="-122"/>
              </a:rPr>
              <a:t>标志的</a:t>
            </a:r>
            <a:endParaRPr sz="1600">
              <a:latin typeface="微软雅黑" panose="020B0503020204020204" charset="-122"/>
              <a:cs typeface="微软雅黑" panose="020B0503020204020204" charset="-122"/>
            </a:endParaRPr>
          </a:p>
          <a:p>
            <a:pPr marL="12700">
              <a:lnSpc>
                <a:spcPct val="100000"/>
              </a:lnSpc>
              <a:spcBef>
                <a:spcPts val="960"/>
              </a:spcBef>
            </a:pPr>
            <a:r>
              <a:rPr sz="1600" b="1" spc="-15" dirty="0">
                <a:solidFill>
                  <a:srgbClr val="FFFFFF"/>
                </a:solidFill>
                <a:latin typeface="微软雅黑" panose="020B0503020204020204" charset="-122"/>
                <a:cs typeface="微软雅黑" panose="020B0503020204020204" charset="-122"/>
              </a:rPr>
              <a:t>2</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安全设备的安装、使用、检</a:t>
            </a:r>
            <a:r>
              <a:rPr sz="1600" b="1" spc="-10" dirty="0">
                <a:solidFill>
                  <a:srgbClr val="FFFFFF"/>
                </a:solidFill>
                <a:latin typeface="微软雅黑" panose="020B0503020204020204" charset="-122"/>
                <a:cs typeface="微软雅黑" panose="020B0503020204020204" charset="-122"/>
              </a:rPr>
              <a:t>测</a:t>
            </a:r>
            <a:r>
              <a:rPr sz="1600" b="1" spc="-20" dirty="0">
                <a:solidFill>
                  <a:srgbClr val="FFFFFF"/>
                </a:solidFill>
                <a:latin typeface="微软雅黑" panose="020B0503020204020204" charset="-122"/>
                <a:cs typeface="微软雅黑" panose="020B0503020204020204" charset="-122"/>
              </a:rPr>
              <a:t>、改</a:t>
            </a:r>
            <a:r>
              <a:rPr sz="1600" b="1" spc="-10" dirty="0">
                <a:solidFill>
                  <a:srgbClr val="FFFFFF"/>
                </a:solidFill>
                <a:latin typeface="微软雅黑" panose="020B0503020204020204" charset="-122"/>
                <a:cs typeface="微软雅黑" panose="020B0503020204020204" charset="-122"/>
              </a:rPr>
              <a:t>造</a:t>
            </a:r>
            <a:r>
              <a:rPr sz="1600" b="1" spc="-20" dirty="0">
                <a:solidFill>
                  <a:srgbClr val="FFFFFF"/>
                </a:solidFill>
                <a:latin typeface="微软雅黑" panose="020B0503020204020204" charset="-122"/>
                <a:cs typeface="微软雅黑" panose="020B0503020204020204" charset="-122"/>
              </a:rPr>
              <a:t>和报</a:t>
            </a:r>
            <a:r>
              <a:rPr sz="1600" b="1" spc="-10" dirty="0">
                <a:solidFill>
                  <a:srgbClr val="FFFFFF"/>
                </a:solidFill>
                <a:latin typeface="微软雅黑" panose="020B0503020204020204" charset="-122"/>
                <a:cs typeface="微软雅黑" panose="020B0503020204020204" charset="-122"/>
              </a:rPr>
              <a:t>废</a:t>
            </a:r>
            <a:r>
              <a:rPr sz="1600" b="1" spc="-20" dirty="0">
                <a:solidFill>
                  <a:srgbClr val="FFFFFF"/>
                </a:solidFill>
                <a:latin typeface="微软雅黑" panose="020B0503020204020204" charset="-122"/>
                <a:cs typeface="微软雅黑" panose="020B0503020204020204" charset="-122"/>
              </a:rPr>
              <a:t>不符</a:t>
            </a:r>
            <a:r>
              <a:rPr sz="1600" b="1" spc="-10" dirty="0">
                <a:solidFill>
                  <a:srgbClr val="FFFFFF"/>
                </a:solidFill>
                <a:latin typeface="微软雅黑" panose="020B0503020204020204" charset="-122"/>
                <a:cs typeface="微软雅黑" panose="020B0503020204020204" charset="-122"/>
              </a:rPr>
              <a:t>合</a:t>
            </a:r>
            <a:r>
              <a:rPr sz="1600" b="1" spc="-20" dirty="0">
                <a:solidFill>
                  <a:srgbClr val="FFFFFF"/>
                </a:solidFill>
                <a:latin typeface="微软雅黑" panose="020B0503020204020204" charset="-122"/>
                <a:cs typeface="微软雅黑" panose="020B0503020204020204" charset="-122"/>
              </a:rPr>
              <a:t>国家</a:t>
            </a:r>
            <a:r>
              <a:rPr sz="1600" b="1" spc="-10" dirty="0">
                <a:solidFill>
                  <a:srgbClr val="FFFFFF"/>
                </a:solidFill>
                <a:latin typeface="微软雅黑" panose="020B0503020204020204" charset="-122"/>
                <a:cs typeface="微软雅黑" panose="020B0503020204020204" charset="-122"/>
              </a:rPr>
              <a:t>标</a:t>
            </a:r>
            <a:r>
              <a:rPr sz="1600" b="1" spc="-20" dirty="0">
                <a:solidFill>
                  <a:srgbClr val="FFFFFF"/>
                </a:solidFill>
                <a:latin typeface="微软雅黑" panose="020B0503020204020204" charset="-122"/>
                <a:cs typeface="微软雅黑" panose="020B0503020204020204" charset="-122"/>
              </a:rPr>
              <a:t>准或</a:t>
            </a:r>
            <a:r>
              <a:rPr sz="1600" b="1" spc="-10" dirty="0">
                <a:solidFill>
                  <a:srgbClr val="FFFFFF"/>
                </a:solidFill>
                <a:latin typeface="微软雅黑" panose="020B0503020204020204" charset="-122"/>
                <a:cs typeface="微软雅黑" panose="020B0503020204020204" charset="-122"/>
              </a:rPr>
              <a:t>者</a:t>
            </a:r>
            <a:r>
              <a:rPr sz="1600" b="1" spc="-20" dirty="0">
                <a:solidFill>
                  <a:srgbClr val="FFFFFF"/>
                </a:solidFill>
                <a:latin typeface="微软雅黑" panose="020B0503020204020204" charset="-122"/>
                <a:cs typeface="微软雅黑" panose="020B0503020204020204" charset="-122"/>
              </a:rPr>
              <a:t>行业</a:t>
            </a:r>
            <a:r>
              <a:rPr sz="1600" b="1" spc="-10" dirty="0">
                <a:solidFill>
                  <a:srgbClr val="FFFFFF"/>
                </a:solidFill>
                <a:latin typeface="微软雅黑" panose="020B0503020204020204" charset="-122"/>
                <a:cs typeface="微软雅黑" panose="020B0503020204020204" charset="-122"/>
              </a:rPr>
              <a:t>标</a:t>
            </a:r>
            <a:r>
              <a:rPr sz="1600" b="1" spc="-20" dirty="0">
                <a:solidFill>
                  <a:srgbClr val="FFFFFF"/>
                </a:solidFill>
                <a:latin typeface="微软雅黑" panose="020B0503020204020204" charset="-122"/>
                <a:cs typeface="微软雅黑" panose="020B0503020204020204" charset="-122"/>
              </a:rPr>
              <a:t>准的</a:t>
            </a:r>
            <a:endParaRPr sz="1600">
              <a:latin typeface="微软雅黑" panose="020B0503020204020204" charset="-122"/>
              <a:cs typeface="微软雅黑" panose="020B0503020204020204" charset="-122"/>
            </a:endParaRPr>
          </a:p>
          <a:p>
            <a:pPr marL="12700">
              <a:lnSpc>
                <a:spcPct val="100000"/>
              </a:lnSpc>
              <a:spcBef>
                <a:spcPts val="960"/>
              </a:spcBef>
            </a:pPr>
            <a:r>
              <a:rPr sz="1600" b="1" spc="-15" dirty="0">
                <a:solidFill>
                  <a:srgbClr val="FFFFFF"/>
                </a:solidFill>
                <a:latin typeface="微软雅黑" panose="020B0503020204020204" charset="-122"/>
                <a:cs typeface="微软雅黑" panose="020B0503020204020204" charset="-122"/>
              </a:rPr>
              <a:t>3</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未对安全设备进行经常性维</a:t>
            </a:r>
            <a:r>
              <a:rPr sz="1600" b="1" spc="-10" dirty="0">
                <a:solidFill>
                  <a:srgbClr val="FFFFFF"/>
                </a:solidFill>
                <a:latin typeface="微软雅黑" panose="020B0503020204020204" charset="-122"/>
                <a:cs typeface="微软雅黑" panose="020B0503020204020204" charset="-122"/>
              </a:rPr>
              <a:t>护</a:t>
            </a:r>
            <a:r>
              <a:rPr sz="1600" b="1" spc="-20" dirty="0">
                <a:solidFill>
                  <a:srgbClr val="FFFFFF"/>
                </a:solidFill>
                <a:latin typeface="微软雅黑" panose="020B0503020204020204" charset="-122"/>
                <a:cs typeface="微软雅黑" panose="020B0503020204020204" charset="-122"/>
              </a:rPr>
              <a:t>、保</a:t>
            </a:r>
            <a:r>
              <a:rPr sz="1600" b="1" spc="-10" dirty="0">
                <a:solidFill>
                  <a:srgbClr val="FFFFFF"/>
                </a:solidFill>
                <a:latin typeface="微软雅黑" panose="020B0503020204020204" charset="-122"/>
                <a:cs typeface="微软雅黑" panose="020B0503020204020204" charset="-122"/>
              </a:rPr>
              <a:t>养</a:t>
            </a:r>
            <a:r>
              <a:rPr sz="1600" b="1" spc="-20" dirty="0">
                <a:solidFill>
                  <a:srgbClr val="FFFFFF"/>
                </a:solidFill>
                <a:latin typeface="微软雅黑" panose="020B0503020204020204" charset="-122"/>
                <a:cs typeface="微软雅黑" panose="020B0503020204020204" charset="-122"/>
              </a:rPr>
              <a:t>和定</a:t>
            </a:r>
            <a:r>
              <a:rPr sz="1600" b="1" spc="-10" dirty="0">
                <a:solidFill>
                  <a:srgbClr val="FFFFFF"/>
                </a:solidFill>
                <a:latin typeface="微软雅黑" panose="020B0503020204020204" charset="-122"/>
                <a:cs typeface="微软雅黑" panose="020B0503020204020204" charset="-122"/>
              </a:rPr>
              <a:t>期</a:t>
            </a:r>
            <a:r>
              <a:rPr sz="1600" b="1" spc="-20" dirty="0">
                <a:solidFill>
                  <a:srgbClr val="FFFFFF"/>
                </a:solidFill>
                <a:latin typeface="微软雅黑" panose="020B0503020204020204" charset="-122"/>
                <a:cs typeface="微软雅黑" panose="020B0503020204020204" charset="-122"/>
              </a:rPr>
              <a:t>检测的</a:t>
            </a:r>
            <a:endParaRPr sz="1600">
              <a:latin typeface="微软雅黑" panose="020B0503020204020204" charset="-122"/>
              <a:cs typeface="微软雅黑" panose="020B0503020204020204" charset="-122"/>
            </a:endParaRPr>
          </a:p>
          <a:p>
            <a:pPr marL="12700">
              <a:lnSpc>
                <a:spcPct val="100000"/>
              </a:lnSpc>
              <a:spcBef>
                <a:spcPts val="960"/>
              </a:spcBef>
            </a:pPr>
            <a:r>
              <a:rPr sz="1600" b="1" spc="-15" dirty="0">
                <a:solidFill>
                  <a:srgbClr val="FFFFFF"/>
                </a:solidFill>
                <a:latin typeface="微软雅黑" panose="020B0503020204020204" charset="-122"/>
                <a:cs typeface="微软雅黑" panose="020B0503020204020204" charset="-122"/>
              </a:rPr>
              <a:t>4</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未为从业人员提供符合国家</a:t>
            </a:r>
            <a:r>
              <a:rPr sz="1600" b="1" spc="-10" dirty="0">
                <a:solidFill>
                  <a:srgbClr val="FFFFFF"/>
                </a:solidFill>
                <a:latin typeface="微软雅黑" panose="020B0503020204020204" charset="-122"/>
                <a:cs typeface="微软雅黑" panose="020B0503020204020204" charset="-122"/>
              </a:rPr>
              <a:t>标</a:t>
            </a:r>
            <a:r>
              <a:rPr sz="1600" b="1" spc="-20" dirty="0">
                <a:solidFill>
                  <a:srgbClr val="FFFFFF"/>
                </a:solidFill>
                <a:latin typeface="微软雅黑" panose="020B0503020204020204" charset="-122"/>
                <a:cs typeface="微软雅黑" panose="020B0503020204020204" charset="-122"/>
              </a:rPr>
              <a:t>准或</a:t>
            </a:r>
            <a:r>
              <a:rPr sz="1600" b="1" spc="-10" dirty="0">
                <a:solidFill>
                  <a:srgbClr val="FFFFFF"/>
                </a:solidFill>
                <a:latin typeface="微软雅黑" panose="020B0503020204020204" charset="-122"/>
                <a:cs typeface="微软雅黑" panose="020B0503020204020204" charset="-122"/>
              </a:rPr>
              <a:t>者</a:t>
            </a:r>
            <a:r>
              <a:rPr sz="1600" b="1" spc="-20" dirty="0">
                <a:solidFill>
                  <a:srgbClr val="FFFFFF"/>
                </a:solidFill>
                <a:latin typeface="微软雅黑" panose="020B0503020204020204" charset="-122"/>
                <a:cs typeface="微软雅黑" panose="020B0503020204020204" charset="-122"/>
              </a:rPr>
              <a:t>行业</a:t>
            </a:r>
            <a:r>
              <a:rPr sz="1600" b="1" spc="-10" dirty="0">
                <a:solidFill>
                  <a:srgbClr val="FFFFFF"/>
                </a:solidFill>
                <a:latin typeface="微软雅黑" panose="020B0503020204020204" charset="-122"/>
                <a:cs typeface="微软雅黑" panose="020B0503020204020204" charset="-122"/>
              </a:rPr>
              <a:t>标</a:t>
            </a:r>
            <a:r>
              <a:rPr sz="1600" b="1" spc="-20" dirty="0">
                <a:solidFill>
                  <a:srgbClr val="FFFFFF"/>
                </a:solidFill>
                <a:latin typeface="微软雅黑" panose="020B0503020204020204" charset="-122"/>
                <a:cs typeface="微软雅黑" panose="020B0503020204020204" charset="-122"/>
              </a:rPr>
              <a:t>准的</a:t>
            </a:r>
            <a:r>
              <a:rPr sz="1600" b="1" spc="-10" dirty="0">
                <a:solidFill>
                  <a:srgbClr val="FFFFFF"/>
                </a:solidFill>
                <a:latin typeface="微软雅黑" panose="020B0503020204020204" charset="-122"/>
                <a:cs typeface="微软雅黑" panose="020B0503020204020204" charset="-122"/>
              </a:rPr>
              <a:t>劳</a:t>
            </a:r>
            <a:r>
              <a:rPr sz="1600" b="1" spc="-20" dirty="0">
                <a:solidFill>
                  <a:srgbClr val="FFFFFF"/>
                </a:solidFill>
                <a:latin typeface="微软雅黑" panose="020B0503020204020204" charset="-122"/>
                <a:cs typeface="微软雅黑" panose="020B0503020204020204" charset="-122"/>
              </a:rPr>
              <a:t>动防</a:t>
            </a:r>
            <a:r>
              <a:rPr sz="1600" b="1" spc="-10" dirty="0">
                <a:solidFill>
                  <a:srgbClr val="FFFFFF"/>
                </a:solidFill>
                <a:latin typeface="微软雅黑" panose="020B0503020204020204" charset="-122"/>
                <a:cs typeface="微软雅黑" panose="020B0503020204020204" charset="-122"/>
              </a:rPr>
              <a:t>护</a:t>
            </a:r>
            <a:r>
              <a:rPr sz="1600" b="1" spc="-20" dirty="0">
                <a:solidFill>
                  <a:srgbClr val="FFFFFF"/>
                </a:solidFill>
                <a:latin typeface="微软雅黑" panose="020B0503020204020204" charset="-122"/>
                <a:cs typeface="微软雅黑" panose="020B0503020204020204" charset="-122"/>
              </a:rPr>
              <a:t>用品的</a:t>
            </a:r>
            <a:endParaRPr sz="1600">
              <a:latin typeface="微软雅黑" panose="020B0503020204020204" charset="-122"/>
              <a:cs typeface="微软雅黑" panose="020B0503020204020204" charset="-122"/>
            </a:endParaRPr>
          </a:p>
          <a:p>
            <a:pPr marL="12700" marR="6350">
              <a:lnSpc>
                <a:spcPts val="2880"/>
              </a:lnSpc>
              <a:spcBef>
                <a:spcPts val="255"/>
              </a:spcBef>
            </a:pPr>
            <a:r>
              <a:rPr sz="1600" b="1" spc="-15" dirty="0">
                <a:solidFill>
                  <a:srgbClr val="FFFFFF"/>
                </a:solidFill>
                <a:latin typeface="微软雅黑" panose="020B0503020204020204" charset="-122"/>
                <a:cs typeface="微软雅黑" panose="020B0503020204020204" charset="-122"/>
              </a:rPr>
              <a:t>5</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危险物品的容器、运输工具</a:t>
            </a:r>
            <a:r>
              <a:rPr sz="1600" b="1" spc="-10"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以及</a:t>
            </a:r>
            <a:r>
              <a:rPr sz="1600" b="1" spc="-10" dirty="0">
                <a:solidFill>
                  <a:srgbClr val="FFFFFF"/>
                </a:solidFill>
                <a:latin typeface="微软雅黑" panose="020B0503020204020204" charset="-122"/>
                <a:cs typeface="微软雅黑" panose="020B0503020204020204" charset="-122"/>
              </a:rPr>
              <a:t>涉</a:t>
            </a:r>
            <a:r>
              <a:rPr sz="1600" b="1" spc="-20" dirty="0">
                <a:solidFill>
                  <a:srgbClr val="FFFFFF"/>
                </a:solidFill>
                <a:latin typeface="微软雅黑" panose="020B0503020204020204" charset="-122"/>
                <a:cs typeface="微软雅黑" panose="020B0503020204020204" charset="-122"/>
              </a:rPr>
              <a:t>及人</a:t>
            </a:r>
            <a:r>
              <a:rPr sz="1600" b="1" spc="-10" dirty="0">
                <a:solidFill>
                  <a:srgbClr val="FFFFFF"/>
                </a:solidFill>
                <a:latin typeface="微软雅黑" panose="020B0503020204020204" charset="-122"/>
                <a:cs typeface="微软雅黑" panose="020B0503020204020204" charset="-122"/>
              </a:rPr>
              <a:t>身</a:t>
            </a:r>
            <a:r>
              <a:rPr sz="1600" b="1" spc="-20" dirty="0">
                <a:solidFill>
                  <a:srgbClr val="FFFFFF"/>
                </a:solidFill>
                <a:latin typeface="微软雅黑" panose="020B0503020204020204" charset="-122"/>
                <a:cs typeface="微软雅黑" panose="020B0503020204020204" charset="-122"/>
              </a:rPr>
              <a:t>安全</a:t>
            </a:r>
            <a:r>
              <a:rPr sz="1600" b="1" spc="-10"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危险</a:t>
            </a:r>
            <a:r>
              <a:rPr sz="1600" b="1" spc="-10" dirty="0">
                <a:solidFill>
                  <a:srgbClr val="FFFFFF"/>
                </a:solidFill>
                <a:latin typeface="微软雅黑" panose="020B0503020204020204" charset="-122"/>
                <a:cs typeface="微软雅黑" panose="020B0503020204020204" charset="-122"/>
              </a:rPr>
              <a:t>性</a:t>
            </a:r>
            <a:r>
              <a:rPr sz="1600" b="1" spc="-20" dirty="0">
                <a:solidFill>
                  <a:srgbClr val="FFFFFF"/>
                </a:solidFill>
                <a:latin typeface="微软雅黑" panose="020B0503020204020204" charset="-122"/>
                <a:cs typeface="微软雅黑" panose="020B0503020204020204" charset="-122"/>
              </a:rPr>
              <a:t>较大</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海洋</a:t>
            </a:r>
            <a:r>
              <a:rPr sz="1600" b="1" spc="-10" dirty="0">
                <a:solidFill>
                  <a:srgbClr val="FFFFFF"/>
                </a:solidFill>
                <a:latin typeface="微软雅黑" panose="020B0503020204020204" charset="-122"/>
                <a:cs typeface="微软雅黑" panose="020B0503020204020204" charset="-122"/>
              </a:rPr>
              <a:t>石</a:t>
            </a:r>
            <a:r>
              <a:rPr sz="1600" b="1" spc="-20" dirty="0">
                <a:solidFill>
                  <a:srgbClr val="FFFFFF"/>
                </a:solidFill>
                <a:latin typeface="微软雅黑" panose="020B0503020204020204" charset="-122"/>
                <a:cs typeface="微软雅黑" panose="020B0503020204020204" charset="-122"/>
              </a:rPr>
              <a:t>油开</a:t>
            </a:r>
            <a:r>
              <a:rPr sz="1600" b="1" spc="-10" dirty="0">
                <a:solidFill>
                  <a:srgbClr val="FFFFFF"/>
                </a:solidFill>
                <a:latin typeface="微软雅黑" panose="020B0503020204020204" charset="-122"/>
                <a:cs typeface="微软雅黑" panose="020B0503020204020204" charset="-122"/>
              </a:rPr>
              <a:t>采</a:t>
            </a:r>
            <a:r>
              <a:rPr sz="1600" b="1" spc="-20" dirty="0">
                <a:solidFill>
                  <a:srgbClr val="FFFFFF"/>
                </a:solidFill>
                <a:latin typeface="微软雅黑" panose="020B0503020204020204" charset="-122"/>
                <a:cs typeface="微软雅黑" panose="020B0503020204020204" charset="-122"/>
              </a:rPr>
              <a:t>特种</a:t>
            </a:r>
            <a:r>
              <a:rPr sz="1600" b="1" spc="-10" dirty="0">
                <a:solidFill>
                  <a:srgbClr val="FFFFFF"/>
                </a:solidFill>
                <a:latin typeface="微软雅黑" panose="020B0503020204020204" charset="-122"/>
                <a:cs typeface="微软雅黑" panose="020B0503020204020204" charset="-122"/>
              </a:rPr>
              <a:t>设</a:t>
            </a:r>
            <a:r>
              <a:rPr sz="1600" b="1" spc="-20" dirty="0">
                <a:solidFill>
                  <a:srgbClr val="FFFFFF"/>
                </a:solidFill>
                <a:latin typeface="微软雅黑" panose="020B0503020204020204" charset="-122"/>
                <a:cs typeface="微软雅黑" panose="020B0503020204020204" charset="-122"/>
              </a:rPr>
              <a:t>备和</a:t>
            </a:r>
            <a:r>
              <a:rPr sz="1600" b="1" spc="-15" dirty="0">
                <a:solidFill>
                  <a:srgbClr val="FFFFFF"/>
                </a:solidFill>
                <a:latin typeface="微软雅黑" panose="020B0503020204020204" charset="-122"/>
                <a:cs typeface="微软雅黑" panose="020B0503020204020204" charset="-122"/>
              </a:rPr>
              <a:t> 矿</a:t>
            </a:r>
            <a:r>
              <a:rPr sz="1600" b="1" spc="-25" dirty="0">
                <a:solidFill>
                  <a:srgbClr val="FFFFFF"/>
                </a:solidFill>
                <a:latin typeface="微软雅黑" panose="020B0503020204020204" charset="-122"/>
                <a:cs typeface="微软雅黑" panose="020B0503020204020204" charset="-122"/>
              </a:rPr>
              <a:t>山</a:t>
            </a:r>
            <a:r>
              <a:rPr sz="1600" b="1" spc="-20" dirty="0">
                <a:solidFill>
                  <a:srgbClr val="FFFFFF"/>
                </a:solidFill>
                <a:latin typeface="微软雅黑" panose="020B0503020204020204" charset="-122"/>
                <a:cs typeface="微软雅黑" panose="020B0503020204020204" charset="-122"/>
              </a:rPr>
              <a:t>井</a:t>
            </a:r>
            <a:r>
              <a:rPr sz="1600" b="1" spc="-15" dirty="0">
                <a:solidFill>
                  <a:srgbClr val="FFFFFF"/>
                </a:solidFill>
                <a:latin typeface="微软雅黑" panose="020B0503020204020204" charset="-122"/>
                <a:cs typeface="微软雅黑" panose="020B0503020204020204" charset="-122"/>
              </a:rPr>
              <a:t>下</a:t>
            </a:r>
            <a:r>
              <a:rPr sz="1600" b="1" spc="-20" dirty="0">
                <a:solidFill>
                  <a:srgbClr val="FFFFFF"/>
                </a:solidFill>
                <a:latin typeface="微软雅黑" panose="020B0503020204020204" charset="-122"/>
                <a:cs typeface="微软雅黑" panose="020B0503020204020204" charset="-122"/>
              </a:rPr>
              <a:t>特</a:t>
            </a:r>
            <a:r>
              <a:rPr sz="1600" b="1" spc="-25" dirty="0">
                <a:solidFill>
                  <a:srgbClr val="FFFFFF"/>
                </a:solidFill>
                <a:latin typeface="微软雅黑" panose="020B0503020204020204" charset="-122"/>
                <a:cs typeface="微软雅黑" panose="020B0503020204020204" charset="-122"/>
              </a:rPr>
              <a:t>种</a:t>
            </a:r>
            <a:r>
              <a:rPr sz="1600" b="1" spc="-15" dirty="0">
                <a:solidFill>
                  <a:srgbClr val="FFFFFF"/>
                </a:solidFill>
                <a:latin typeface="微软雅黑" panose="020B0503020204020204" charset="-122"/>
                <a:cs typeface="微软雅黑" panose="020B0503020204020204" charset="-122"/>
              </a:rPr>
              <a:t>设</a:t>
            </a:r>
            <a:r>
              <a:rPr sz="1600" b="1" spc="-20" dirty="0">
                <a:solidFill>
                  <a:srgbClr val="FFFFFF"/>
                </a:solidFill>
                <a:latin typeface="微软雅黑" panose="020B0503020204020204" charset="-122"/>
                <a:cs typeface="微软雅黑" panose="020B0503020204020204" charset="-122"/>
              </a:rPr>
              <a:t>备</a:t>
            </a:r>
            <a:r>
              <a:rPr sz="1600" b="1" spc="-25" dirty="0">
                <a:solidFill>
                  <a:srgbClr val="FFFFFF"/>
                </a:solidFill>
                <a:latin typeface="微软雅黑" panose="020B0503020204020204" charset="-122"/>
                <a:cs typeface="微软雅黑" panose="020B0503020204020204" charset="-122"/>
              </a:rPr>
              <a:t>未</a:t>
            </a:r>
            <a:r>
              <a:rPr sz="1600" b="1" spc="-20" dirty="0">
                <a:solidFill>
                  <a:srgbClr val="FFFFFF"/>
                </a:solidFill>
                <a:latin typeface="微软雅黑" panose="020B0503020204020204" charset="-122"/>
                <a:cs typeface="微软雅黑" panose="020B0503020204020204" charset="-122"/>
              </a:rPr>
              <a:t>经</a:t>
            </a:r>
            <a:r>
              <a:rPr sz="1600" b="1" spc="-15" dirty="0">
                <a:solidFill>
                  <a:srgbClr val="FFFFFF"/>
                </a:solidFill>
                <a:latin typeface="微软雅黑" panose="020B0503020204020204" charset="-122"/>
                <a:cs typeface="微软雅黑" panose="020B0503020204020204" charset="-122"/>
              </a:rPr>
              <a:t>具</a:t>
            </a:r>
            <a:r>
              <a:rPr sz="1600" b="1" spc="-20" dirty="0">
                <a:solidFill>
                  <a:srgbClr val="FFFFFF"/>
                </a:solidFill>
                <a:latin typeface="微软雅黑" panose="020B0503020204020204" charset="-122"/>
                <a:cs typeface="微软雅黑" panose="020B0503020204020204" charset="-122"/>
              </a:rPr>
              <a:t>有</a:t>
            </a:r>
            <a:r>
              <a:rPr sz="1600" b="1" spc="-25" dirty="0">
                <a:solidFill>
                  <a:srgbClr val="FFFFFF"/>
                </a:solidFill>
                <a:latin typeface="微软雅黑" panose="020B0503020204020204" charset="-122"/>
                <a:cs typeface="微软雅黑" panose="020B0503020204020204" charset="-122"/>
              </a:rPr>
              <a:t>专</a:t>
            </a:r>
            <a:r>
              <a:rPr sz="1600" b="1" spc="-15" dirty="0">
                <a:solidFill>
                  <a:srgbClr val="FFFFFF"/>
                </a:solidFill>
                <a:latin typeface="微软雅黑" panose="020B0503020204020204" charset="-122"/>
                <a:cs typeface="微软雅黑" panose="020B0503020204020204" charset="-122"/>
              </a:rPr>
              <a:t>业</a:t>
            </a:r>
            <a:r>
              <a:rPr sz="1600" b="1" spc="-20" dirty="0">
                <a:solidFill>
                  <a:srgbClr val="FFFFFF"/>
                </a:solidFill>
                <a:latin typeface="微软雅黑" panose="020B0503020204020204" charset="-122"/>
                <a:cs typeface="微软雅黑" panose="020B0503020204020204" charset="-122"/>
              </a:rPr>
              <a:t>资</a:t>
            </a:r>
            <a:r>
              <a:rPr sz="1600" b="1" spc="-25" dirty="0">
                <a:solidFill>
                  <a:srgbClr val="FFFFFF"/>
                </a:solidFill>
                <a:latin typeface="微软雅黑" panose="020B0503020204020204" charset="-122"/>
                <a:cs typeface="微软雅黑" panose="020B0503020204020204" charset="-122"/>
              </a:rPr>
              <a:t>质</a:t>
            </a:r>
            <a:r>
              <a:rPr sz="1600" b="1" spc="-20" dirty="0">
                <a:solidFill>
                  <a:srgbClr val="FFFFFF"/>
                </a:solidFill>
                <a:latin typeface="微软雅黑" panose="020B0503020204020204" charset="-122"/>
                <a:cs typeface="微软雅黑" panose="020B0503020204020204" charset="-122"/>
              </a:rPr>
              <a:t>的</a:t>
            </a:r>
            <a:r>
              <a:rPr sz="1600" b="1" spc="-15" dirty="0">
                <a:solidFill>
                  <a:srgbClr val="FFFFFF"/>
                </a:solidFill>
                <a:latin typeface="微软雅黑" panose="020B0503020204020204" charset="-122"/>
                <a:cs typeface="微软雅黑" panose="020B0503020204020204" charset="-122"/>
              </a:rPr>
              <a:t>机</a:t>
            </a:r>
            <a:r>
              <a:rPr sz="1600" b="1" spc="-20" dirty="0">
                <a:solidFill>
                  <a:srgbClr val="FFFFFF"/>
                </a:solidFill>
                <a:latin typeface="微软雅黑" panose="020B0503020204020204" charset="-122"/>
                <a:cs typeface="微软雅黑" panose="020B0503020204020204" charset="-122"/>
              </a:rPr>
              <a:t>构</a:t>
            </a:r>
            <a:r>
              <a:rPr sz="1600" b="1" spc="-25" dirty="0">
                <a:solidFill>
                  <a:srgbClr val="FFFFFF"/>
                </a:solidFill>
                <a:latin typeface="微软雅黑" panose="020B0503020204020204" charset="-122"/>
                <a:cs typeface="微软雅黑" panose="020B0503020204020204" charset="-122"/>
              </a:rPr>
              <a:t>检</a:t>
            </a:r>
            <a:r>
              <a:rPr sz="1600" b="1" spc="-15" dirty="0">
                <a:solidFill>
                  <a:srgbClr val="FFFFFF"/>
                </a:solidFill>
                <a:latin typeface="微软雅黑" panose="020B0503020204020204" charset="-122"/>
                <a:cs typeface="微软雅黑" panose="020B0503020204020204" charset="-122"/>
              </a:rPr>
              <a:t>测</a:t>
            </a:r>
            <a:r>
              <a:rPr sz="1600" b="1" spc="-20" dirty="0">
                <a:solidFill>
                  <a:srgbClr val="FFFFFF"/>
                </a:solidFill>
                <a:latin typeface="微软雅黑" panose="020B0503020204020204" charset="-122"/>
                <a:cs typeface="微软雅黑" panose="020B0503020204020204" charset="-122"/>
              </a:rPr>
              <a:t>、</a:t>
            </a:r>
            <a:r>
              <a:rPr sz="1600" b="1" spc="-25" dirty="0">
                <a:solidFill>
                  <a:srgbClr val="FFFFFF"/>
                </a:solidFill>
                <a:latin typeface="微软雅黑" panose="020B0503020204020204" charset="-122"/>
                <a:cs typeface="微软雅黑" panose="020B0503020204020204" charset="-122"/>
              </a:rPr>
              <a:t>检</a:t>
            </a:r>
            <a:r>
              <a:rPr sz="1600" b="1" spc="-20" dirty="0">
                <a:solidFill>
                  <a:srgbClr val="FFFFFF"/>
                </a:solidFill>
                <a:latin typeface="微软雅黑" panose="020B0503020204020204" charset="-122"/>
                <a:cs typeface="微软雅黑" panose="020B0503020204020204" charset="-122"/>
              </a:rPr>
              <a:t>验</a:t>
            </a:r>
            <a:r>
              <a:rPr sz="1600" b="1" spc="-15" dirty="0">
                <a:solidFill>
                  <a:srgbClr val="FFFFFF"/>
                </a:solidFill>
                <a:latin typeface="微软雅黑" panose="020B0503020204020204" charset="-122"/>
                <a:cs typeface="微软雅黑" panose="020B0503020204020204" charset="-122"/>
              </a:rPr>
              <a:t>合</a:t>
            </a:r>
            <a:r>
              <a:rPr sz="1600" b="1" spc="-20" dirty="0">
                <a:solidFill>
                  <a:srgbClr val="FFFFFF"/>
                </a:solidFill>
                <a:latin typeface="微软雅黑" panose="020B0503020204020204" charset="-122"/>
                <a:cs typeface="微软雅黑" panose="020B0503020204020204" charset="-122"/>
              </a:rPr>
              <a:t>格</a:t>
            </a:r>
            <a:r>
              <a:rPr sz="1600" b="1" spc="-25" dirty="0">
                <a:solidFill>
                  <a:srgbClr val="FFFFFF"/>
                </a:solidFill>
                <a:latin typeface="微软雅黑" panose="020B0503020204020204" charset="-122"/>
                <a:cs typeface="微软雅黑" panose="020B0503020204020204" charset="-122"/>
              </a:rPr>
              <a:t>，</a:t>
            </a:r>
            <a:r>
              <a:rPr sz="1600" b="1" spc="-15" dirty="0">
                <a:solidFill>
                  <a:srgbClr val="FFFFFF"/>
                </a:solidFill>
                <a:latin typeface="微软雅黑" panose="020B0503020204020204" charset="-122"/>
                <a:cs typeface="微软雅黑" panose="020B0503020204020204" charset="-122"/>
              </a:rPr>
              <a:t>取</a:t>
            </a:r>
            <a:r>
              <a:rPr sz="1600" b="1" spc="-20" dirty="0">
                <a:solidFill>
                  <a:srgbClr val="FFFFFF"/>
                </a:solidFill>
                <a:latin typeface="微软雅黑" panose="020B0503020204020204" charset="-122"/>
                <a:cs typeface="微软雅黑" panose="020B0503020204020204" charset="-122"/>
              </a:rPr>
              <a:t>得</a:t>
            </a:r>
            <a:r>
              <a:rPr sz="1600" b="1" spc="-25" dirty="0">
                <a:solidFill>
                  <a:srgbClr val="FFFFFF"/>
                </a:solidFill>
                <a:latin typeface="微软雅黑" panose="020B0503020204020204" charset="-122"/>
                <a:cs typeface="微软雅黑" panose="020B0503020204020204" charset="-122"/>
              </a:rPr>
              <a:t>安</a:t>
            </a:r>
            <a:r>
              <a:rPr sz="1600" b="1" spc="-20" dirty="0">
                <a:solidFill>
                  <a:srgbClr val="FFFFFF"/>
                </a:solidFill>
                <a:latin typeface="微软雅黑" panose="020B0503020204020204" charset="-122"/>
                <a:cs typeface="微软雅黑" panose="020B0503020204020204" charset="-122"/>
              </a:rPr>
              <a:t>全</a:t>
            </a:r>
            <a:r>
              <a:rPr sz="1600" b="1" spc="-15" dirty="0">
                <a:solidFill>
                  <a:srgbClr val="FFFFFF"/>
                </a:solidFill>
                <a:latin typeface="微软雅黑" panose="020B0503020204020204" charset="-122"/>
                <a:cs typeface="微软雅黑" panose="020B0503020204020204" charset="-122"/>
              </a:rPr>
              <a:t>使</a:t>
            </a:r>
            <a:r>
              <a:rPr sz="1600" b="1" spc="-20" dirty="0">
                <a:solidFill>
                  <a:srgbClr val="FFFFFF"/>
                </a:solidFill>
                <a:latin typeface="微软雅黑" panose="020B0503020204020204" charset="-122"/>
                <a:cs typeface="微软雅黑" panose="020B0503020204020204" charset="-122"/>
              </a:rPr>
              <a:t>用</a:t>
            </a:r>
            <a:r>
              <a:rPr sz="1600" b="1" spc="-25" dirty="0">
                <a:solidFill>
                  <a:srgbClr val="FFFFFF"/>
                </a:solidFill>
                <a:latin typeface="微软雅黑" panose="020B0503020204020204" charset="-122"/>
                <a:cs typeface="微软雅黑" panose="020B0503020204020204" charset="-122"/>
              </a:rPr>
              <a:t>证</a:t>
            </a:r>
            <a:r>
              <a:rPr sz="1600" b="1" spc="-15" dirty="0">
                <a:solidFill>
                  <a:srgbClr val="FFFFFF"/>
                </a:solidFill>
                <a:latin typeface="微软雅黑" panose="020B0503020204020204" charset="-122"/>
                <a:cs typeface="微软雅黑" panose="020B0503020204020204" charset="-122"/>
              </a:rPr>
              <a:t>或</a:t>
            </a:r>
            <a:r>
              <a:rPr sz="1600" b="1" spc="-20" dirty="0">
                <a:solidFill>
                  <a:srgbClr val="FFFFFF"/>
                </a:solidFill>
                <a:latin typeface="微软雅黑" panose="020B0503020204020204" charset="-122"/>
                <a:cs typeface="微软雅黑" panose="020B0503020204020204" charset="-122"/>
              </a:rPr>
              <a:t>者</a:t>
            </a:r>
            <a:r>
              <a:rPr sz="1600" b="1" spc="-25" dirty="0">
                <a:solidFill>
                  <a:srgbClr val="FFFFFF"/>
                </a:solidFill>
                <a:latin typeface="微软雅黑" panose="020B0503020204020204" charset="-122"/>
                <a:cs typeface="微软雅黑" panose="020B0503020204020204" charset="-122"/>
              </a:rPr>
              <a:t>安</a:t>
            </a:r>
            <a:r>
              <a:rPr sz="1600" b="1" spc="-20" dirty="0">
                <a:solidFill>
                  <a:srgbClr val="FFFFFF"/>
                </a:solidFill>
                <a:latin typeface="微软雅黑" panose="020B0503020204020204" charset="-122"/>
                <a:cs typeface="微软雅黑" panose="020B0503020204020204" charset="-122"/>
              </a:rPr>
              <a:t>全</a:t>
            </a:r>
            <a:r>
              <a:rPr sz="1600" b="1" spc="-15" dirty="0">
                <a:solidFill>
                  <a:srgbClr val="FFFFFF"/>
                </a:solidFill>
                <a:latin typeface="微软雅黑" panose="020B0503020204020204" charset="-122"/>
                <a:cs typeface="微软雅黑" panose="020B0503020204020204" charset="-122"/>
              </a:rPr>
              <a:t>标</a:t>
            </a:r>
            <a:r>
              <a:rPr sz="1600" b="1" spc="-20" dirty="0">
                <a:solidFill>
                  <a:srgbClr val="FFFFFF"/>
                </a:solidFill>
                <a:latin typeface="微软雅黑" panose="020B0503020204020204" charset="-122"/>
                <a:cs typeface="微软雅黑" panose="020B0503020204020204" charset="-122"/>
              </a:rPr>
              <a:t>志，</a:t>
            </a:r>
            <a:r>
              <a:rPr sz="1600" b="1" spc="-15" dirty="0">
                <a:solidFill>
                  <a:srgbClr val="FFFFFF"/>
                </a:solidFill>
                <a:latin typeface="微软雅黑" panose="020B0503020204020204" charset="-122"/>
                <a:cs typeface="微软雅黑" panose="020B0503020204020204" charset="-122"/>
              </a:rPr>
              <a:t> 投入使用的</a:t>
            </a:r>
            <a:endParaRPr sz="1600">
              <a:latin typeface="微软雅黑" panose="020B0503020204020204" charset="-122"/>
              <a:cs typeface="微软雅黑" panose="020B0503020204020204" charset="-122"/>
            </a:endParaRPr>
          </a:p>
          <a:p>
            <a:pPr marL="12700">
              <a:lnSpc>
                <a:spcPct val="100000"/>
              </a:lnSpc>
              <a:spcBef>
                <a:spcPts val="705"/>
              </a:spcBef>
            </a:pPr>
            <a:r>
              <a:rPr sz="1600" b="1" spc="-15" dirty="0">
                <a:solidFill>
                  <a:srgbClr val="FFFFFF"/>
                </a:solidFill>
                <a:latin typeface="微软雅黑" panose="020B0503020204020204" charset="-122"/>
                <a:cs typeface="微软雅黑" panose="020B0503020204020204" charset="-122"/>
              </a:rPr>
              <a:t>6</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使用应当淘汰的危及生产安</a:t>
            </a:r>
            <a:r>
              <a:rPr sz="1600" b="1" spc="-10" dirty="0">
                <a:solidFill>
                  <a:srgbClr val="FFFFFF"/>
                </a:solidFill>
                <a:latin typeface="微软雅黑" panose="020B0503020204020204" charset="-122"/>
                <a:cs typeface="微软雅黑" panose="020B0503020204020204" charset="-122"/>
              </a:rPr>
              <a:t>全</a:t>
            </a:r>
            <a:r>
              <a:rPr sz="1600" b="1" spc="-20" dirty="0">
                <a:solidFill>
                  <a:srgbClr val="FFFFFF"/>
                </a:solidFill>
                <a:latin typeface="微软雅黑" panose="020B0503020204020204" charset="-122"/>
                <a:cs typeface="微软雅黑" panose="020B0503020204020204" charset="-122"/>
              </a:rPr>
              <a:t>的工</a:t>
            </a:r>
            <a:r>
              <a:rPr sz="1600" b="1" spc="-10" dirty="0">
                <a:solidFill>
                  <a:srgbClr val="FFFFFF"/>
                </a:solidFill>
                <a:latin typeface="微软雅黑" panose="020B0503020204020204" charset="-122"/>
                <a:cs typeface="微软雅黑" panose="020B0503020204020204" charset="-122"/>
              </a:rPr>
              <a:t>艺</a:t>
            </a:r>
            <a:r>
              <a:rPr sz="1600" b="1" spc="-20" dirty="0">
                <a:solidFill>
                  <a:srgbClr val="FFFFFF"/>
                </a:solidFill>
                <a:latin typeface="微软雅黑" panose="020B0503020204020204" charset="-122"/>
                <a:cs typeface="微软雅黑" panose="020B0503020204020204" charset="-122"/>
              </a:rPr>
              <a:t>、设</a:t>
            </a:r>
            <a:r>
              <a:rPr sz="1600" b="1" spc="-10" dirty="0">
                <a:solidFill>
                  <a:srgbClr val="FFFFFF"/>
                </a:solidFill>
                <a:latin typeface="微软雅黑" panose="020B0503020204020204" charset="-122"/>
                <a:cs typeface="微软雅黑" panose="020B0503020204020204" charset="-122"/>
              </a:rPr>
              <a:t>备</a:t>
            </a:r>
            <a:r>
              <a:rPr sz="1600" b="1" spc="-20" dirty="0">
                <a:solidFill>
                  <a:srgbClr val="FFFFFF"/>
                </a:solidFill>
                <a:latin typeface="微软雅黑" panose="020B0503020204020204" charset="-122"/>
                <a:cs typeface="微软雅黑" panose="020B0503020204020204" charset="-122"/>
              </a:rPr>
              <a:t>的</a:t>
            </a:r>
            <a:endParaRPr sz="1600">
              <a:latin typeface="微软雅黑" panose="020B0503020204020204" charset="-122"/>
              <a:cs typeface="微软雅黑" panose="020B0503020204020204" charset="-122"/>
            </a:endParaRPr>
          </a:p>
        </p:txBody>
      </p:sp>
      <p:sp>
        <p:nvSpPr>
          <p:cNvPr id="18" name="object 18"/>
          <p:cNvSpPr txBox="1"/>
          <p:nvPr/>
        </p:nvSpPr>
        <p:spPr>
          <a:xfrm>
            <a:off x="585012" y="487743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7460742" y="5101590"/>
            <a:ext cx="612648" cy="611124"/>
          </a:xfrm>
          <a:custGeom>
            <a:avLst/>
            <a:gdLst/>
            <a:ahLst/>
            <a:cxnLst/>
            <a:rect l="l" t="t" r="r" b="b"/>
            <a:pathLst>
              <a:path w="612648"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8"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20" name="object 20"/>
          <p:cNvSpPr/>
          <p:nvPr/>
        </p:nvSpPr>
        <p:spPr>
          <a:xfrm>
            <a:off x="7460742" y="5101590"/>
            <a:ext cx="612648" cy="611124"/>
          </a:xfrm>
          <a:custGeom>
            <a:avLst/>
            <a:gdLst/>
            <a:ahLst/>
            <a:cxnLst/>
            <a:rect l="l" t="t" r="r" b="b"/>
            <a:pathLst>
              <a:path w="612648" h="611124">
                <a:moveTo>
                  <a:pt x="0" y="305562"/>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8" y="305562"/>
                </a:lnTo>
                <a:lnTo>
                  <a:pt x="611632" y="330626"/>
                </a:lnTo>
                <a:lnTo>
                  <a:pt x="603744" y="379000"/>
                </a:lnTo>
                <a:lnTo>
                  <a:pt x="588573" y="424511"/>
                </a:lnTo>
                <a:lnTo>
                  <a:pt x="566750" y="466530"/>
                </a:lnTo>
                <a:lnTo>
                  <a:pt x="538905" y="504428"/>
                </a:lnTo>
                <a:lnTo>
                  <a:pt x="505670" y="537578"/>
                </a:lnTo>
                <a:lnTo>
                  <a:pt x="467676" y="565349"/>
                </a:lnTo>
                <a:lnTo>
                  <a:pt x="425553" y="587115"/>
                </a:lnTo>
                <a:lnTo>
                  <a:pt x="379932" y="602245"/>
                </a:lnTo>
                <a:lnTo>
                  <a:pt x="331445" y="610111"/>
                </a:lnTo>
                <a:lnTo>
                  <a:pt x="306324" y="611124"/>
                </a:lnTo>
                <a:lnTo>
                  <a:pt x="281202" y="610111"/>
                </a:lnTo>
                <a:lnTo>
                  <a:pt x="232715" y="602245"/>
                </a:lnTo>
                <a:lnTo>
                  <a:pt x="187094" y="587115"/>
                </a:lnTo>
                <a:lnTo>
                  <a:pt x="144971" y="565349"/>
                </a:lnTo>
                <a:lnTo>
                  <a:pt x="106977" y="537578"/>
                </a:lnTo>
                <a:lnTo>
                  <a:pt x="73742" y="504428"/>
                </a:lnTo>
                <a:lnTo>
                  <a:pt x="45897" y="466530"/>
                </a:lnTo>
                <a:lnTo>
                  <a:pt x="24074" y="424511"/>
                </a:lnTo>
                <a:lnTo>
                  <a:pt x="8903" y="379000"/>
                </a:lnTo>
                <a:lnTo>
                  <a:pt x="1015" y="330626"/>
                </a:lnTo>
                <a:lnTo>
                  <a:pt x="0" y="305562"/>
                </a:lnTo>
                <a:close/>
              </a:path>
            </a:pathLst>
          </a:custGeom>
          <a:ln w="38100">
            <a:solidFill>
              <a:srgbClr val="FFFFFF"/>
            </a:solidFill>
          </a:ln>
        </p:spPr>
        <p:txBody>
          <a:bodyPr wrap="square" lIns="0" tIns="0" rIns="0" bIns="0" rtlCol="0">
            <a:spAutoFit/>
          </a:bodyPr>
          <a:lstStyle/>
          <a:p/>
        </p:txBody>
      </p:sp>
      <p:sp>
        <p:nvSpPr>
          <p:cNvPr id="21" name="object 21"/>
          <p:cNvSpPr/>
          <p:nvPr/>
        </p:nvSpPr>
        <p:spPr>
          <a:xfrm>
            <a:off x="7496556" y="5157215"/>
            <a:ext cx="541020" cy="496823"/>
          </a:xfrm>
          <a:prstGeom prst="rect">
            <a:avLst/>
          </a:prstGeom>
          <a:blipFill>
            <a:blip r:embed="rId1" cstate="print"/>
            <a:stretch>
              <a:fillRect/>
            </a:stretch>
          </a:blipFill>
        </p:spPr>
        <p:txBody>
          <a:bodyPr wrap="square" lIns="0" tIns="0" rIns="0" bIns="0" rtlCol="0">
            <a:spAutoFit/>
          </a:bodyPr>
          <a:lstStyle/>
          <a:p/>
        </p:txBody>
      </p:sp>
      <p:sp>
        <p:nvSpPr>
          <p:cNvPr id="22" name="object 22"/>
          <p:cNvSpPr/>
          <p:nvPr/>
        </p:nvSpPr>
        <p:spPr>
          <a:xfrm>
            <a:off x="2855214" y="4990338"/>
            <a:ext cx="612648" cy="611124"/>
          </a:xfrm>
          <a:custGeom>
            <a:avLst/>
            <a:gdLst/>
            <a:ahLst/>
            <a:cxnLst/>
            <a:rect l="l" t="t" r="r" b="b"/>
            <a:pathLst>
              <a:path w="612648"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8"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23" name="object 23"/>
          <p:cNvSpPr/>
          <p:nvPr/>
        </p:nvSpPr>
        <p:spPr>
          <a:xfrm>
            <a:off x="2855214" y="4990338"/>
            <a:ext cx="612648" cy="611124"/>
          </a:xfrm>
          <a:custGeom>
            <a:avLst/>
            <a:gdLst/>
            <a:ahLst/>
            <a:cxnLst/>
            <a:rect l="l" t="t" r="r" b="b"/>
            <a:pathLst>
              <a:path w="612648" h="611124">
                <a:moveTo>
                  <a:pt x="0" y="305562"/>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8" y="305562"/>
                </a:lnTo>
                <a:lnTo>
                  <a:pt x="611632" y="330626"/>
                </a:lnTo>
                <a:lnTo>
                  <a:pt x="603744" y="379000"/>
                </a:lnTo>
                <a:lnTo>
                  <a:pt x="588573" y="424511"/>
                </a:lnTo>
                <a:lnTo>
                  <a:pt x="566750" y="466530"/>
                </a:lnTo>
                <a:lnTo>
                  <a:pt x="538905" y="504428"/>
                </a:lnTo>
                <a:lnTo>
                  <a:pt x="505670" y="537578"/>
                </a:lnTo>
                <a:lnTo>
                  <a:pt x="467676" y="565349"/>
                </a:lnTo>
                <a:lnTo>
                  <a:pt x="425553" y="587115"/>
                </a:lnTo>
                <a:lnTo>
                  <a:pt x="379932" y="602245"/>
                </a:lnTo>
                <a:lnTo>
                  <a:pt x="331445" y="610111"/>
                </a:lnTo>
                <a:lnTo>
                  <a:pt x="306324" y="611124"/>
                </a:lnTo>
                <a:lnTo>
                  <a:pt x="281202" y="610111"/>
                </a:lnTo>
                <a:lnTo>
                  <a:pt x="232715" y="602245"/>
                </a:lnTo>
                <a:lnTo>
                  <a:pt x="187094" y="587115"/>
                </a:lnTo>
                <a:lnTo>
                  <a:pt x="144971" y="565349"/>
                </a:lnTo>
                <a:lnTo>
                  <a:pt x="106977" y="537578"/>
                </a:lnTo>
                <a:lnTo>
                  <a:pt x="73742" y="504428"/>
                </a:lnTo>
                <a:lnTo>
                  <a:pt x="45897" y="466530"/>
                </a:lnTo>
                <a:lnTo>
                  <a:pt x="24074" y="424511"/>
                </a:lnTo>
                <a:lnTo>
                  <a:pt x="8903" y="379000"/>
                </a:lnTo>
                <a:lnTo>
                  <a:pt x="1015" y="330626"/>
                </a:lnTo>
                <a:lnTo>
                  <a:pt x="0" y="305562"/>
                </a:lnTo>
                <a:close/>
              </a:path>
            </a:pathLst>
          </a:custGeom>
          <a:ln w="38100">
            <a:solidFill>
              <a:srgbClr val="FFFFFF"/>
            </a:solidFill>
          </a:ln>
        </p:spPr>
        <p:txBody>
          <a:bodyPr wrap="square" lIns="0" tIns="0" rIns="0" bIns="0" rtlCol="0">
            <a:spAutoFit/>
          </a:bodyPr>
          <a:lstStyle/>
          <a:p/>
        </p:txBody>
      </p:sp>
      <p:sp>
        <p:nvSpPr>
          <p:cNvPr id="24" name="object 24"/>
          <p:cNvSpPr/>
          <p:nvPr/>
        </p:nvSpPr>
        <p:spPr>
          <a:xfrm>
            <a:off x="2927604" y="4995671"/>
            <a:ext cx="466344" cy="470915"/>
          </a:xfrm>
          <a:prstGeom prst="rect">
            <a:avLst/>
          </a:prstGeom>
          <a:blipFill>
            <a:blip r:embed="rId2" cstate="print"/>
            <a:stretch>
              <a:fillRect/>
            </a:stretch>
          </a:blipFill>
        </p:spPr>
        <p:txBody>
          <a:bodyPr wrap="square" lIns="0" tIns="0" rIns="0" bIns="0" rtlCol="0">
            <a:spAutoFit/>
          </a:bodyPr>
          <a:lstStyle/>
          <a:p/>
        </p:txBody>
      </p:sp>
      <p:sp>
        <p:nvSpPr>
          <p:cNvPr id="25" name="object 25"/>
          <p:cNvSpPr/>
          <p:nvPr/>
        </p:nvSpPr>
        <p:spPr>
          <a:xfrm>
            <a:off x="8806433" y="0"/>
            <a:ext cx="926592" cy="700277"/>
          </a:xfrm>
          <a:custGeom>
            <a:avLst/>
            <a:gdLst/>
            <a:ahLst/>
            <a:cxnLst/>
            <a:rect l="l" t="t" r="r" b="b"/>
            <a:pathLst>
              <a:path w="926592" h="700277">
                <a:moveTo>
                  <a:pt x="776478" y="0"/>
                </a:moveTo>
                <a:lnTo>
                  <a:pt x="150113" y="0"/>
                </a:lnTo>
                <a:lnTo>
                  <a:pt x="0" y="300227"/>
                </a:lnTo>
                <a:lnTo>
                  <a:pt x="200025" y="700277"/>
                </a:lnTo>
                <a:lnTo>
                  <a:pt x="726567" y="700277"/>
                </a:lnTo>
                <a:lnTo>
                  <a:pt x="926592" y="300227"/>
                </a:lnTo>
                <a:lnTo>
                  <a:pt x="776478" y="0"/>
                </a:lnTo>
                <a:close/>
              </a:path>
            </a:pathLst>
          </a:custGeom>
          <a:solidFill>
            <a:srgbClr val="17BC9B"/>
          </a:solidFill>
        </p:spPr>
        <p:txBody>
          <a:bodyPr wrap="square" lIns="0" tIns="0" rIns="0" bIns="0" rtlCol="0">
            <a:spAutoFit/>
          </a:bodyPr>
          <a:lstStyle/>
          <a:p/>
        </p:txBody>
      </p:sp>
      <p:sp>
        <p:nvSpPr>
          <p:cNvPr id="26" name="object 26"/>
          <p:cNvSpPr/>
          <p:nvPr/>
        </p:nvSpPr>
        <p:spPr>
          <a:xfrm>
            <a:off x="8806433" y="0"/>
            <a:ext cx="150113" cy="300227"/>
          </a:xfrm>
          <a:custGeom>
            <a:avLst/>
            <a:gdLst/>
            <a:ahLst/>
            <a:cxnLst/>
            <a:rect l="l" t="t" r="r" b="b"/>
            <a:pathLst>
              <a:path w="150113" h="300227">
                <a:moveTo>
                  <a:pt x="0" y="300227"/>
                </a:moveTo>
                <a:lnTo>
                  <a:pt x="150113" y="0"/>
                </a:lnTo>
              </a:path>
            </a:pathLst>
          </a:custGeom>
          <a:ln w="19812">
            <a:solidFill>
              <a:srgbClr val="FFFFFF"/>
            </a:solidFill>
          </a:ln>
        </p:spPr>
        <p:txBody>
          <a:bodyPr wrap="square" lIns="0" tIns="0" rIns="0" bIns="0" rtlCol="0">
            <a:spAutoFit/>
          </a:bodyPr>
          <a:lstStyle/>
          <a:p/>
        </p:txBody>
      </p:sp>
      <p:sp>
        <p:nvSpPr>
          <p:cNvPr id="27" name="object 27"/>
          <p:cNvSpPr/>
          <p:nvPr/>
        </p:nvSpPr>
        <p:spPr>
          <a:xfrm>
            <a:off x="8806433" y="0"/>
            <a:ext cx="926592" cy="700277"/>
          </a:xfrm>
          <a:custGeom>
            <a:avLst/>
            <a:gdLst/>
            <a:ahLst/>
            <a:cxnLst/>
            <a:rect l="l" t="t" r="r" b="b"/>
            <a:pathLst>
              <a:path w="926592" h="700277">
                <a:moveTo>
                  <a:pt x="776478" y="0"/>
                </a:moveTo>
                <a:lnTo>
                  <a:pt x="926592" y="300227"/>
                </a:lnTo>
                <a:lnTo>
                  <a:pt x="726567" y="700277"/>
                </a:lnTo>
                <a:lnTo>
                  <a:pt x="200025" y="700277"/>
                </a:lnTo>
                <a:lnTo>
                  <a:pt x="0" y="300227"/>
                </a:lnTo>
              </a:path>
            </a:pathLst>
          </a:custGeom>
          <a:ln w="19811">
            <a:solidFill>
              <a:srgbClr val="FFFFFF"/>
            </a:solidFill>
          </a:ln>
        </p:spPr>
        <p:txBody>
          <a:bodyPr wrap="square" lIns="0" tIns="0" rIns="0" bIns="0" rtlCol="0">
            <a:spAutoFit/>
          </a:bodyPr>
          <a:lstStyle/>
          <a:p/>
        </p:txBody>
      </p:sp>
      <p:sp>
        <p:nvSpPr>
          <p:cNvPr id="28" name="object 28"/>
          <p:cNvSpPr txBox="1"/>
          <p:nvPr/>
        </p:nvSpPr>
        <p:spPr>
          <a:xfrm>
            <a:off x="9077070" y="63246"/>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96</a:t>
            </a:r>
            <a:endParaRPr sz="2800">
              <a:latin typeface="Calibri" panose="020F0502020204030204"/>
              <a:cs typeface="Calibri" panose="020F0502020204030204"/>
            </a:endParaRPr>
          </a:p>
        </p:txBody>
      </p:sp>
      <p:sp>
        <p:nvSpPr>
          <p:cNvPr id="29" name="object 29"/>
          <p:cNvSpPr/>
          <p:nvPr/>
        </p:nvSpPr>
        <p:spPr>
          <a:xfrm>
            <a:off x="5310378" y="4325873"/>
            <a:ext cx="0" cy="100583"/>
          </a:xfrm>
          <a:custGeom>
            <a:avLst/>
            <a:gdLst/>
            <a:ahLst/>
            <a:cxnLst/>
            <a:rect l="l" t="t" r="r" b="b"/>
            <a:pathLst>
              <a:path h="100583">
                <a:moveTo>
                  <a:pt x="0" y="0"/>
                </a:moveTo>
                <a:lnTo>
                  <a:pt x="0" y="100583"/>
                </a:lnTo>
              </a:path>
            </a:pathLst>
          </a:custGeom>
          <a:ln w="19812">
            <a:solidFill>
              <a:srgbClr val="FFFFFF"/>
            </a:solidFill>
          </a:ln>
        </p:spPr>
        <p:txBody>
          <a:bodyPr wrap="square" lIns="0" tIns="0" rIns="0" bIns="0" rtlCol="0">
            <a:spAutoFit/>
          </a:bodyPr>
          <a:lstStyle/>
          <a:p/>
        </p:txBody>
      </p:sp>
      <p:sp>
        <p:nvSpPr>
          <p:cNvPr id="30" name="object 30"/>
          <p:cNvSpPr/>
          <p:nvPr/>
        </p:nvSpPr>
        <p:spPr>
          <a:xfrm>
            <a:off x="5310378" y="4815078"/>
            <a:ext cx="0" cy="102108"/>
          </a:xfrm>
          <a:custGeom>
            <a:avLst/>
            <a:gdLst/>
            <a:ahLst/>
            <a:cxnLst/>
            <a:rect l="l" t="t" r="r" b="b"/>
            <a:pathLst>
              <a:path h="102108">
                <a:moveTo>
                  <a:pt x="0" y="0"/>
                </a:moveTo>
                <a:lnTo>
                  <a:pt x="0" y="102108"/>
                </a:lnTo>
              </a:path>
            </a:pathLst>
          </a:custGeom>
          <a:ln w="19812">
            <a:solidFill>
              <a:srgbClr val="FFFFFF"/>
            </a:solidFill>
          </a:ln>
        </p:spPr>
        <p:txBody>
          <a:bodyPr wrap="square" lIns="0" tIns="0" rIns="0" bIns="0" rtlCol="0">
            <a:spAutoFit/>
          </a:bodyPr>
          <a:lstStyle/>
          <a:p/>
        </p:txBody>
      </p:sp>
      <p:sp>
        <p:nvSpPr>
          <p:cNvPr id="31" name="object 31"/>
          <p:cNvSpPr/>
          <p:nvPr/>
        </p:nvSpPr>
        <p:spPr>
          <a:xfrm>
            <a:off x="1668017" y="5959602"/>
            <a:ext cx="1804416" cy="734568"/>
          </a:xfrm>
          <a:custGeom>
            <a:avLst/>
            <a:gdLst/>
            <a:ahLst/>
            <a:cxnLst/>
            <a:rect l="l" t="t" r="r" b="b"/>
            <a:pathLst>
              <a:path w="1804416" h="734568">
                <a:moveTo>
                  <a:pt x="0" y="734568"/>
                </a:moveTo>
                <a:lnTo>
                  <a:pt x="1804416" y="734568"/>
                </a:lnTo>
                <a:lnTo>
                  <a:pt x="1804416" y="0"/>
                </a:lnTo>
                <a:lnTo>
                  <a:pt x="0" y="0"/>
                </a:lnTo>
                <a:lnTo>
                  <a:pt x="0" y="734568"/>
                </a:lnTo>
                <a:close/>
              </a:path>
            </a:pathLst>
          </a:custGeom>
          <a:solidFill>
            <a:srgbClr val="205A6B"/>
          </a:solidFill>
        </p:spPr>
        <p:txBody>
          <a:bodyPr wrap="square" lIns="0" tIns="0" rIns="0" bIns="0" rtlCol="0">
            <a:spAutoFit/>
          </a:bodyPr>
          <a:lstStyle/>
          <a:p/>
        </p:txBody>
      </p:sp>
      <p:sp>
        <p:nvSpPr>
          <p:cNvPr id="32" name="object 32"/>
          <p:cNvSpPr/>
          <p:nvPr/>
        </p:nvSpPr>
        <p:spPr>
          <a:xfrm>
            <a:off x="1668017" y="5959602"/>
            <a:ext cx="1804416" cy="734568"/>
          </a:xfrm>
          <a:custGeom>
            <a:avLst/>
            <a:gdLst/>
            <a:ahLst/>
            <a:cxnLst/>
            <a:rect l="l" t="t" r="r" b="b"/>
            <a:pathLst>
              <a:path w="1804416" h="734568">
                <a:moveTo>
                  <a:pt x="0" y="734568"/>
                </a:moveTo>
                <a:lnTo>
                  <a:pt x="1804416" y="734568"/>
                </a:lnTo>
                <a:lnTo>
                  <a:pt x="1804416" y="0"/>
                </a:lnTo>
                <a:lnTo>
                  <a:pt x="0" y="0"/>
                </a:lnTo>
                <a:lnTo>
                  <a:pt x="0" y="734568"/>
                </a:lnTo>
                <a:close/>
              </a:path>
            </a:pathLst>
          </a:custGeom>
          <a:ln w="19812">
            <a:solidFill>
              <a:srgbClr val="FFFFFF"/>
            </a:solidFill>
          </a:ln>
        </p:spPr>
        <p:txBody>
          <a:bodyPr wrap="square" lIns="0" tIns="0" rIns="0" bIns="0" rtlCol="0">
            <a:spAutoFit/>
          </a:bodyPr>
          <a:lstStyle/>
          <a:p/>
        </p:txBody>
      </p:sp>
      <p:sp>
        <p:nvSpPr>
          <p:cNvPr id="33" name="object 33"/>
          <p:cNvSpPr txBox="1"/>
          <p:nvPr/>
        </p:nvSpPr>
        <p:spPr>
          <a:xfrm>
            <a:off x="1754885" y="5963920"/>
            <a:ext cx="1630680" cy="652780"/>
          </a:xfrm>
          <a:prstGeom prst="rect">
            <a:avLst/>
          </a:prstGeom>
        </p:spPr>
        <p:txBody>
          <a:bodyPr vert="horz" wrap="square" lIns="0" tIns="0" rIns="0" bIns="0" rtlCol="0">
            <a:spAutoFit/>
          </a:bodyPr>
          <a:lstStyle/>
          <a:p>
            <a:pPr marL="12700" marR="6350" indent="266700">
              <a:lnSpc>
                <a:spcPct val="150000"/>
              </a:lnSpc>
            </a:pPr>
            <a:r>
              <a:rPr sz="1400" b="1" dirty="0">
                <a:solidFill>
                  <a:srgbClr val="FFFFFF"/>
                </a:solidFill>
                <a:latin typeface="微软雅黑" panose="020B0503020204020204" charset="-122"/>
                <a:cs typeface="微软雅黑" panose="020B0503020204020204" charset="-122"/>
              </a:rPr>
              <a:t>处五万元以上 二十万元以下的罚款</a:t>
            </a:r>
            <a:endParaRPr sz="1400">
              <a:latin typeface="微软雅黑" panose="020B0503020204020204" charset="-122"/>
              <a:cs typeface="微软雅黑" panose="020B0503020204020204" charset="-122"/>
            </a:endParaRPr>
          </a:p>
        </p:txBody>
      </p:sp>
      <p:sp>
        <p:nvSpPr>
          <p:cNvPr id="34" name="object 34"/>
          <p:cNvSpPr/>
          <p:nvPr/>
        </p:nvSpPr>
        <p:spPr>
          <a:xfrm>
            <a:off x="6116573" y="5959602"/>
            <a:ext cx="2776728" cy="734568"/>
          </a:xfrm>
          <a:custGeom>
            <a:avLst/>
            <a:gdLst/>
            <a:ahLst/>
            <a:cxnLst/>
            <a:rect l="l" t="t" r="r" b="b"/>
            <a:pathLst>
              <a:path w="2776728" h="734568">
                <a:moveTo>
                  <a:pt x="0" y="734568"/>
                </a:moveTo>
                <a:lnTo>
                  <a:pt x="2776728" y="734568"/>
                </a:lnTo>
                <a:lnTo>
                  <a:pt x="2776728" y="0"/>
                </a:lnTo>
                <a:lnTo>
                  <a:pt x="0" y="0"/>
                </a:lnTo>
                <a:lnTo>
                  <a:pt x="0" y="734568"/>
                </a:lnTo>
                <a:close/>
              </a:path>
            </a:pathLst>
          </a:custGeom>
          <a:solidFill>
            <a:srgbClr val="205A6B"/>
          </a:solidFill>
        </p:spPr>
        <p:txBody>
          <a:bodyPr wrap="square" lIns="0" tIns="0" rIns="0" bIns="0" rtlCol="0">
            <a:spAutoFit/>
          </a:bodyPr>
          <a:lstStyle/>
          <a:p/>
        </p:txBody>
      </p:sp>
      <p:sp>
        <p:nvSpPr>
          <p:cNvPr id="35" name="object 35"/>
          <p:cNvSpPr/>
          <p:nvPr/>
        </p:nvSpPr>
        <p:spPr>
          <a:xfrm>
            <a:off x="6116573" y="5959602"/>
            <a:ext cx="2776728" cy="734568"/>
          </a:xfrm>
          <a:custGeom>
            <a:avLst/>
            <a:gdLst/>
            <a:ahLst/>
            <a:cxnLst/>
            <a:rect l="l" t="t" r="r" b="b"/>
            <a:pathLst>
              <a:path w="2776728" h="734568">
                <a:moveTo>
                  <a:pt x="0" y="734568"/>
                </a:moveTo>
                <a:lnTo>
                  <a:pt x="2776728" y="734568"/>
                </a:lnTo>
                <a:lnTo>
                  <a:pt x="2776728" y="0"/>
                </a:lnTo>
                <a:lnTo>
                  <a:pt x="0" y="0"/>
                </a:lnTo>
                <a:lnTo>
                  <a:pt x="0" y="734568"/>
                </a:lnTo>
                <a:close/>
              </a:path>
            </a:pathLst>
          </a:custGeom>
          <a:ln w="19812">
            <a:solidFill>
              <a:srgbClr val="FFFFFF"/>
            </a:solidFill>
          </a:ln>
        </p:spPr>
        <p:txBody>
          <a:bodyPr wrap="square" lIns="0" tIns="0" rIns="0" bIns="0" rtlCol="0">
            <a:spAutoFit/>
          </a:bodyPr>
          <a:lstStyle/>
          <a:p/>
        </p:txBody>
      </p:sp>
      <p:sp>
        <p:nvSpPr>
          <p:cNvPr id="36" name="object 36"/>
          <p:cNvSpPr txBox="1"/>
          <p:nvPr/>
        </p:nvSpPr>
        <p:spPr>
          <a:xfrm>
            <a:off x="6423405" y="5963920"/>
            <a:ext cx="2164080" cy="652780"/>
          </a:xfrm>
          <a:prstGeom prst="rect">
            <a:avLst/>
          </a:prstGeom>
        </p:spPr>
        <p:txBody>
          <a:bodyPr vert="horz" wrap="square" lIns="0" tIns="0" rIns="0" bIns="0" rtlCol="0">
            <a:spAutoFit/>
          </a:bodyPr>
          <a:lstStyle/>
          <a:p>
            <a:pPr marL="12700" marR="6350" indent="330200">
              <a:lnSpc>
                <a:spcPct val="150000"/>
              </a:lnSpc>
            </a:pPr>
            <a:r>
              <a:rPr sz="1400" b="1" dirty="0">
                <a:solidFill>
                  <a:srgbClr val="FFFFFF"/>
                </a:solidFill>
                <a:latin typeface="微软雅黑" panose="020B0503020204020204" charset="-122"/>
                <a:cs typeface="微软雅黑" panose="020B0503020204020204" charset="-122"/>
              </a:rPr>
              <a:t>责令停产停业整顿 构成犯罪的，追究刑事</a:t>
            </a:r>
            <a:r>
              <a:rPr sz="1400" b="1" spc="-15" dirty="0">
                <a:solidFill>
                  <a:srgbClr val="FFFFFF"/>
                </a:solidFill>
                <a:latin typeface="微软雅黑" panose="020B0503020204020204" charset="-122"/>
                <a:cs typeface="微软雅黑" panose="020B0503020204020204" charset="-122"/>
              </a:rPr>
              <a:t>责</a:t>
            </a:r>
            <a:r>
              <a:rPr sz="1400" b="1" spc="0" dirty="0">
                <a:solidFill>
                  <a:srgbClr val="FFFFFF"/>
                </a:solidFill>
                <a:latin typeface="微软雅黑" panose="020B0503020204020204" charset="-122"/>
                <a:cs typeface="微软雅黑" panose="020B0503020204020204" charset="-122"/>
              </a:rPr>
              <a:t>任</a:t>
            </a:r>
            <a:endParaRPr sz="1400">
              <a:latin typeface="微软雅黑" panose="020B0503020204020204" charset="-122"/>
              <a:cs typeface="微软雅黑" panose="020B0503020204020204" charset="-122"/>
            </a:endParaRPr>
          </a:p>
        </p:txBody>
      </p:sp>
      <p:sp>
        <p:nvSpPr>
          <p:cNvPr id="37" name="object 37"/>
          <p:cNvSpPr/>
          <p:nvPr/>
        </p:nvSpPr>
        <p:spPr>
          <a:xfrm>
            <a:off x="3801617" y="5118353"/>
            <a:ext cx="1511300" cy="539749"/>
          </a:xfrm>
          <a:custGeom>
            <a:avLst/>
            <a:gdLst/>
            <a:ahLst/>
            <a:cxnLst/>
            <a:rect l="l" t="t" r="r" b="b"/>
            <a:pathLst>
              <a:path w="1511300" h="539750">
                <a:moveTo>
                  <a:pt x="1511300" y="0"/>
                </a:moveTo>
                <a:lnTo>
                  <a:pt x="1511300" y="269875"/>
                </a:lnTo>
                <a:lnTo>
                  <a:pt x="0" y="269875"/>
                </a:lnTo>
                <a:lnTo>
                  <a:pt x="0" y="539750"/>
                </a:lnTo>
              </a:path>
            </a:pathLst>
          </a:custGeom>
          <a:ln w="19812">
            <a:solidFill>
              <a:srgbClr val="FFFFFF"/>
            </a:solidFill>
          </a:ln>
        </p:spPr>
        <p:txBody>
          <a:bodyPr wrap="square" lIns="0" tIns="0" rIns="0" bIns="0" rtlCol="0">
            <a:spAutoFit/>
          </a:bodyPr>
          <a:lstStyle/>
          <a:p/>
        </p:txBody>
      </p:sp>
      <p:sp>
        <p:nvSpPr>
          <p:cNvPr id="38" name="object 38"/>
          <p:cNvSpPr/>
          <p:nvPr/>
        </p:nvSpPr>
        <p:spPr>
          <a:xfrm>
            <a:off x="5305805" y="5118353"/>
            <a:ext cx="1871599" cy="539749"/>
          </a:xfrm>
          <a:custGeom>
            <a:avLst/>
            <a:gdLst/>
            <a:ahLst/>
            <a:cxnLst/>
            <a:rect l="l" t="t" r="r" b="b"/>
            <a:pathLst>
              <a:path w="1871599" h="539750">
                <a:moveTo>
                  <a:pt x="1871599" y="539750"/>
                </a:moveTo>
                <a:lnTo>
                  <a:pt x="1871599" y="269875"/>
                </a:lnTo>
                <a:lnTo>
                  <a:pt x="0" y="269875"/>
                </a:lnTo>
                <a:lnTo>
                  <a:pt x="0" y="0"/>
                </a:lnTo>
              </a:path>
            </a:pathLst>
          </a:custGeom>
          <a:ln w="19812">
            <a:solidFill>
              <a:srgbClr val="FFFFFF"/>
            </a:solidFill>
          </a:ln>
        </p:spPr>
        <p:txBody>
          <a:bodyPr wrap="square" lIns="0" tIns="0" rIns="0" bIns="0" rtlCol="0">
            <a:spAutoFit/>
          </a:bodyPr>
          <a:lstStyle/>
          <a:p/>
        </p:txBody>
      </p:sp>
      <p:sp>
        <p:nvSpPr>
          <p:cNvPr id="39" name="object 39"/>
          <p:cNvSpPr/>
          <p:nvPr/>
        </p:nvSpPr>
        <p:spPr>
          <a:xfrm>
            <a:off x="3199638" y="4426458"/>
            <a:ext cx="4226052" cy="388619"/>
          </a:xfrm>
          <a:custGeom>
            <a:avLst/>
            <a:gdLst/>
            <a:ahLst/>
            <a:cxnLst/>
            <a:rect l="l" t="t" r="r" b="b"/>
            <a:pathLst>
              <a:path w="4226052" h="388620">
                <a:moveTo>
                  <a:pt x="0" y="388620"/>
                </a:moveTo>
                <a:lnTo>
                  <a:pt x="4226052" y="388620"/>
                </a:lnTo>
                <a:lnTo>
                  <a:pt x="4226052" y="0"/>
                </a:lnTo>
                <a:lnTo>
                  <a:pt x="0" y="0"/>
                </a:lnTo>
                <a:lnTo>
                  <a:pt x="0" y="388620"/>
                </a:lnTo>
                <a:close/>
              </a:path>
            </a:pathLst>
          </a:custGeom>
          <a:solidFill>
            <a:srgbClr val="205A6B"/>
          </a:solidFill>
        </p:spPr>
        <p:txBody>
          <a:bodyPr wrap="square" lIns="0" tIns="0" rIns="0" bIns="0" rtlCol="0">
            <a:spAutoFit/>
          </a:bodyPr>
          <a:lstStyle/>
          <a:p/>
        </p:txBody>
      </p:sp>
      <p:sp>
        <p:nvSpPr>
          <p:cNvPr id="40" name="object 40"/>
          <p:cNvSpPr/>
          <p:nvPr/>
        </p:nvSpPr>
        <p:spPr>
          <a:xfrm>
            <a:off x="3199638" y="4426458"/>
            <a:ext cx="4226052" cy="388619"/>
          </a:xfrm>
          <a:custGeom>
            <a:avLst/>
            <a:gdLst/>
            <a:ahLst/>
            <a:cxnLst/>
            <a:rect l="l" t="t" r="r" b="b"/>
            <a:pathLst>
              <a:path w="4226052" h="388620">
                <a:moveTo>
                  <a:pt x="0" y="388620"/>
                </a:moveTo>
                <a:lnTo>
                  <a:pt x="4226052" y="388620"/>
                </a:lnTo>
                <a:lnTo>
                  <a:pt x="4226052" y="0"/>
                </a:lnTo>
                <a:lnTo>
                  <a:pt x="0" y="0"/>
                </a:lnTo>
                <a:lnTo>
                  <a:pt x="0" y="388620"/>
                </a:lnTo>
                <a:close/>
              </a:path>
            </a:pathLst>
          </a:custGeom>
          <a:ln w="19812">
            <a:solidFill>
              <a:srgbClr val="FFFFFF"/>
            </a:solidFill>
          </a:ln>
        </p:spPr>
        <p:txBody>
          <a:bodyPr wrap="square" lIns="0" tIns="0" rIns="0" bIns="0" rtlCol="0">
            <a:spAutoFit/>
          </a:bodyPr>
          <a:lstStyle/>
          <a:p/>
        </p:txBody>
      </p:sp>
      <p:sp>
        <p:nvSpPr>
          <p:cNvPr id="41" name="object 41"/>
          <p:cNvSpPr txBox="1"/>
          <p:nvPr/>
        </p:nvSpPr>
        <p:spPr>
          <a:xfrm>
            <a:off x="3474465" y="4490973"/>
            <a:ext cx="367537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责令限期改正，可以处五万元以下</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罚款</a:t>
            </a:r>
            <a:endParaRPr sz="1600">
              <a:latin typeface="微软雅黑" panose="020B0503020204020204" charset="-122"/>
              <a:cs typeface="微软雅黑" panose="020B0503020204020204" charset="-122"/>
            </a:endParaRPr>
          </a:p>
        </p:txBody>
      </p:sp>
      <p:sp>
        <p:nvSpPr>
          <p:cNvPr id="42" name="object 42"/>
          <p:cNvSpPr/>
          <p:nvPr/>
        </p:nvSpPr>
        <p:spPr>
          <a:xfrm>
            <a:off x="4557521" y="4917185"/>
            <a:ext cx="1513331" cy="388619"/>
          </a:xfrm>
          <a:custGeom>
            <a:avLst/>
            <a:gdLst/>
            <a:ahLst/>
            <a:cxnLst/>
            <a:rect l="l" t="t" r="r" b="b"/>
            <a:pathLst>
              <a:path w="1513331" h="388620">
                <a:moveTo>
                  <a:pt x="0" y="388619"/>
                </a:moveTo>
                <a:lnTo>
                  <a:pt x="1513331" y="388619"/>
                </a:lnTo>
                <a:lnTo>
                  <a:pt x="1513331" y="0"/>
                </a:lnTo>
                <a:lnTo>
                  <a:pt x="0" y="0"/>
                </a:lnTo>
                <a:lnTo>
                  <a:pt x="0" y="388619"/>
                </a:lnTo>
                <a:close/>
              </a:path>
            </a:pathLst>
          </a:custGeom>
          <a:solidFill>
            <a:srgbClr val="205A6B"/>
          </a:solidFill>
        </p:spPr>
        <p:txBody>
          <a:bodyPr wrap="square" lIns="0" tIns="0" rIns="0" bIns="0" rtlCol="0">
            <a:spAutoFit/>
          </a:bodyPr>
          <a:lstStyle/>
          <a:p/>
        </p:txBody>
      </p:sp>
      <p:sp>
        <p:nvSpPr>
          <p:cNvPr id="43" name="object 43"/>
          <p:cNvSpPr/>
          <p:nvPr/>
        </p:nvSpPr>
        <p:spPr>
          <a:xfrm>
            <a:off x="4557521" y="4917185"/>
            <a:ext cx="1513331" cy="388619"/>
          </a:xfrm>
          <a:custGeom>
            <a:avLst/>
            <a:gdLst/>
            <a:ahLst/>
            <a:cxnLst/>
            <a:rect l="l" t="t" r="r" b="b"/>
            <a:pathLst>
              <a:path w="1513331" h="388620">
                <a:moveTo>
                  <a:pt x="0" y="388619"/>
                </a:moveTo>
                <a:lnTo>
                  <a:pt x="1513331" y="388619"/>
                </a:lnTo>
                <a:lnTo>
                  <a:pt x="1513331" y="0"/>
                </a:lnTo>
                <a:lnTo>
                  <a:pt x="0" y="0"/>
                </a:lnTo>
                <a:lnTo>
                  <a:pt x="0" y="388619"/>
                </a:lnTo>
                <a:close/>
              </a:path>
            </a:pathLst>
          </a:custGeom>
          <a:ln w="19812">
            <a:solidFill>
              <a:srgbClr val="FFFFFF"/>
            </a:solidFill>
          </a:ln>
        </p:spPr>
        <p:txBody>
          <a:bodyPr wrap="square" lIns="0" tIns="0" rIns="0" bIns="0" rtlCol="0">
            <a:spAutoFit/>
          </a:bodyPr>
          <a:lstStyle/>
          <a:p/>
        </p:txBody>
      </p:sp>
      <p:sp>
        <p:nvSpPr>
          <p:cNvPr id="44" name="object 44"/>
          <p:cNvSpPr txBox="1"/>
          <p:nvPr/>
        </p:nvSpPr>
        <p:spPr>
          <a:xfrm>
            <a:off x="4793996" y="4981447"/>
            <a:ext cx="1038860" cy="256540"/>
          </a:xfrm>
          <a:prstGeom prst="rect">
            <a:avLst/>
          </a:prstGeom>
        </p:spPr>
        <p:txBody>
          <a:bodyPr vert="horz" wrap="square" lIns="0" tIns="0" rIns="0" bIns="0" rtlCol="0">
            <a:spAutoFit/>
          </a:bodyPr>
          <a:lstStyle/>
          <a:p>
            <a:pPr marL="12700">
              <a:lnSpc>
                <a:spcPct val="100000"/>
              </a:lnSpc>
            </a:pPr>
            <a:r>
              <a:rPr sz="1600" b="1" spc="-25" dirty="0">
                <a:solidFill>
                  <a:srgbClr val="FFFFFF"/>
                </a:solidFill>
                <a:latin typeface="微软雅黑" panose="020B0503020204020204" charset="-122"/>
                <a:cs typeface="微软雅黑" panose="020B0503020204020204" charset="-122"/>
              </a:rPr>
              <a:t>逾期未改正</a:t>
            </a:r>
            <a:endParaRPr sz="1600">
              <a:latin typeface="微软雅黑" panose="020B0503020204020204" charset="-122"/>
              <a:cs typeface="微软雅黑" panose="020B0503020204020204" charset="-122"/>
            </a:endParaRPr>
          </a:p>
        </p:txBody>
      </p:sp>
      <p:sp>
        <p:nvSpPr>
          <p:cNvPr id="45" name="object 45"/>
          <p:cNvSpPr/>
          <p:nvPr/>
        </p:nvSpPr>
        <p:spPr>
          <a:xfrm>
            <a:off x="3608070" y="5959602"/>
            <a:ext cx="2116836" cy="734568"/>
          </a:xfrm>
          <a:custGeom>
            <a:avLst/>
            <a:gdLst/>
            <a:ahLst/>
            <a:cxnLst/>
            <a:rect l="l" t="t" r="r" b="b"/>
            <a:pathLst>
              <a:path w="2116836" h="734568">
                <a:moveTo>
                  <a:pt x="0" y="734568"/>
                </a:moveTo>
                <a:lnTo>
                  <a:pt x="2116836" y="734568"/>
                </a:lnTo>
                <a:lnTo>
                  <a:pt x="2116836" y="0"/>
                </a:lnTo>
                <a:lnTo>
                  <a:pt x="0" y="0"/>
                </a:lnTo>
                <a:lnTo>
                  <a:pt x="0" y="734568"/>
                </a:lnTo>
                <a:close/>
              </a:path>
            </a:pathLst>
          </a:custGeom>
          <a:solidFill>
            <a:srgbClr val="205A6B"/>
          </a:solidFill>
        </p:spPr>
        <p:txBody>
          <a:bodyPr wrap="square" lIns="0" tIns="0" rIns="0" bIns="0" rtlCol="0">
            <a:spAutoFit/>
          </a:bodyPr>
          <a:lstStyle/>
          <a:p/>
        </p:txBody>
      </p:sp>
      <p:sp>
        <p:nvSpPr>
          <p:cNvPr id="46" name="object 46"/>
          <p:cNvSpPr/>
          <p:nvPr/>
        </p:nvSpPr>
        <p:spPr>
          <a:xfrm>
            <a:off x="3608070" y="5959602"/>
            <a:ext cx="2116836" cy="734568"/>
          </a:xfrm>
          <a:custGeom>
            <a:avLst/>
            <a:gdLst/>
            <a:ahLst/>
            <a:cxnLst/>
            <a:rect l="l" t="t" r="r" b="b"/>
            <a:pathLst>
              <a:path w="2116836" h="734568">
                <a:moveTo>
                  <a:pt x="0" y="734568"/>
                </a:moveTo>
                <a:lnTo>
                  <a:pt x="2116836" y="734568"/>
                </a:lnTo>
                <a:lnTo>
                  <a:pt x="2116836" y="0"/>
                </a:lnTo>
                <a:lnTo>
                  <a:pt x="0" y="0"/>
                </a:lnTo>
                <a:lnTo>
                  <a:pt x="0" y="734568"/>
                </a:lnTo>
                <a:close/>
              </a:path>
            </a:pathLst>
          </a:custGeom>
          <a:ln w="19812">
            <a:solidFill>
              <a:srgbClr val="FFFFFF"/>
            </a:solidFill>
          </a:ln>
        </p:spPr>
        <p:txBody>
          <a:bodyPr wrap="square" lIns="0" tIns="0" rIns="0" bIns="0" rtlCol="0">
            <a:spAutoFit/>
          </a:bodyPr>
          <a:lstStyle/>
          <a:p/>
        </p:txBody>
      </p:sp>
      <p:sp>
        <p:nvSpPr>
          <p:cNvPr id="47" name="object 47"/>
          <p:cNvSpPr txBox="1"/>
          <p:nvPr/>
        </p:nvSpPr>
        <p:spPr>
          <a:xfrm>
            <a:off x="3673855" y="6000496"/>
            <a:ext cx="1986914" cy="652780"/>
          </a:xfrm>
          <a:prstGeom prst="rect">
            <a:avLst/>
          </a:prstGeom>
        </p:spPr>
        <p:txBody>
          <a:bodyPr vert="horz" wrap="square" lIns="0" tIns="0" rIns="0" bIns="0" rtlCol="0">
            <a:spAutoFit/>
          </a:bodyPr>
          <a:lstStyle/>
          <a:p>
            <a:pPr marL="12700" marR="6350" algn="just">
              <a:lnSpc>
                <a:spcPct val="100000"/>
              </a:lnSpc>
            </a:pPr>
            <a:r>
              <a:rPr sz="1400" b="1" dirty="0">
                <a:solidFill>
                  <a:srgbClr val="FFFFFF"/>
                </a:solidFill>
                <a:latin typeface="微软雅黑" panose="020B0503020204020204" charset="-122"/>
                <a:cs typeface="微软雅黑" panose="020B0503020204020204" charset="-122"/>
              </a:rPr>
              <a:t>对其直接负责的主管人员 和其他直接责任人处一万 元以上二万元以下的罚款</a:t>
            </a:r>
            <a:endParaRPr sz="1400">
              <a:latin typeface="微软雅黑" panose="020B0503020204020204" charset="-122"/>
              <a:cs typeface="微软雅黑" panose="020B0503020204020204" charset="-122"/>
            </a:endParaRPr>
          </a:p>
        </p:txBody>
      </p:sp>
      <p:sp>
        <p:nvSpPr>
          <p:cNvPr id="48" name="object 48"/>
          <p:cNvSpPr/>
          <p:nvPr/>
        </p:nvSpPr>
        <p:spPr>
          <a:xfrm>
            <a:off x="3801617" y="5473446"/>
            <a:ext cx="898525" cy="433387"/>
          </a:xfrm>
          <a:custGeom>
            <a:avLst/>
            <a:gdLst/>
            <a:ahLst/>
            <a:cxnLst/>
            <a:rect l="l" t="t" r="r" b="b"/>
            <a:pathLst>
              <a:path w="898525" h="433387">
                <a:moveTo>
                  <a:pt x="898525" y="433387"/>
                </a:moveTo>
                <a:lnTo>
                  <a:pt x="898525" y="216687"/>
                </a:lnTo>
                <a:lnTo>
                  <a:pt x="0" y="216687"/>
                </a:lnTo>
                <a:lnTo>
                  <a:pt x="0" y="0"/>
                </a:lnTo>
              </a:path>
            </a:pathLst>
          </a:custGeom>
          <a:ln w="19812">
            <a:solidFill>
              <a:srgbClr val="FFFFFF"/>
            </a:solidFill>
          </a:ln>
        </p:spPr>
        <p:txBody>
          <a:bodyPr wrap="square" lIns="0" tIns="0" rIns="0" bIns="0" rtlCol="0">
            <a:spAutoFit/>
          </a:bodyPr>
          <a:lstStyle/>
          <a:p/>
        </p:txBody>
      </p:sp>
      <p:sp>
        <p:nvSpPr>
          <p:cNvPr id="49" name="object 49"/>
          <p:cNvSpPr/>
          <p:nvPr/>
        </p:nvSpPr>
        <p:spPr>
          <a:xfrm>
            <a:off x="2902457" y="5473446"/>
            <a:ext cx="900049" cy="433387"/>
          </a:xfrm>
          <a:custGeom>
            <a:avLst/>
            <a:gdLst/>
            <a:ahLst/>
            <a:cxnLst/>
            <a:rect l="l" t="t" r="r" b="b"/>
            <a:pathLst>
              <a:path w="900049" h="433387">
                <a:moveTo>
                  <a:pt x="900049" y="0"/>
                </a:moveTo>
                <a:lnTo>
                  <a:pt x="900049" y="216687"/>
                </a:lnTo>
                <a:lnTo>
                  <a:pt x="0" y="216687"/>
                </a:lnTo>
                <a:lnTo>
                  <a:pt x="0" y="433387"/>
                </a:lnTo>
              </a:path>
            </a:pathLst>
          </a:custGeom>
          <a:ln w="19812">
            <a:solidFill>
              <a:srgbClr val="FFFFFF"/>
            </a:solidFill>
          </a:ln>
        </p:spPr>
        <p:txBody>
          <a:bodyPr wrap="square" lIns="0" tIns="0" rIns="0" bIns="0" rtlCol="0">
            <a:spAutoFit/>
          </a:bodyPr>
          <a:lstStyle/>
          <a:p/>
        </p:txBody>
      </p:sp>
      <p:sp>
        <p:nvSpPr>
          <p:cNvPr id="50" name="object 50"/>
          <p:cNvSpPr/>
          <p:nvPr/>
        </p:nvSpPr>
        <p:spPr>
          <a:xfrm>
            <a:off x="7177278" y="5513070"/>
            <a:ext cx="0" cy="396875"/>
          </a:xfrm>
          <a:custGeom>
            <a:avLst/>
            <a:gdLst/>
            <a:ahLst/>
            <a:cxnLst/>
            <a:rect l="l" t="t" r="r" b="b"/>
            <a:pathLst>
              <a:path h="396875">
                <a:moveTo>
                  <a:pt x="0" y="0"/>
                </a:moveTo>
                <a:lnTo>
                  <a:pt x="0" y="396874"/>
                </a:lnTo>
              </a:path>
            </a:pathLst>
          </a:custGeom>
          <a:ln w="19812">
            <a:solidFill>
              <a:srgbClr val="FFFFFF"/>
            </a:solidFill>
          </a:ln>
        </p:spPr>
        <p:txBody>
          <a:bodyPr wrap="square" lIns="0" tIns="0" rIns="0" bIns="0" rtlCol="0">
            <a:spAutoFit/>
          </a:bodyPr>
          <a:lstStyle/>
          <a:p/>
        </p:txBody>
      </p:sp>
      <p:sp>
        <p:nvSpPr>
          <p:cNvPr id="51" name="object 51"/>
          <p:cNvSpPr txBox="1"/>
          <p:nvPr/>
        </p:nvSpPr>
        <p:spPr>
          <a:xfrm>
            <a:off x="6044565" y="5526430"/>
            <a:ext cx="104076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情节严重的</a:t>
            </a:r>
            <a:endParaRPr sz="1600">
              <a:latin typeface="微软雅黑" panose="020B0503020204020204" charset="-122"/>
              <a:cs typeface="微软雅黑" panose="020B050302020402020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908735"/>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908735"/>
            <a:ext cx="8424037" cy="1224229"/>
          </a:xfrm>
          <a:custGeom>
            <a:avLst/>
            <a:gdLst/>
            <a:ahLst/>
            <a:cxnLst/>
            <a:rect l="l" t="t" r="r" b="b"/>
            <a:pathLst>
              <a:path w="8424037" h="1224229">
                <a:moveTo>
                  <a:pt x="0" y="1224229"/>
                </a:moveTo>
                <a:lnTo>
                  <a:pt x="8424037" y="1224229"/>
                </a:lnTo>
                <a:lnTo>
                  <a:pt x="8424037"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2132964"/>
            <a:ext cx="735647" cy="1297177"/>
          </a:xfrm>
          <a:custGeom>
            <a:avLst/>
            <a:gdLst/>
            <a:ahLst/>
            <a:cxnLst/>
            <a:rect l="l" t="t" r="r" b="b"/>
            <a:pathLst>
              <a:path w="735647" h="1297177">
                <a:moveTo>
                  <a:pt x="0" y="1297177"/>
                </a:moveTo>
                <a:lnTo>
                  <a:pt x="735647" y="1297177"/>
                </a:lnTo>
                <a:lnTo>
                  <a:pt x="735647" y="0"/>
                </a:lnTo>
                <a:lnTo>
                  <a:pt x="0" y="0"/>
                </a:lnTo>
                <a:lnTo>
                  <a:pt x="0" y="1297177"/>
                </a:lnTo>
                <a:close/>
              </a:path>
            </a:pathLst>
          </a:custGeom>
          <a:solidFill>
            <a:srgbClr val="EE5200"/>
          </a:solidFill>
        </p:spPr>
        <p:txBody>
          <a:bodyPr wrap="square" lIns="0" tIns="0" rIns="0" bIns="0" rtlCol="0">
            <a:spAutoFit/>
          </a:bodyPr>
          <a:lstStyle/>
          <a:p/>
        </p:txBody>
      </p:sp>
      <p:sp>
        <p:nvSpPr>
          <p:cNvPr id="5" name="object 5"/>
          <p:cNvSpPr/>
          <p:nvPr/>
        </p:nvSpPr>
        <p:spPr>
          <a:xfrm>
            <a:off x="1080135" y="2132964"/>
            <a:ext cx="8424037" cy="1297177"/>
          </a:xfrm>
          <a:custGeom>
            <a:avLst/>
            <a:gdLst/>
            <a:ahLst/>
            <a:cxnLst/>
            <a:rect l="l" t="t" r="r" b="b"/>
            <a:pathLst>
              <a:path w="8424037" h="1297177">
                <a:moveTo>
                  <a:pt x="0" y="1297177"/>
                </a:moveTo>
                <a:lnTo>
                  <a:pt x="8424037" y="1297177"/>
                </a:lnTo>
                <a:lnTo>
                  <a:pt x="8424037" y="0"/>
                </a:lnTo>
                <a:lnTo>
                  <a:pt x="0" y="0"/>
                </a:lnTo>
                <a:lnTo>
                  <a:pt x="0" y="1297177"/>
                </a:lnTo>
                <a:close/>
              </a:path>
            </a:pathLst>
          </a:custGeom>
          <a:solidFill>
            <a:srgbClr val="EE5200"/>
          </a:solidFill>
        </p:spPr>
        <p:txBody>
          <a:bodyPr wrap="square" lIns="0" tIns="0" rIns="0" bIns="0" rtlCol="0">
            <a:spAutoFit/>
          </a:bodyPr>
          <a:lstStyle/>
          <a:p/>
        </p:txBody>
      </p:sp>
      <p:sp>
        <p:nvSpPr>
          <p:cNvPr id="6" name="object 6"/>
          <p:cNvSpPr/>
          <p:nvPr/>
        </p:nvSpPr>
        <p:spPr>
          <a:xfrm>
            <a:off x="344487" y="3430142"/>
            <a:ext cx="735647" cy="2951987"/>
          </a:xfrm>
          <a:custGeom>
            <a:avLst/>
            <a:gdLst/>
            <a:ahLst/>
            <a:cxnLst/>
            <a:rect l="l" t="t" r="r" b="b"/>
            <a:pathLst>
              <a:path w="735647" h="2951987">
                <a:moveTo>
                  <a:pt x="0" y="2951987"/>
                </a:moveTo>
                <a:lnTo>
                  <a:pt x="735647" y="2951987"/>
                </a:lnTo>
                <a:lnTo>
                  <a:pt x="735647" y="0"/>
                </a:lnTo>
                <a:lnTo>
                  <a:pt x="0" y="0"/>
                </a:lnTo>
                <a:lnTo>
                  <a:pt x="0" y="2951987"/>
                </a:lnTo>
                <a:close/>
              </a:path>
            </a:pathLst>
          </a:custGeom>
          <a:solidFill>
            <a:srgbClr val="205A6B"/>
          </a:solidFill>
        </p:spPr>
        <p:txBody>
          <a:bodyPr wrap="square" lIns="0" tIns="0" rIns="0" bIns="0" rtlCol="0">
            <a:spAutoFit/>
          </a:bodyPr>
          <a:lstStyle/>
          <a:p/>
        </p:txBody>
      </p:sp>
      <p:sp>
        <p:nvSpPr>
          <p:cNvPr id="7" name="object 7"/>
          <p:cNvSpPr/>
          <p:nvPr/>
        </p:nvSpPr>
        <p:spPr>
          <a:xfrm>
            <a:off x="1080135" y="3430142"/>
            <a:ext cx="8424037" cy="2951987"/>
          </a:xfrm>
          <a:custGeom>
            <a:avLst/>
            <a:gdLst/>
            <a:ahLst/>
            <a:cxnLst/>
            <a:rect l="l" t="t" r="r" b="b"/>
            <a:pathLst>
              <a:path w="8424037" h="2951987">
                <a:moveTo>
                  <a:pt x="0" y="2951987"/>
                </a:moveTo>
                <a:lnTo>
                  <a:pt x="8424037" y="2951987"/>
                </a:lnTo>
                <a:lnTo>
                  <a:pt x="8424037" y="0"/>
                </a:lnTo>
                <a:lnTo>
                  <a:pt x="0" y="0"/>
                </a:lnTo>
                <a:lnTo>
                  <a:pt x="0" y="2951987"/>
                </a:lnTo>
                <a:close/>
              </a:path>
            </a:pathLst>
          </a:custGeom>
          <a:solidFill>
            <a:srgbClr val="205A6B"/>
          </a:solidFill>
        </p:spPr>
        <p:txBody>
          <a:bodyPr wrap="square" lIns="0" tIns="0" rIns="0" bIns="0" rtlCol="0">
            <a:spAutoFit/>
          </a:bodyPr>
          <a:lstStyle/>
          <a:p/>
        </p:txBody>
      </p:sp>
      <p:sp>
        <p:nvSpPr>
          <p:cNvPr id="8" name="object 8"/>
          <p:cNvSpPr/>
          <p:nvPr/>
        </p:nvSpPr>
        <p:spPr>
          <a:xfrm>
            <a:off x="1080135" y="902335"/>
            <a:ext cx="0" cy="5486146"/>
          </a:xfrm>
          <a:custGeom>
            <a:avLst/>
            <a:gdLst/>
            <a:ahLst/>
            <a:cxnLst/>
            <a:rect l="l" t="t" r="r" b="b"/>
            <a:pathLst>
              <a:path h="5486146">
                <a:moveTo>
                  <a:pt x="0" y="0"/>
                </a:moveTo>
                <a:lnTo>
                  <a:pt x="0" y="5486146"/>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213296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3430142"/>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902335"/>
            <a:ext cx="0" cy="5486146"/>
          </a:xfrm>
          <a:custGeom>
            <a:avLst/>
            <a:gdLst/>
            <a:ahLst/>
            <a:cxnLst/>
            <a:rect l="l" t="t" r="r" b="b"/>
            <a:pathLst>
              <a:path h="5486146">
                <a:moveTo>
                  <a:pt x="0" y="0"/>
                </a:moveTo>
                <a:lnTo>
                  <a:pt x="0" y="5486146"/>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908685"/>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382130"/>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963167"/>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213986" y="1293621"/>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2224151"/>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2670428"/>
            <a:ext cx="773938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未经依法批准，擅自生产、经营、</a:t>
            </a:r>
            <a:r>
              <a:rPr sz="1600" b="1" spc="-10" dirty="0">
                <a:solidFill>
                  <a:srgbClr val="FFFFFF"/>
                </a:solidFill>
                <a:latin typeface="微软雅黑" panose="020B0503020204020204" charset="-122"/>
                <a:cs typeface="微软雅黑" panose="020B0503020204020204" charset="-122"/>
              </a:rPr>
              <a:t>运</a:t>
            </a:r>
            <a:r>
              <a:rPr sz="1600" b="1" spc="-20" dirty="0">
                <a:solidFill>
                  <a:srgbClr val="FFFFFF"/>
                </a:solidFill>
                <a:latin typeface="微软雅黑" panose="020B0503020204020204" charset="-122"/>
                <a:cs typeface="微软雅黑" panose="020B0503020204020204" charset="-122"/>
              </a:rPr>
              <a:t>输、</a:t>
            </a:r>
            <a:r>
              <a:rPr sz="1600" b="1" spc="-10" dirty="0">
                <a:solidFill>
                  <a:srgbClr val="FFFFFF"/>
                </a:solidFill>
                <a:latin typeface="微软雅黑" panose="020B0503020204020204" charset="-122"/>
                <a:cs typeface="微软雅黑" panose="020B0503020204020204" charset="-122"/>
              </a:rPr>
              <a:t>储</a:t>
            </a:r>
            <a:r>
              <a:rPr sz="1600" b="1" spc="-20" dirty="0">
                <a:solidFill>
                  <a:srgbClr val="FFFFFF"/>
                </a:solidFill>
                <a:latin typeface="微软雅黑" panose="020B0503020204020204" charset="-122"/>
                <a:cs typeface="微软雅黑" panose="020B0503020204020204" charset="-122"/>
              </a:rPr>
              <a:t>存、</a:t>
            </a:r>
            <a:r>
              <a:rPr sz="1600" b="1" spc="-10" dirty="0">
                <a:solidFill>
                  <a:srgbClr val="FFFFFF"/>
                </a:solidFill>
                <a:latin typeface="微软雅黑" panose="020B0503020204020204" charset="-122"/>
                <a:cs typeface="微软雅黑" panose="020B0503020204020204" charset="-122"/>
              </a:rPr>
              <a:t>使</a:t>
            </a:r>
            <a:r>
              <a:rPr sz="1600" b="1" spc="-20" dirty="0">
                <a:solidFill>
                  <a:srgbClr val="FFFFFF"/>
                </a:solidFill>
                <a:latin typeface="微软雅黑" panose="020B0503020204020204" charset="-122"/>
                <a:cs typeface="微软雅黑" panose="020B0503020204020204" charset="-122"/>
              </a:rPr>
              <a:t>用危</a:t>
            </a:r>
            <a:r>
              <a:rPr sz="1600" b="1" spc="-10" dirty="0">
                <a:solidFill>
                  <a:srgbClr val="FFFFFF"/>
                </a:solidFill>
                <a:latin typeface="微软雅黑" panose="020B0503020204020204" charset="-122"/>
                <a:cs typeface="微软雅黑" panose="020B0503020204020204" charset="-122"/>
              </a:rPr>
              <a:t>险</a:t>
            </a:r>
            <a:r>
              <a:rPr sz="1600" b="1" spc="-20" dirty="0">
                <a:solidFill>
                  <a:srgbClr val="FFFFFF"/>
                </a:solidFill>
                <a:latin typeface="微软雅黑" panose="020B0503020204020204" charset="-122"/>
                <a:cs typeface="微软雅黑" panose="020B0503020204020204" charset="-122"/>
              </a:rPr>
              <a:t>物品</a:t>
            </a:r>
            <a:r>
              <a:rPr sz="1600" b="1" spc="-10" dirty="0">
                <a:solidFill>
                  <a:srgbClr val="FFFFFF"/>
                </a:solidFill>
                <a:latin typeface="微软雅黑" panose="020B0503020204020204" charset="-122"/>
                <a:cs typeface="微软雅黑" panose="020B0503020204020204" charset="-122"/>
              </a:rPr>
              <a:t>或</a:t>
            </a:r>
            <a:r>
              <a:rPr sz="1600" b="1" spc="-20" dirty="0">
                <a:solidFill>
                  <a:srgbClr val="FFFFFF"/>
                </a:solidFill>
                <a:latin typeface="微软雅黑" panose="020B0503020204020204" charset="-122"/>
                <a:cs typeface="微软雅黑" panose="020B0503020204020204" charset="-122"/>
              </a:rPr>
              <a:t>者处</a:t>
            </a:r>
            <a:r>
              <a:rPr sz="1600" b="1" spc="-10" dirty="0">
                <a:solidFill>
                  <a:srgbClr val="FFFFFF"/>
                </a:solidFill>
                <a:latin typeface="微软雅黑" panose="020B0503020204020204" charset="-122"/>
                <a:cs typeface="微软雅黑" panose="020B0503020204020204" charset="-122"/>
              </a:rPr>
              <a:t>置</a:t>
            </a:r>
            <a:r>
              <a:rPr sz="1600" b="1" spc="-20" dirty="0">
                <a:solidFill>
                  <a:srgbClr val="FFFFFF"/>
                </a:solidFill>
                <a:latin typeface="微软雅黑" panose="020B0503020204020204" charset="-122"/>
                <a:cs typeface="微软雅黑" panose="020B0503020204020204" charset="-122"/>
              </a:rPr>
              <a:t>废弃</a:t>
            </a:r>
            <a:r>
              <a:rPr sz="1600" b="1" spc="-10" dirty="0">
                <a:solidFill>
                  <a:srgbClr val="FFFFFF"/>
                </a:solidFill>
                <a:latin typeface="微软雅黑" panose="020B0503020204020204" charset="-122"/>
                <a:cs typeface="微软雅黑" panose="020B0503020204020204" charset="-122"/>
              </a:rPr>
              <a:t>危</a:t>
            </a:r>
            <a:r>
              <a:rPr sz="1600" b="1" spc="-20" dirty="0">
                <a:solidFill>
                  <a:srgbClr val="FFFFFF"/>
                </a:solidFill>
                <a:latin typeface="微软雅黑" panose="020B0503020204020204" charset="-122"/>
                <a:cs typeface="微软雅黑" panose="020B0503020204020204" charset="-122"/>
              </a:rPr>
              <a:t>险物</a:t>
            </a:r>
            <a:r>
              <a:rPr sz="1600" b="1" spc="-10" dirty="0">
                <a:solidFill>
                  <a:srgbClr val="FFFFFF"/>
                </a:solidFill>
                <a:latin typeface="微软雅黑" panose="020B0503020204020204" charset="-122"/>
                <a:cs typeface="微软雅黑" panose="020B0503020204020204" charset="-122"/>
              </a:rPr>
              <a:t>品</a:t>
            </a:r>
            <a:r>
              <a:rPr sz="1600" b="1" spc="-20" dirty="0">
                <a:solidFill>
                  <a:srgbClr val="FFFFFF"/>
                </a:solidFill>
                <a:latin typeface="微软雅黑" panose="020B0503020204020204" charset="-122"/>
                <a:cs typeface="微软雅黑" panose="020B0503020204020204" charset="-122"/>
              </a:rPr>
              <a:t>的</a:t>
            </a:r>
            <a:endParaRPr sz="1600">
              <a:latin typeface="微软雅黑" panose="020B0503020204020204" charset="-122"/>
              <a:cs typeface="微软雅黑" panose="020B0503020204020204" charset="-122"/>
            </a:endParaRPr>
          </a:p>
        </p:txBody>
      </p:sp>
      <p:sp>
        <p:nvSpPr>
          <p:cNvPr id="18" name="object 18"/>
          <p:cNvSpPr txBox="1"/>
          <p:nvPr/>
        </p:nvSpPr>
        <p:spPr>
          <a:xfrm>
            <a:off x="585012" y="4212082"/>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8978645" y="761"/>
            <a:ext cx="927353" cy="800100"/>
          </a:xfrm>
          <a:custGeom>
            <a:avLst/>
            <a:gdLst/>
            <a:ahLst/>
            <a:cxnLst/>
            <a:rect l="l" t="t" r="r" b="b"/>
            <a:pathLst>
              <a:path w="927353" h="800100">
                <a:moveTo>
                  <a:pt x="728090" y="0"/>
                </a:moveTo>
                <a:lnTo>
                  <a:pt x="200025" y="0"/>
                </a:lnTo>
                <a:lnTo>
                  <a:pt x="0" y="400050"/>
                </a:lnTo>
                <a:lnTo>
                  <a:pt x="200025" y="800100"/>
                </a:lnTo>
                <a:lnTo>
                  <a:pt x="728090" y="800100"/>
                </a:lnTo>
                <a:lnTo>
                  <a:pt x="927353" y="401573"/>
                </a:lnTo>
                <a:lnTo>
                  <a:pt x="927353" y="398526"/>
                </a:lnTo>
                <a:lnTo>
                  <a:pt x="728090" y="0"/>
                </a:lnTo>
              </a:path>
            </a:pathLst>
          </a:custGeom>
          <a:solidFill>
            <a:srgbClr val="17BC9B"/>
          </a:solidFill>
        </p:spPr>
        <p:txBody>
          <a:bodyPr wrap="square" lIns="0" tIns="0" rIns="0" bIns="0" rtlCol="0">
            <a:spAutoFit/>
          </a:bodyPr>
          <a:lstStyle/>
          <a:p/>
        </p:txBody>
      </p:sp>
      <p:sp>
        <p:nvSpPr>
          <p:cNvPr id="20" name="object 20"/>
          <p:cNvSpPr txBox="1"/>
          <p:nvPr/>
        </p:nvSpPr>
        <p:spPr>
          <a:xfrm>
            <a:off x="9250426" y="163195"/>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97</a:t>
            </a:r>
            <a:endParaRPr sz="2800">
              <a:latin typeface="Calibri" panose="020F0502020204030204"/>
              <a:cs typeface="Calibri" panose="020F0502020204030204"/>
            </a:endParaRPr>
          </a:p>
        </p:txBody>
      </p:sp>
      <p:sp>
        <p:nvSpPr>
          <p:cNvPr id="21" name="object 21"/>
          <p:cNvSpPr/>
          <p:nvPr/>
        </p:nvSpPr>
        <p:spPr>
          <a:xfrm>
            <a:off x="5313426" y="3429761"/>
            <a:ext cx="0" cy="288036"/>
          </a:xfrm>
          <a:custGeom>
            <a:avLst/>
            <a:gdLst/>
            <a:ahLst/>
            <a:cxnLst/>
            <a:rect l="l" t="t" r="r" b="b"/>
            <a:pathLst>
              <a:path h="288036">
                <a:moveTo>
                  <a:pt x="0" y="0"/>
                </a:moveTo>
                <a:lnTo>
                  <a:pt x="0" y="288036"/>
                </a:lnTo>
              </a:path>
            </a:pathLst>
          </a:custGeom>
          <a:ln w="19812">
            <a:solidFill>
              <a:srgbClr val="FFFFFF"/>
            </a:solidFill>
          </a:ln>
        </p:spPr>
        <p:txBody>
          <a:bodyPr wrap="square" lIns="0" tIns="0" rIns="0" bIns="0" rtlCol="0">
            <a:spAutoFit/>
          </a:bodyPr>
          <a:lstStyle/>
          <a:p/>
        </p:txBody>
      </p:sp>
      <p:sp>
        <p:nvSpPr>
          <p:cNvPr id="22" name="object 22"/>
          <p:cNvSpPr/>
          <p:nvPr/>
        </p:nvSpPr>
        <p:spPr>
          <a:xfrm>
            <a:off x="5313426" y="4437126"/>
            <a:ext cx="0" cy="777240"/>
          </a:xfrm>
          <a:custGeom>
            <a:avLst/>
            <a:gdLst/>
            <a:ahLst/>
            <a:cxnLst/>
            <a:rect l="l" t="t" r="r" b="b"/>
            <a:pathLst>
              <a:path h="777240">
                <a:moveTo>
                  <a:pt x="0" y="0"/>
                </a:moveTo>
                <a:lnTo>
                  <a:pt x="0" y="777240"/>
                </a:lnTo>
              </a:path>
            </a:pathLst>
          </a:custGeom>
          <a:ln w="19812">
            <a:solidFill>
              <a:srgbClr val="FFFFFF"/>
            </a:solidFill>
          </a:ln>
        </p:spPr>
        <p:txBody>
          <a:bodyPr wrap="square" lIns="0" tIns="0" rIns="0" bIns="0" rtlCol="0">
            <a:spAutoFit/>
          </a:bodyPr>
          <a:lstStyle/>
          <a:p/>
        </p:txBody>
      </p:sp>
      <p:sp>
        <p:nvSpPr>
          <p:cNvPr id="23" name="object 23"/>
          <p:cNvSpPr/>
          <p:nvPr/>
        </p:nvSpPr>
        <p:spPr>
          <a:xfrm>
            <a:off x="2420873" y="3717797"/>
            <a:ext cx="5786628" cy="719327"/>
          </a:xfrm>
          <a:custGeom>
            <a:avLst/>
            <a:gdLst/>
            <a:ahLst/>
            <a:cxnLst/>
            <a:rect l="l" t="t" r="r" b="b"/>
            <a:pathLst>
              <a:path w="5786628" h="719327">
                <a:moveTo>
                  <a:pt x="0" y="719327"/>
                </a:moveTo>
                <a:lnTo>
                  <a:pt x="5786628" y="719327"/>
                </a:lnTo>
                <a:lnTo>
                  <a:pt x="5786628" y="0"/>
                </a:lnTo>
                <a:lnTo>
                  <a:pt x="0" y="0"/>
                </a:lnTo>
                <a:lnTo>
                  <a:pt x="0" y="719327"/>
                </a:lnTo>
                <a:close/>
              </a:path>
            </a:pathLst>
          </a:custGeom>
          <a:solidFill>
            <a:srgbClr val="205A6B"/>
          </a:solidFill>
        </p:spPr>
        <p:txBody>
          <a:bodyPr wrap="square" lIns="0" tIns="0" rIns="0" bIns="0" rtlCol="0">
            <a:spAutoFit/>
          </a:bodyPr>
          <a:lstStyle/>
          <a:p/>
        </p:txBody>
      </p:sp>
      <p:sp>
        <p:nvSpPr>
          <p:cNvPr id="24" name="object 24"/>
          <p:cNvSpPr/>
          <p:nvPr/>
        </p:nvSpPr>
        <p:spPr>
          <a:xfrm>
            <a:off x="2420873" y="3717797"/>
            <a:ext cx="5786628" cy="719327"/>
          </a:xfrm>
          <a:custGeom>
            <a:avLst/>
            <a:gdLst/>
            <a:ahLst/>
            <a:cxnLst/>
            <a:rect l="l" t="t" r="r" b="b"/>
            <a:pathLst>
              <a:path w="5786628" h="719327">
                <a:moveTo>
                  <a:pt x="0" y="719327"/>
                </a:moveTo>
                <a:lnTo>
                  <a:pt x="5786628" y="719327"/>
                </a:lnTo>
                <a:lnTo>
                  <a:pt x="5786628" y="0"/>
                </a:lnTo>
                <a:lnTo>
                  <a:pt x="0" y="0"/>
                </a:lnTo>
                <a:lnTo>
                  <a:pt x="0" y="719327"/>
                </a:lnTo>
                <a:close/>
              </a:path>
            </a:pathLst>
          </a:custGeom>
          <a:ln w="19811">
            <a:solidFill>
              <a:srgbClr val="FFFFFF"/>
            </a:solidFill>
          </a:ln>
        </p:spPr>
        <p:txBody>
          <a:bodyPr wrap="square" lIns="0" tIns="0" rIns="0" bIns="0" rtlCol="0">
            <a:spAutoFit/>
          </a:bodyPr>
          <a:lstStyle/>
          <a:p/>
        </p:txBody>
      </p:sp>
      <p:sp>
        <p:nvSpPr>
          <p:cNvPr id="25" name="object 25"/>
          <p:cNvSpPr txBox="1"/>
          <p:nvPr/>
        </p:nvSpPr>
        <p:spPr>
          <a:xfrm>
            <a:off x="2527554" y="3947921"/>
            <a:ext cx="550418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依照有关危险物品安全管理的法律</a:t>
            </a:r>
            <a:r>
              <a:rPr sz="1600" b="1" spc="-10"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行政</a:t>
            </a:r>
            <a:r>
              <a:rPr sz="1600" b="1" spc="-10" dirty="0">
                <a:solidFill>
                  <a:srgbClr val="FFFFFF"/>
                </a:solidFill>
                <a:latin typeface="微软雅黑" panose="020B0503020204020204" charset="-122"/>
                <a:cs typeface="微软雅黑" panose="020B0503020204020204" charset="-122"/>
              </a:rPr>
              <a:t>法</a:t>
            </a:r>
            <a:r>
              <a:rPr sz="1600" b="1" spc="-20" dirty="0">
                <a:solidFill>
                  <a:srgbClr val="FFFFFF"/>
                </a:solidFill>
                <a:latin typeface="微软雅黑" panose="020B0503020204020204" charset="-122"/>
                <a:cs typeface="微软雅黑" panose="020B0503020204020204" charset="-122"/>
              </a:rPr>
              <a:t>规的</a:t>
            </a:r>
            <a:r>
              <a:rPr sz="1600" b="1" spc="-10" dirty="0">
                <a:solidFill>
                  <a:srgbClr val="FFFFFF"/>
                </a:solidFill>
                <a:latin typeface="微软雅黑" panose="020B0503020204020204" charset="-122"/>
                <a:cs typeface="微软雅黑" panose="020B0503020204020204" charset="-122"/>
              </a:rPr>
              <a:t>规</a:t>
            </a:r>
            <a:r>
              <a:rPr sz="1600" b="1" spc="-20" dirty="0">
                <a:solidFill>
                  <a:srgbClr val="FFFFFF"/>
                </a:solidFill>
                <a:latin typeface="微软雅黑" panose="020B0503020204020204" charset="-122"/>
                <a:cs typeface="微软雅黑" panose="020B0503020204020204" charset="-122"/>
              </a:rPr>
              <a:t>定予</a:t>
            </a:r>
            <a:r>
              <a:rPr sz="1600" b="1" spc="-10" dirty="0">
                <a:solidFill>
                  <a:srgbClr val="FFFFFF"/>
                </a:solidFill>
                <a:latin typeface="微软雅黑" panose="020B0503020204020204" charset="-122"/>
                <a:cs typeface="微软雅黑" panose="020B0503020204020204" charset="-122"/>
              </a:rPr>
              <a:t>以</a:t>
            </a:r>
            <a:r>
              <a:rPr sz="1600" b="1" spc="-20" dirty="0">
                <a:solidFill>
                  <a:srgbClr val="FFFFFF"/>
                </a:solidFill>
                <a:latin typeface="微软雅黑" panose="020B0503020204020204" charset="-122"/>
                <a:cs typeface="微软雅黑" panose="020B0503020204020204" charset="-122"/>
              </a:rPr>
              <a:t>处罚</a:t>
            </a:r>
            <a:endParaRPr sz="1600">
              <a:latin typeface="微软雅黑" panose="020B0503020204020204" charset="-122"/>
              <a:cs typeface="微软雅黑" panose="020B0503020204020204" charset="-122"/>
            </a:endParaRPr>
          </a:p>
        </p:txBody>
      </p:sp>
      <p:sp>
        <p:nvSpPr>
          <p:cNvPr id="26" name="object 26"/>
          <p:cNvSpPr/>
          <p:nvPr/>
        </p:nvSpPr>
        <p:spPr>
          <a:xfrm>
            <a:off x="2446782" y="5214365"/>
            <a:ext cx="5786628" cy="720851"/>
          </a:xfrm>
          <a:custGeom>
            <a:avLst/>
            <a:gdLst/>
            <a:ahLst/>
            <a:cxnLst/>
            <a:rect l="l" t="t" r="r" b="b"/>
            <a:pathLst>
              <a:path w="5786628" h="720851">
                <a:moveTo>
                  <a:pt x="0" y="720851"/>
                </a:moveTo>
                <a:lnTo>
                  <a:pt x="5786628" y="720851"/>
                </a:lnTo>
                <a:lnTo>
                  <a:pt x="5786628" y="0"/>
                </a:lnTo>
                <a:lnTo>
                  <a:pt x="0" y="0"/>
                </a:lnTo>
                <a:lnTo>
                  <a:pt x="0" y="720851"/>
                </a:lnTo>
                <a:close/>
              </a:path>
            </a:pathLst>
          </a:custGeom>
          <a:solidFill>
            <a:srgbClr val="205A6B"/>
          </a:solidFill>
        </p:spPr>
        <p:txBody>
          <a:bodyPr wrap="square" lIns="0" tIns="0" rIns="0" bIns="0" rtlCol="0">
            <a:spAutoFit/>
          </a:bodyPr>
          <a:lstStyle/>
          <a:p/>
        </p:txBody>
      </p:sp>
      <p:sp>
        <p:nvSpPr>
          <p:cNvPr id="27" name="object 27"/>
          <p:cNvSpPr/>
          <p:nvPr/>
        </p:nvSpPr>
        <p:spPr>
          <a:xfrm>
            <a:off x="2446782" y="5214365"/>
            <a:ext cx="5786628" cy="720851"/>
          </a:xfrm>
          <a:custGeom>
            <a:avLst/>
            <a:gdLst/>
            <a:ahLst/>
            <a:cxnLst/>
            <a:rect l="l" t="t" r="r" b="b"/>
            <a:pathLst>
              <a:path w="5786628" h="720851">
                <a:moveTo>
                  <a:pt x="0" y="720851"/>
                </a:moveTo>
                <a:lnTo>
                  <a:pt x="5786628" y="720851"/>
                </a:lnTo>
                <a:lnTo>
                  <a:pt x="5786628" y="0"/>
                </a:lnTo>
                <a:lnTo>
                  <a:pt x="0" y="0"/>
                </a:lnTo>
                <a:lnTo>
                  <a:pt x="0" y="720851"/>
                </a:lnTo>
                <a:close/>
              </a:path>
            </a:pathLst>
          </a:custGeom>
          <a:ln w="19812">
            <a:solidFill>
              <a:srgbClr val="FFFFFF"/>
            </a:solidFill>
          </a:ln>
        </p:spPr>
        <p:txBody>
          <a:bodyPr wrap="square" lIns="0" tIns="0" rIns="0" bIns="0" rtlCol="0">
            <a:spAutoFit/>
          </a:bodyPr>
          <a:lstStyle/>
          <a:p/>
        </p:txBody>
      </p:sp>
      <p:sp>
        <p:nvSpPr>
          <p:cNvPr id="28" name="object 28"/>
          <p:cNvSpPr txBox="1"/>
          <p:nvPr/>
        </p:nvSpPr>
        <p:spPr>
          <a:xfrm>
            <a:off x="3908552" y="5445049"/>
            <a:ext cx="28676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依照刑法有关规定追究刑事责任</a:t>
            </a:r>
            <a:endParaRPr sz="1600">
              <a:latin typeface="微软雅黑" panose="020B0503020204020204" charset="-122"/>
              <a:cs typeface="微软雅黑" panose="020B0503020204020204" charset="-122"/>
            </a:endParaRPr>
          </a:p>
        </p:txBody>
      </p:sp>
      <p:sp>
        <p:nvSpPr>
          <p:cNvPr id="29" name="object 29"/>
          <p:cNvSpPr txBox="1"/>
          <p:nvPr/>
        </p:nvSpPr>
        <p:spPr>
          <a:xfrm>
            <a:off x="4563236" y="4658614"/>
            <a:ext cx="4826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构成</a:t>
            </a:r>
            <a:endParaRPr sz="1800">
              <a:latin typeface="微软雅黑" panose="020B0503020204020204" charset="-122"/>
              <a:cs typeface="微软雅黑" panose="020B0503020204020204" charset="-122"/>
            </a:endParaRPr>
          </a:p>
        </p:txBody>
      </p:sp>
      <p:sp>
        <p:nvSpPr>
          <p:cNvPr id="30" name="object 30"/>
          <p:cNvSpPr txBox="1"/>
          <p:nvPr/>
        </p:nvSpPr>
        <p:spPr>
          <a:xfrm>
            <a:off x="5566028" y="4658614"/>
            <a:ext cx="4826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犯罪</a:t>
            </a:r>
            <a:endParaRPr sz="1800">
              <a:latin typeface="微软雅黑" panose="020B0503020204020204" charset="-122"/>
              <a:cs typeface="微软雅黑" panose="020B050302020402020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424037" cy="1224229"/>
          </a:xfrm>
          <a:custGeom>
            <a:avLst/>
            <a:gdLst/>
            <a:ahLst/>
            <a:cxnLst/>
            <a:rect l="l" t="t" r="r" b="b"/>
            <a:pathLst>
              <a:path w="8424037" h="1224229">
                <a:moveTo>
                  <a:pt x="0" y="1224229"/>
                </a:moveTo>
                <a:lnTo>
                  <a:pt x="8424037" y="1224229"/>
                </a:lnTo>
                <a:lnTo>
                  <a:pt x="8424037"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2286000"/>
          </a:xfrm>
          <a:custGeom>
            <a:avLst/>
            <a:gdLst/>
            <a:ahLst/>
            <a:cxnLst/>
            <a:rect l="l" t="t" r="r" b="b"/>
            <a:pathLst>
              <a:path w="735647" h="2286000">
                <a:moveTo>
                  <a:pt x="0" y="2286000"/>
                </a:moveTo>
                <a:lnTo>
                  <a:pt x="735647" y="2286000"/>
                </a:lnTo>
                <a:lnTo>
                  <a:pt x="735647" y="0"/>
                </a:lnTo>
                <a:lnTo>
                  <a:pt x="0" y="0"/>
                </a:lnTo>
                <a:lnTo>
                  <a:pt x="0" y="2286000"/>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424037" cy="2286000"/>
          </a:xfrm>
          <a:custGeom>
            <a:avLst/>
            <a:gdLst/>
            <a:ahLst/>
            <a:cxnLst/>
            <a:rect l="l" t="t" r="r" b="b"/>
            <a:pathLst>
              <a:path w="8424037" h="2286000">
                <a:moveTo>
                  <a:pt x="0" y="2286000"/>
                </a:moveTo>
                <a:lnTo>
                  <a:pt x="8424037" y="2286000"/>
                </a:lnTo>
                <a:lnTo>
                  <a:pt x="8424037" y="0"/>
                </a:lnTo>
                <a:lnTo>
                  <a:pt x="0" y="0"/>
                </a:lnTo>
                <a:lnTo>
                  <a:pt x="0" y="2286000"/>
                </a:lnTo>
                <a:close/>
              </a:path>
            </a:pathLst>
          </a:custGeom>
          <a:solidFill>
            <a:srgbClr val="EE5200"/>
          </a:solidFill>
        </p:spPr>
        <p:txBody>
          <a:bodyPr wrap="square" lIns="0" tIns="0" rIns="0" bIns="0" rtlCol="0">
            <a:spAutoFit/>
          </a:bodyPr>
          <a:lstStyle/>
          <a:p/>
        </p:txBody>
      </p:sp>
      <p:sp>
        <p:nvSpPr>
          <p:cNvPr id="6" name="object 6"/>
          <p:cNvSpPr/>
          <p:nvPr/>
        </p:nvSpPr>
        <p:spPr>
          <a:xfrm>
            <a:off x="344487" y="3770884"/>
            <a:ext cx="735647" cy="2951988"/>
          </a:xfrm>
          <a:custGeom>
            <a:avLst/>
            <a:gdLst/>
            <a:ahLst/>
            <a:cxnLst/>
            <a:rect l="l" t="t" r="r" b="b"/>
            <a:pathLst>
              <a:path w="735647" h="2951988">
                <a:moveTo>
                  <a:pt x="0" y="2951988"/>
                </a:moveTo>
                <a:lnTo>
                  <a:pt x="735647" y="2951988"/>
                </a:lnTo>
                <a:lnTo>
                  <a:pt x="735647" y="0"/>
                </a:lnTo>
                <a:lnTo>
                  <a:pt x="0" y="0"/>
                </a:lnTo>
                <a:lnTo>
                  <a:pt x="0" y="2951988"/>
                </a:lnTo>
                <a:close/>
              </a:path>
            </a:pathLst>
          </a:custGeom>
          <a:solidFill>
            <a:srgbClr val="205A6B"/>
          </a:solidFill>
        </p:spPr>
        <p:txBody>
          <a:bodyPr wrap="square" lIns="0" tIns="0" rIns="0" bIns="0" rtlCol="0">
            <a:spAutoFit/>
          </a:bodyPr>
          <a:lstStyle/>
          <a:p/>
        </p:txBody>
      </p:sp>
      <p:sp>
        <p:nvSpPr>
          <p:cNvPr id="7" name="object 7"/>
          <p:cNvSpPr/>
          <p:nvPr/>
        </p:nvSpPr>
        <p:spPr>
          <a:xfrm>
            <a:off x="1080135" y="3770884"/>
            <a:ext cx="8424037" cy="2951988"/>
          </a:xfrm>
          <a:custGeom>
            <a:avLst/>
            <a:gdLst/>
            <a:ahLst/>
            <a:cxnLst/>
            <a:rect l="l" t="t" r="r" b="b"/>
            <a:pathLst>
              <a:path w="8424037" h="2951988">
                <a:moveTo>
                  <a:pt x="0" y="2951988"/>
                </a:moveTo>
                <a:lnTo>
                  <a:pt x="8424037" y="2951988"/>
                </a:lnTo>
                <a:lnTo>
                  <a:pt x="8424037" y="0"/>
                </a:lnTo>
                <a:lnTo>
                  <a:pt x="0" y="0"/>
                </a:lnTo>
                <a:lnTo>
                  <a:pt x="0" y="2951988"/>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474968"/>
          </a:xfrm>
          <a:custGeom>
            <a:avLst/>
            <a:gdLst/>
            <a:ahLst/>
            <a:cxnLst/>
            <a:rect l="l" t="t" r="r" b="b"/>
            <a:pathLst>
              <a:path h="6474968">
                <a:moveTo>
                  <a:pt x="0" y="0"/>
                </a:moveTo>
                <a:lnTo>
                  <a:pt x="0" y="6474968"/>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377088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474968"/>
          </a:xfrm>
          <a:custGeom>
            <a:avLst/>
            <a:gdLst/>
            <a:ahLst/>
            <a:cxnLst/>
            <a:rect l="l" t="t" r="r" b="b"/>
            <a:pathLst>
              <a:path h="6474968">
                <a:moveTo>
                  <a:pt x="0" y="0"/>
                </a:moveTo>
                <a:lnTo>
                  <a:pt x="0" y="6474968"/>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72287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213986"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2070480"/>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1480184"/>
            <a:ext cx="8138159" cy="2207260"/>
          </a:xfrm>
          <a:prstGeom prst="rect">
            <a:avLst/>
          </a:prstGeom>
        </p:spPr>
        <p:txBody>
          <a:bodyPr vert="horz" wrap="square" lIns="0" tIns="0" rIns="0" bIns="0" rtlCol="0">
            <a:spAutoFit/>
          </a:bodyPr>
          <a:lstStyle/>
          <a:p>
            <a:pPr marL="12700" marR="6350">
              <a:lnSpc>
                <a:spcPct val="150000"/>
              </a:lnSpc>
            </a:pPr>
            <a:r>
              <a:rPr sz="1600" b="1" spc="-15" dirty="0">
                <a:solidFill>
                  <a:srgbClr val="FFFFFF"/>
                </a:solidFill>
                <a:latin typeface="微软雅黑" panose="020B0503020204020204" charset="-122"/>
                <a:cs typeface="微软雅黑" panose="020B0503020204020204" charset="-122"/>
              </a:rPr>
              <a:t>1</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生产、经营、运输、储存、</a:t>
            </a:r>
            <a:r>
              <a:rPr sz="1600" b="1" spc="-10" dirty="0">
                <a:solidFill>
                  <a:srgbClr val="FFFFFF"/>
                </a:solidFill>
                <a:latin typeface="微软雅黑" panose="020B0503020204020204" charset="-122"/>
                <a:cs typeface="微软雅黑" panose="020B0503020204020204" charset="-122"/>
              </a:rPr>
              <a:t>使</a:t>
            </a:r>
            <a:r>
              <a:rPr sz="1600" b="1" spc="-20" dirty="0">
                <a:solidFill>
                  <a:srgbClr val="FFFFFF"/>
                </a:solidFill>
                <a:latin typeface="微软雅黑" panose="020B0503020204020204" charset="-122"/>
                <a:cs typeface="微软雅黑" panose="020B0503020204020204" charset="-122"/>
              </a:rPr>
              <a:t>用危</a:t>
            </a:r>
            <a:r>
              <a:rPr sz="1600" b="1" spc="-10" dirty="0">
                <a:solidFill>
                  <a:srgbClr val="FFFFFF"/>
                </a:solidFill>
                <a:latin typeface="微软雅黑" panose="020B0503020204020204" charset="-122"/>
                <a:cs typeface="微软雅黑" panose="020B0503020204020204" charset="-122"/>
              </a:rPr>
              <a:t>险</a:t>
            </a:r>
            <a:r>
              <a:rPr sz="1600" b="1" spc="-20" dirty="0">
                <a:solidFill>
                  <a:srgbClr val="FFFFFF"/>
                </a:solidFill>
                <a:latin typeface="微软雅黑" panose="020B0503020204020204" charset="-122"/>
                <a:cs typeface="微软雅黑" panose="020B0503020204020204" charset="-122"/>
              </a:rPr>
              <a:t>物品</a:t>
            </a:r>
            <a:r>
              <a:rPr sz="1600" b="1" spc="-10" dirty="0">
                <a:solidFill>
                  <a:srgbClr val="FFFFFF"/>
                </a:solidFill>
                <a:latin typeface="微软雅黑" panose="020B0503020204020204" charset="-122"/>
                <a:cs typeface="微软雅黑" panose="020B0503020204020204" charset="-122"/>
              </a:rPr>
              <a:t>或</a:t>
            </a:r>
            <a:r>
              <a:rPr sz="1600" b="1" spc="-20" dirty="0">
                <a:solidFill>
                  <a:srgbClr val="FFFFFF"/>
                </a:solidFill>
                <a:latin typeface="微软雅黑" panose="020B0503020204020204" charset="-122"/>
                <a:cs typeface="微软雅黑" panose="020B0503020204020204" charset="-122"/>
              </a:rPr>
              <a:t>者处</a:t>
            </a:r>
            <a:r>
              <a:rPr sz="1600" b="1" spc="-10" dirty="0">
                <a:solidFill>
                  <a:srgbClr val="FFFFFF"/>
                </a:solidFill>
                <a:latin typeface="微软雅黑" panose="020B0503020204020204" charset="-122"/>
                <a:cs typeface="微软雅黑" panose="020B0503020204020204" charset="-122"/>
              </a:rPr>
              <a:t>置</a:t>
            </a:r>
            <a:r>
              <a:rPr sz="1600" b="1" spc="-20" dirty="0">
                <a:solidFill>
                  <a:srgbClr val="FFFFFF"/>
                </a:solidFill>
                <a:latin typeface="微软雅黑" panose="020B0503020204020204" charset="-122"/>
                <a:cs typeface="微软雅黑" panose="020B0503020204020204" charset="-122"/>
              </a:rPr>
              <a:t>废弃</a:t>
            </a:r>
            <a:r>
              <a:rPr sz="1600" b="1" spc="-10" dirty="0">
                <a:solidFill>
                  <a:srgbClr val="FFFFFF"/>
                </a:solidFill>
                <a:latin typeface="微软雅黑" panose="020B0503020204020204" charset="-122"/>
                <a:cs typeface="微软雅黑" panose="020B0503020204020204" charset="-122"/>
              </a:rPr>
              <a:t>危</a:t>
            </a:r>
            <a:r>
              <a:rPr sz="1600" b="1" spc="-20" dirty="0">
                <a:solidFill>
                  <a:srgbClr val="FFFFFF"/>
                </a:solidFill>
                <a:latin typeface="微软雅黑" panose="020B0503020204020204" charset="-122"/>
                <a:cs typeface="微软雅黑" panose="020B0503020204020204" charset="-122"/>
              </a:rPr>
              <a:t>险物</a:t>
            </a:r>
            <a:r>
              <a:rPr sz="1600" b="1" spc="-10" dirty="0">
                <a:solidFill>
                  <a:srgbClr val="FFFFFF"/>
                </a:solidFill>
                <a:latin typeface="微软雅黑" panose="020B0503020204020204" charset="-122"/>
                <a:cs typeface="微软雅黑" panose="020B0503020204020204" charset="-122"/>
              </a:rPr>
              <a:t>品</a:t>
            </a:r>
            <a:r>
              <a:rPr sz="1600" b="1" spc="-20" dirty="0">
                <a:solidFill>
                  <a:srgbClr val="FFFFFF"/>
                </a:solidFill>
                <a:latin typeface="微软雅黑" panose="020B0503020204020204" charset="-122"/>
                <a:cs typeface="微软雅黑" panose="020B0503020204020204" charset="-122"/>
              </a:rPr>
              <a:t>，未</a:t>
            </a:r>
            <a:r>
              <a:rPr sz="1600" b="1" spc="-10" dirty="0">
                <a:solidFill>
                  <a:srgbClr val="FFFFFF"/>
                </a:solidFill>
                <a:latin typeface="微软雅黑" panose="020B0503020204020204" charset="-122"/>
                <a:cs typeface="微软雅黑" panose="020B0503020204020204" charset="-122"/>
              </a:rPr>
              <a:t>建</a:t>
            </a:r>
            <a:r>
              <a:rPr sz="1600" b="1" spc="-20" dirty="0">
                <a:solidFill>
                  <a:srgbClr val="FFFFFF"/>
                </a:solidFill>
                <a:latin typeface="微软雅黑" panose="020B0503020204020204" charset="-122"/>
                <a:cs typeface="微软雅黑" panose="020B0503020204020204" charset="-122"/>
              </a:rPr>
              <a:t>立专</a:t>
            </a:r>
            <a:r>
              <a:rPr sz="1600" b="1" spc="-10" dirty="0">
                <a:solidFill>
                  <a:srgbClr val="FFFFFF"/>
                </a:solidFill>
                <a:latin typeface="微软雅黑" panose="020B0503020204020204" charset="-122"/>
                <a:cs typeface="微软雅黑" panose="020B0503020204020204" charset="-122"/>
              </a:rPr>
              <a:t>门</a:t>
            </a:r>
            <a:r>
              <a:rPr sz="1600" b="1" spc="-20" dirty="0">
                <a:solidFill>
                  <a:srgbClr val="FFFFFF"/>
                </a:solidFill>
                <a:latin typeface="微软雅黑" panose="020B0503020204020204" charset="-122"/>
                <a:cs typeface="微软雅黑" panose="020B0503020204020204" charset="-122"/>
              </a:rPr>
              <a:t>安全</a:t>
            </a:r>
            <a:r>
              <a:rPr sz="1600" b="1" spc="-10" dirty="0">
                <a:solidFill>
                  <a:srgbClr val="FFFFFF"/>
                </a:solidFill>
                <a:latin typeface="微软雅黑" panose="020B0503020204020204" charset="-122"/>
                <a:cs typeface="微软雅黑" panose="020B0503020204020204" charset="-122"/>
              </a:rPr>
              <a:t>管</a:t>
            </a:r>
            <a:r>
              <a:rPr sz="1600" b="1" spc="-20" dirty="0">
                <a:solidFill>
                  <a:srgbClr val="FFFFFF"/>
                </a:solidFill>
                <a:latin typeface="微软雅黑" panose="020B0503020204020204" charset="-122"/>
                <a:cs typeface="微软雅黑" panose="020B0503020204020204" charset="-122"/>
              </a:rPr>
              <a:t>理制 度、未采取可靠的安全措施的</a:t>
            </a:r>
            <a:r>
              <a:rPr sz="1600" b="1" spc="-5" dirty="0">
                <a:solidFill>
                  <a:srgbClr val="FFFFFF"/>
                </a:solidFill>
                <a:latin typeface="微软雅黑" panose="020B0503020204020204" charset="-122"/>
                <a:cs typeface="微软雅黑" panose="020B0503020204020204" charset="-122"/>
              </a:rPr>
              <a:t>; </a:t>
            </a:r>
            <a:r>
              <a:rPr sz="1600" b="1" spc="-15" dirty="0">
                <a:solidFill>
                  <a:srgbClr val="FFFFFF"/>
                </a:solidFill>
                <a:latin typeface="微软雅黑" panose="020B0503020204020204" charset="-122"/>
                <a:cs typeface="微软雅黑" panose="020B0503020204020204" charset="-122"/>
              </a:rPr>
              <a:t>2</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对重大危险源未登记建档，</a:t>
            </a:r>
            <a:r>
              <a:rPr sz="1600" b="1" spc="-10" dirty="0">
                <a:solidFill>
                  <a:srgbClr val="FFFFFF"/>
                </a:solidFill>
                <a:latin typeface="微软雅黑" panose="020B0503020204020204" charset="-122"/>
                <a:cs typeface="微软雅黑" panose="020B0503020204020204" charset="-122"/>
              </a:rPr>
              <a:t>或</a:t>
            </a:r>
            <a:r>
              <a:rPr sz="1600" b="1" spc="-20" dirty="0">
                <a:solidFill>
                  <a:srgbClr val="FFFFFF"/>
                </a:solidFill>
                <a:latin typeface="微软雅黑" panose="020B0503020204020204" charset="-122"/>
                <a:cs typeface="微软雅黑" panose="020B0503020204020204" charset="-122"/>
              </a:rPr>
              <a:t>者未</a:t>
            </a:r>
            <a:r>
              <a:rPr sz="1600" b="1" spc="-10" dirty="0">
                <a:solidFill>
                  <a:srgbClr val="FFFFFF"/>
                </a:solidFill>
                <a:latin typeface="微软雅黑" panose="020B0503020204020204" charset="-122"/>
                <a:cs typeface="微软雅黑" panose="020B0503020204020204" charset="-122"/>
              </a:rPr>
              <a:t>进</a:t>
            </a:r>
            <a:r>
              <a:rPr sz="1600" b="1" spc="-20" dirty="0">
                <a:solidFill>
                  <a:srgbClr val="FFFFFF"/>
                </a:solidFill>
                <a:latin typeface="微软雅黑" panose="020B0503020204020204" charset="-122"/>
                <a:cs typeface="微软雅黑" panose="020B0503020204020204" charset="-122"/>
              </a:rPr>
              <a:t>行评</a:t>
            </a:r>
            <a:r>
              <a:rPr sz="1600" b="1" spc="-10" dirty="0">
                <a:solidFill>
                  <a:srgbClr val="FFFFFF"/>
                </a:solidFill>
                <a:latin typeface="微软雅黑" panose="020B0503020204020204" charset="-122"/>
                <a:cs typeface="微软雅黑" panose="020B0503020204020204" charset="-122"/>
              </a:rPr>
              <a:t>估</a:t>
            </a:r>
            <a:r>
              <a:rPr sz="1600" b="1" spc="-20" dirty="0">
                <a:solidFill>
                  <a:srgbClr val="FFFFFF"/>
                </a:solidFill>
                <a:latin typeface="微软雅黑" panose="020B0503020204020204" charset="-122"/>
                <a:cs typeface="微软雅黑" panose="020B0503020204020204" charset="-122"/>
              </a:rPr>
              <a:t>、监</a:t>
            </a:r>
            <a:r>
              <a:rPr sz="1600" b="1" spc="-10" dirty="0">
                <a:solidFill>
                  <a:srgbClr val="FFFFFF"/>
                </a:solidFill>
                <a:latin typeface="微软雅黑" panose="020B0503020204020204" charset="-122"/>
                <a:cs typeface="微软雅黑" panose="020B0503020204020204" charset="-122"/>
              </a:rPr>
              <a:t>控</a:t>
            </a:r>
            <a:r>
              <a:rPr sz="1600" b="1" spc="-20" dirty="0">
                <a:solidFill>
                  <a:srgbClr val="FFFFFF"/>
                </a:solidFill>
                <a:latin typeface="微软雅黑" panose="020B0503020204020204" charset="-122"/>
                <a:cs typeface="微软雅黑" panose="020B0503020204020204" charset="-122"/>
              </a:rPr>
              <a:t>，或</a:t>
            </a:r>
            <a:r>
              <a:rPr sz="1600" b="1" spc="-10" dirty="0">
                <a:solidFill>
                  <a:srgbClr val="FFFFFF"/>
                </a:solidFill>
                <a:latin typeface="微软雅黑" panose="020B0503020204020204" charset="-122"/>
                <a:cs typeface="微软雅黑" panose="020B0503020204020204" charset="-122"/>
              </a:rPr>
              <a:t>者</a:t>
            </a:r>
            <a:r>
              <a:rPr sz="1600" b="1" spc="-20" dirty="0">
                <a:solidFill>
                  <a:srgbClr val="FFFFFF"/>
                </a:solidFill>
                <a:latin typeface="微软雅黑" panose="020B0503020204020204" charset="-122"/>
                <a:cs typeface="微软雅黑" panose="020B0503020204020204" charset="-122"/>
              </a:rPr>
              <a:t>未制</a:t>
            </a:r>
            <a:r>
              <a:rPr sz="1600" b="1" spc="-10" dirty="0">
                <a:solidFill>
                  <a:srgbClr val="FFFFFF"/>
                </a:solidFill>
                <a:latin typeface="微软雅黑" panose="020B0503020204020204" charset="-122"/>
                <a:cs typeface="微软雅黑" panose="020B0503020204020204" charset="-122"/>
              </a:rPr>
              <a:t>定</a:t>
            </a:r>
            <a:r>
              <a:rPr sz="1600" b="1" spc="-20" dirty="0">
                <a:solidFill>
                  <a:srgbClr val="FFFFFF"/>
                </a:solidFill>
                <a:latin typeface="微软雅黑" panose="020B0503020204020204" charset="-122"/>
                <a:cs typeface="微软雅黑" panose="020B0503020204020204" charset="-122"/>
              </a:rPr>
              <a:t>应急</a:t>
            </a:r>
            <a:r>
              <a:rPr sz="1600" b="1" spc="-10" dirty="0">
                <a:solidFill>
                  <a:srgbClr val="FFFFFF"/>
                </a:solidFill>
                <a:latin typeface="微软雅黑" panose="020B0503020204020204" charset="-122"/>
                <a:cs typeface="微软雅黑" panose="020B0503020204020204" charset="-122"/>
              </a:rPr>
              <a:t>预</a:t>
            </a:r>
            <a:r>
              <a:rPr sz="1600" b="1" spc="-20" dirty="0">
                <a:solidFill>
                  <a:srgbClr val="FFFFFF"/>
                </a:solidFill>
                <a:latin typeface="微软雅黑" panose="020B0503020204020204" charset="-122"/>
                <a:cs typeface="微软雅黑" panose="020B0503020204020204" charset="-122"/>
              </a:rPr>
              <a:t>案</a:t>
            </a:r>
            <a:r>
              <a:rPr sz="1600" b="1" spc="-85" dirty="0">
                <a:solidFill>
                  <a:srgbClr val="FFFFFF"/>
                </a:solidFill>
                <a:latin typeface="微软雅黑" panose="020B0503020204020204" charset="-122"/>
                <a:cs typeface="微软雅黑" panose="020B0503020204020204" charset="-122"/>
              </a:rPr>
              <a:t>的</a:t>
            </a:r>
            <a:r>
              <a:rPr sz="1600" b="1" spc="-5" dirty="0">
                <a:solidFill>
                  <a:srgbClr val="FFFFFF"/>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a:p>
            <a:pPr marL="12700" marR="6350">
              <a:lnSpc>
                <a:spcPct val="150000"/>
              </a:lnSpc>
            </a:pPr>
            <a:r>
              <a:rPr sz="1600" b="1" spc="-15" dirty="0">
                <a:solidFill>
                  <a:srgbClr val="FFFFFF"/>
                </a:solidFill>
                <a:latin typeface="微软雅黑" panose="020B0503020204020204" charset="-122"/>
                <a:cs typeface="微软雅黑" panose="020B0503020204020204" charset="-122"/>
              </a:rPr>
              <a:t>3</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进行爆破、吊装以及国务院</a:t>
            </a:r>
            <a:r>
              <a:rPr sz="1600" b="1" spc="-10" dirty="0">
                <a:solidFill>
                  <a:srgbClr val="FFFFFF"/>
                </a:solidFill>
                <a:latin typeface="微软雅黑" panose="020B0503020204020204" charset="-122"/>
                <a:cs typeface="微软雅黑" panose="020B0503020204020204" charset="-122"/>
              </a:rPr>
              <a:t>安</a:t>
            </a:r>
            <a:r>
              <a:rPr sz="1600" b="1" spc="-20" dirty="0">
                <a:solidFill>
                  <a:srgbClr val="FFFFFF"/>
                </a:solidFill>
                <a:latin typeface="微软雅黑" panose="020B0503020204020204" charset="-122"/>
                <a:cs typeface="微软雅黑" panose="020B0503020204020204" charset="-122"/>
              </a:rPr>
              <a:t>全生</a:t>
            </a:r>
            <a:r>
              <a:rPr sz="1600" b="1" spc="-10" dirty="0">
                <a:solidFill>
                  <a:srgbClr val="FFFFFF"/>
                </a:solidFill>
                <a:latin typeface="微软雅黑" panose="020B0503020204020204" charset="-122"/>
                <a:cs typeface="微软雅黑" panose="020B0503020204020204" charset="-122"/>
              </a:rPr>
              <a:t>产</a:t>
            </a:r>
            <a:r>
              <a:rPr sz="1600" b="1" spc="-20" dirty="0">
                <a:solidFill>
                  <a:srgbClr val="FFFFFF"/>
                </a:solidFill>
                <a:latin typeface="微软雅黑" panose="020B0503020204020204" charset="-122"/>
                <a:cs typeface="微软雅黑" panose="020B0503020204020204" charset="-122"/>
              </a:rPr>
              <a:t>监督</a:t>
            </a:r>
            <a:r>
              <a:rPr sz="1600" b="1" spc="-10" dirty="0">
                <a:solidFill>
                  <a:srgbClr val="FFFFFF"/>
                </a:solidFill>
                <a:latin typeface="微软雅黑" panose="020B0503020204020204" charset="-122"/>
                <a:cs typeface="微软雅黑" panose="020B0503020204020204" charset="-122"/>
              </a:rPr>
              <a:t>管</a:t>
            </a:r>
            <a:r>
              <a:rPr sz="1600" b="1" spc="-20" dirty="0">
                <a:solidFill>
                  <a:srgbClr val="FFFFFF"/>
                </a:solidFill>
                <a:latin typeface="微软雅黑" panose="020B0503020204020204" charset="-122"/>
                <a:cs typeface="微软雅黑" panose="020B0503020204020204" charset="-122"/>
              </a:rPr>
              <a:t>理部</a:t>
            </a:r>
            <a:r>
              <a:rPr sz="1600" b="1" spc="-10" dirty="0">
                <a:solidFill>
                  <a:srgbClr val="FFFFFF"/>
                </a:solidFill>
                <a:latin typeface="微软雅黑" panose="020B0503020204020204" charset="-122"/>
                <a:cs typeface="微软雅黑" panose="020B0503020204020204" charset="-122"/>
              </a:rPr>
              <a:t>门</a:t>
            </a:r>
            <a:r>
              <a:rPr sz="1600" b="1" spc="-20" dirty="0">
                <a:solidFill>
                  <a:srgbClr val="FFFFFF"/>
                </a:solidFill>
                <a:latin typeface="微软雅黑" panose="020B0503020204020204" charset="-122"/>
                <a:cs typeface="微软雅黑" panose="020B0503020204020204" charset="-122"/>
              </a:rPr>
              <a:t>会同</a:t>
            </a:r>
            <a:r>
              <a:rPr sz="1600" b="1" spc="-10" dirty="0">
                <a:solidFill>
                  <a:srgbClr val="FFFFFF"/>
                </a:solidFill>
                <a:latin typeface="微软雅黑" panose="020B0503020204020204" charset="-122"/>
                <a:cs typeface="微软雅黑" panose="020B0503020204020204" charset="-122"/>
              </a:rPr>
              <a:t>国</a:t>
            </a:r>
            <a:r>
              <a:rPr sz="1600" b="1" spc="-20" dirty="0">
                <a:solidFill>
                  <a:srgbClr val="FFFFFF"/>
                </a:solidFill>
                <a:latin typeface="微软雅黑" panose="020B0503020204020204" charset="-122"/>
                <a:cs typeface="微软雅黑" panose="020B0503020204020204" charset="-122"/>
              </a:rPr>
              <a:t>务院</a:t>
            </a:r>
            <a:r>
              <a:rPr sz="1600" b="1" spc="-10" dirty="0">
                <a:solidFill>
                  <a:srgbClr val="FFFFFF"/>
                </a:solidFill>
                <a:latin typeface="微软雅黑" panose="020B0503020204020204" charset="-122"/>
                <a:cs typeface="微软雅黑" panose="020B0503020204020204" charset="-122"/>
              </a:rPr>
              <a:t>有</a:t>
            </a:r>
            <a:r>
              <a:rPr sz="1600" b="1" spc="-20" dirty="0">
                <a:solidFill>
                  <a:srgbClr val="FFFFFF"/>
                </a:solidFill>
                <a:latin typeface="微软雅黑" panose="020B0503020204020204" charset="-122"/>
                <a:cs typeface="微软雅黑" panose="020B0503020204020204" charset="-122"/>
              </a:rPr>
              <a:t>关部</a:t>
            </a:r>
            <a:r>
              <a:rPr sz="1600" b="1" spc="-10" dirty="0">
                <a:solidFill>
                  <a:srgbClr val="FFFFFF"/>
                </a:solidFill>
                <a:latin typeface="微软雅黑" panose="020B0503020204020204" charset="-122"/>
                <a:cs typeface="微软雅黑" panose="020B0503020204020204" charset="-122"/>
              </a:rPr>
              <a:t>门</a:t>
            </a:r>
            <a:r>
              <a:rPr sz="1600" b="1" spc="-20" dirty="0">
                <a:solidFill>
                  <a:srgbClr val="FFFFFF"/>
                </a:solidFill>
                <a:latin typeface="微软雅黑" panose="020B0503020204020204" charset="-122"/>
                <a:cs typeface="微软雅黑" panose="020B0503020204020204" charset="-122"/>
              </a:rPr>
              <a:t>规定</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其他</a:t>
            </a:r>
            <a:r>
              <a:rPr sz="1600" b="1" spc="-10" dirty="0">
                <a:solidFill>
                  <a:srgbClr val="FFFFFF"/>
                </a:solidFill>
                <a:latin typeface="微软雅黑" panose="020B0503020204020204" charset="-122"/>
                <a:cs typeface="微软雅黑" panose="020B0503020204020204" charset="-122"/>
              </a:rPr>
              <a:t>危</a:t>
            </a:r>
            <a:r>
              <a:rPr sz="1600" b="1" spc="-20" dirty="0">
                <a:solidFill>
                  <a:srgbClr val="FFFFFF"/>
                </a:solidFill>
                <a:latin typeface="微软雅黑" panose="020B0503020204020204" charset="-122"/>
                <a:cs typeface="微软雅黑" panose="020B0503020204020204" charset="-122"/>
              </a:rPr>
              <a:t>险作 业，未安排专门人员进行现场安全</a:t>
            </a:r>
            <a:r>
              <a:rPr sz="1600" b="1" spc="-10" dirty="0">
                <a:solidFill>
                  <a:srgbClr val="FFFFFF"/>
                </a:solidFill>
                <a:latin typeface="微软雅黑" panose="020B0503020204020204" charset="-122"/>
                <a:cs typeface="微软雅黑" panose="020B0503020204020204" charset="-122"/>
              </a:rPr>
              <a:t>管</a:t>
            </a:r>
            <a:r>
              <a:rPr sz="1600" b="1" spc="-20" dirty="0">
                <a:solidFill>
                  <a:srgbClr val="FFFFFF"/>
                </a:solidFill>
                <a:latin typeface="微软雅黑" panose="020B0503020204020204" charset="-122"/>
                <a:cs typeface="微软雅黑" panose="020B0503020204020204" charset="-122"/>
              </a:rPr>
              <a:t>理</a:t>
            </a:r>
            <a:r>
              <a:rPr sz="1600" b="1" spc="-5" dirty="0">
                <a:solidFill>
                  <a:srgbClr val="FFFFFF"/>
                </a:solidFill>
                <a:latin typeface="微软雅黑" panose="020B0503020204020204" charset="-122"/>
                <a:cs typeface="微软雅黑" panose="020B0503020204020204" charset="-122"/>
              </a:rPr>
              <a:t>的;</a:t>
            </a:r>
            <a:endParaRPr sz="1600">
              <a:latin typeface="微软雅黑" panose="020B0503020204020204" charset="-122"/>
              <a:cs typeface="微软雅黑" panose="020B0503020204020204" charset="-122"/>
            </a:endParaRPr>
          </a:p>
          <a:p>
            <a:pPr marL="12700">
              <a:lnSpc>
                <a:spcPct val="100000"/>
              </a:lnSpc>
              <a:spcBef>
                <a:spcPts val="960"/>
              </a:spcBef>
            </a:pPr>
            <a:r>
              <a:rPr sz="1600" b="1" spc="-15" dirty="0">
                <a:solidFill>
                  <a:srgbClr val="FFFFFF"/>
                </a:solidFill>
                <a:latin typeface="微软雅黑" panose="020B0503020204020204" charset="-122"/>
                <a:cs typeface="微软雅黑" panose="020B0503020204020204" charset="-122"/>
              </a:rPr>
              <a:t>4</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未建立事故隐患排查治理制</a:t>
            </a:r>
            <a:r>
              <a:rPr sz="1600" b="1" spc="-10" dirty="0">
                <a:solidFill>
                  <a:srgbClr val="FFFFFF"/>
                </a:solidFill>
                <a:latin typeface="微软雅黑" panose="020B0503020204020204" charset="-122"/>
                <a:cs typeface="微软雅黑" panose="020B0503020204020204" charset="-122"/>
              </a:rPr>
              <a:t>度</a:t>
            </a:r>
            <a:r>
              <a:rPr sz="1600" b="1" spc="-20" dirty="0">
                <a:solidFill>
                  <a:srgbClr val="FFFFFF"/>
                </a:solidFill>
                <a:latin typeface="微软雅黑" panose="020B0503020204020204" charset="-122"/>
                <a:cs typeface="微软雅黑" panose="020B0503020204020204" charset="-122"/>
              </a:rPr>
              <a:t>的</a:t>
            </a:r>
            <a:endParaRPr sz="1600">
              <a:latin typeface="微软雅黑" panose="020B0503020204020204" charset="-122"/>
              <a:cs typeface="微软雅黑" panose="020B0503020204020204" charset="-122"/>
            </a:endParaRPr>
          </a:p>
        </p:txBody>
      </p:sp>
      <p:sp>
        <p:nvSpPr>
          <p:cNvPr id="18" name="object 18"/>
          <p:cNvSpPr txBox="1"/>
          <p:nvPr/>
        </p:nvSpPr>
        <p:spPr>
          <a:xfrm>
            <a:off x="585012" y="4552822"/>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8582406" y="4470653"/>
            <a:ext cx="612648" cy="611123"/>
          </a:xfrm>
          <a:custGeom>
            <a:avLst/>
            <a:gdLst/>
            <a:ahLst/>
            <a:cxnLst/>
            <a:rect l="l" t="t" r="r" b="b"/>
            <a:pathLst>
              <a:path w="612648"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8"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20" name="object 20"/>
          <p:cNvSpPr/>
          <p:nvPr/>
        </p:nvSpPr>
        <p:spPr>
          <a:xfrm>
            <a:off x="8582406" y="4470653"/>
            <a:ext cx="612648" cy="611123"/>
          </a:xfrm>
          <a:custGeom>
            <a:avLst/>
            <a:gdLst/>
            <a:ahLst/>
            <a:cxnLst/>
            <a:rect l="l" t="t" r="r" b="b"/>
            <a:pathLst>
              <a:path w="612648" h="611124">
                <a:moveTo>
                  <a:pt x="0" y="305562"/>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8" y="305562"/>
                </a:lnTo>
                <a:lnTo>
                  <a:pt x="611632" y="330626"/>
                </a:lnTo>
                <a:lnTo>
                  <a:pt x="603744" y="379000"/>
                </a:lnTo>
                <a:lnTo>
                  <a:pt x="588573" y="424511"/>
                </a:lnTo>
                <a:lnTo>
                  <a:pt x="566750" y="466530"/>
                </a:lnTo>
                <a:lnTo>
                  <a:pt x="538905" y="504428"/>
                </a:lnTo>
                <a:lnTo>
                  <a:pt x="505670" y="537578"/>
                </a:lnTo>
                <a:lnTo>
                  <a:pt x="467676" y="565349"/>
                </a:lnTo>
                <a:lnTo>
                  <a:pt x="425553" y="587115"/>
                </a:lnTo>
                <a:lnTo>
                  <a:pt x="379932" y="602245"/>
                </a:lnTo>
                <a:lnTo>
                  <a:pt x="331445" y="610111"/>
                </a:lnTo>
                <a:lnTo>
                  <a:pt x="306324" y="611124"/>
                </a:lnTo>
                <a:lnTo>
                  <a:pt x="281202" y="610111"/>
                </a:lnTo>
                <a:lnTo>
                  <a:pt x="232715" y="602245"/>
                </a:lnTo>
                <a:lnTo>
                  <a:pt x="187094" y="587115"/>
                </a:lnTo>
                <a:lnTo>
                  <a:pt x="144971" y="565349"/>
                </a:lnTo>
                <a:lnTo>
                  <a:pt x="106977" y="537578"/>
                </a:lnTo>
                <a:lnTo>
                  <a:pt x="73742" y="504428"/>
                </a:lnTo>
                <a:lnTo>
                  <a:pt x="45897" y="466530"/>
                </a:lnTo>
                <a:lnTo>
                  <a:pt x="24074" y="424511"/>
                </a:lnTo>
                <a:lnTo>
                  <a:pt x="8903" y="379000"/>
                </a:lnTo>
                <a:lnTo>
                  <a:pt x="1015" y="330626"/>
                </a:lnTo>
                <a:lnTo>
                  <a:pt x="0" y="305562"/>
                </a:lnTo>
                <a:close/>
              </a:path>
            </a:pathLst>
          </a:custGeom>
          <a:ln w="38100">
            <a:solidFill>
              <a:srgbClr val="FFFFFF"/>
            </a:solidFill>
          </a:ln>
        </p:spPr>
        <p:txBody>
          <a:bodyPr wrap="square" lIns="0" tIns="0" rIns="0" bIns="0" rtlCol="0">
            <a:spAutoFit/>
          </a:bodyPr>
          <a:lstStyle/>
          <a:p/>
        </p:txBody>
      </p:sp>
      <p:sp>
        <p:nvSpPr>
          <p:cNvPr id="21" name="object 21"/>
          <p:cNvSpPr/>
          <p:nvPr/>
        </p:nvSpPr>
        <p:spPr>
          <a:xfrm>
            <a:off x="8618219" y="4527803"/>
            <a:ext cx="541020" cy="496824"/>
          </a:xfrm>
          <a:prstGeom prst="rect">
            <a:avLst/>
          </a:prstGeom>
          <a:blipFill>
            <a:blip r:embed="rId1" cstate="print"/>
            <a:stretch>
              <a:fillRect/>
            </a:stretch>
          </a:blipFill>
        </p:spPr>
        <p:txBody>
          <a:bodyPr wrap="square" lIns="0" tIns="0" rIns="0" bIns="0" rtlCol="0">
            <a:spAutoFit/>
          </a:bodyPr>
          <a:lstStyle/>
          <a:p/>
        </p:txBody>
      </p:sp>
      <p:sp>
        <p:nvSpPr>
          <p:cNvPr id="22" name="object 22"/>
          <p:cNvSpPr/>
          <p:nvPr/>
        </p:nvSpPr>
        <p:spPr>
          <a:xfrm>
            <a:off x="2012442" y="4554473"/>
            <a:ext cx="612647" cy="611124"/>
          </a:xfrm>
          <a:custGeom>
            <a:avLst/>
            <a:gdLst/>
            <a:ahLst/>
            <a:cxnLst/>
            <a:rect l="l" t="t" r="r" b="b"/>
            <a:pathLst>
              <a:path w="612647"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7"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23" name="object 23"/>
          <p:cNvSpPr/>
          <p:nvPr/>
        </p:nvSpPr>
        <p:spPr>
          <a:xfrm>
            <a:off x="2012442" y="4554473"/>
            <a:ext cx="612647" cy="611124"/>
          </a:xfrm>
          <a:custGeom>
            <a:avLst/>
            <a:gdLst/>
            <a:ahLst/>
            <a:cxnLst/>
            <a:rect l="l" t="t" r="r" b="b"/>
            <a:pathLst>
              <a:path w="612647" h="611124">
                <a:moveTo>
                  <a:pt x="0" y="305562"/>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7" y="305562"/>
                </a:lnTo>
                <a:lnTo>
                  <a:pt x="611632" y="330626"/>
                </a:lnTo>
                <a:lnTo>
                  <a:pt x="603744" y="379000"/>
                </a:lnTo>
                <a:lnTo>
                  <a:pt x="588573" y="424511"/>
                </a:lnTo>
                <a:lnTo>
                  <a:pt x="566750" y="466530"/>
                </a:lnTo>
                <a:lnTo>
                  <a:pt x="538905" y="504428"/>
                </a:lnTo>
                <a:lnTo>
                  <a:pt x="505670" y="537578"/>
                </a:lnTo>
                <a:lnTo>
                  <a:pt x="467676" y="565349"/>
                </a:lnTo>
                <a:lnTo>
                  <a:pt x="425553" y="587115"/>
                </a:lnTo>
                <a:lnTo>
                  <a:pt x="379932" y="602245"/>
                </a:lnTo>
                <a:lnTo>
                  <a:pt x="331445" y="610111"/>
                </a:lnTo>
                <a:lnTo>
                  <a:pt x="306324" y="611124"/>
                </a:lnTo>
                <a:lnTo>
                  <a:pt x="281202" y="610111"/>
                </a:lnTo>
                <a:lnTo>
                  <a:pt x="232715" y="602245"/>
                </a:lnTo>
                <a:lnTo>
                  <a:pt x="187094" y="587115"/>
                </a:lnTo>
                <a:lnTo>
                  <a:pt x="144971" y="565349"/>
                </a:lnTo>
                <a:lnTo>
                  <a:pt x="106977" y="537578"/>
                </a:lnTo>
                <a:lnTo>
                  <a:pt x="73742" y="504428"/>
                </a:lnTo>
                <a:lnTo>
                  <a:pt x="45897" y="466530"/>
                </a:lnTo>
                <a:lnTo>
                  <a:pt x="24074" y="424511"/>
                </a:lnTo>
                <a:lnTo>
                  <a:pt x="8903" y="379000"/>
                </a:lnTo>
                <a:lnTo>
                  <a:pt x="1015" y="330626"/>
                </a:lnTo>
                <a:lnTo>
                  <a:pt x="0" y="305562"/>
                </a:lnTo>
                <a:close/>
              </a:path>
            </a:pathLst>
          </a:custGeom>
          <a:ln w="38100">
            <a:solidFill>
              <a:srgbClr val="FFFFFF"/>
            </a:solidFill>
          </a:ln>
        </p:spPr>
        <p:txBody>
          <a:bodyPr wrap="square" lIns="0" tIns="0" rIns="0" bIns="0" rtlCol="0">
            <a:spAutoFit/>
          </a:bodyPr>
          <a:lstStyle/>
          <a:p/>
        </p:txBody>
      </p:sp>
      <p:sp>
        <p:nvSpPr>
          <p:cNvPr id="24" name="object 24"/>
          <p:cNvSpPr/>
          <p:nvPr/>
        </p:nvSpPr>
        <p:spPr>
          <a:xfrm>
            <a:off x="2084832" y="4559808"/>
            <a:ext cx="466344" cy="469392"/>
          </a:xfrm>
          <a:prstGeom prst="rect">
            <a:avLst/>
          </a:prstGeom>
          <a:blipFill>
            <a:blip r:embed="rId2" cstate="print"/>
            <a:stretch>
              <a:fillRect/>
            </a:stretch>
          </a:blipFill>
        </p:spPr>
        <p:txBody>
          <a:bodyPr wrap="square" lIns="0" tIns="0" rIns="0" bIns="0" rtlCol="0">
            <a:spAutoFit/>
          </a:bodyPr>
          <a:lstStyle/>
          <a:p/>
        </p:txBody>
      </p:sp>
      <p:sp>
        <p:nvSpPr>
          <p:cNvPr id="25" name="object 25"/>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26" name="object 26"/>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27" name="object 27"/>
          <p:cNvSpPr txBox="1"/>
          <p:nvPr/>
        </p:nvSpPr>
        <p:spPr>
          <a:xfrm>
            <a:off x="9077070" y="200405"/>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98</a:t>
            </a:r>
            <a:endParaRPr sz="2800">
              <a:latin typeface="Calibri" panose="020F0502020204030204"/>
              <a:cs typeface="Calibri" panose="020F0502020204030204"/>
            </a:endParaRPr>
          </a:p>
        </p:txBody>
      </p:sp>
      <p:sp>
        <p:nvSpPr>
          <p:cNvPr id="28" name="object 28"/>
          <p:cNvSpPr/>
          <p:nvPr/>
        </p:nvSpPr>
        <p:spPr>
          <a:xfrm>
            <a:off x="5310378" y="3771138"/>
            <a:ext cx="0" cy="102108"/>
          </a:xfrm>
          <a:custGeom>
            <a:avLst/>
            <a:gdLst/>
            <a:ahLst/>
            <a:cxnLst/>
            <a:rect l="l" t="t" r="r" b="b"/>
            <a:pathLst>
              <a:path h="102108">
                <a:moveTo>
                  <a:pt x="0" y="0"/>
                </a:moveTo>
                <a:lnTo>
                  <a:pt x="0" y="102108"/>
                </a:lnTo>
              </a:path>
            </a:pathLst>
          </a:custGeom>
          <a:ln w="19812">
            <a:solidFill>
              <a:srgbClr val="FFFFFF"/>
            </a:solidFill>
          </a:ln>
        </p:spPr>
        <p:txBody>
          <a:bodyPr wrap="square" lIns="0" tIns="0" rIns="0" bIns="0" rtlCol="0">
            <a:spAutoFit/>
          </a:bodyPr>
          <a:lstStyle/>
          <a:p/>
        </p:txBody>
      </p:sp>
      <p:sp>
        <p:nvSpPr>
          <p:cNvPr id="29" name="object 29"/>
          <p:cNvSpPr/>
          <p:nvPr/>
        </p:nvSpPr>
        <p:spPr>
          <a:xfrm>
            <a:off x="5310378" y="4261865"/>
            <a:ext cx="0" cy="102107"/>
          </a:xfrm>
          <a:custGeom>
            <a:avLst/>
            <a:gdLst/>
            <a:ahLst/>
            <a:cxnLst/>
            <a:rect l="l" t="t" r="r" b="b"/>
            <a:pathLst>
              <a:path h="102107">
                <a:moveTo>
                  <a:pt x="0" y="0"/>
                </a:moveTo>
                <a:lnTo>
                  <a:pt x="0" y="102107"/>
                </a:lnTo>
              </a:path>
            </a:pathLst>
          </a:custGeom>
          <a:ln w="19812">
            <a:solidFill>
              <a:srgbClr val="FFFFFF"/>
            </a:solidFill>
          </a:ln>
        </p:spPr>
        <p:txBody>
          <a:bodyPr wrap="square" lIns="0" tIns="0" rIns="0" bIns="0" rtlCol="0">
            <a:spAutoFit/>
          </a:bodyPr>
          <a:lstStyle/>
          <a:p/>
        </p:txBody>
      </p:sp>
      <p:sp>
        <p:nvSpPr>
          <p:cNvPr id="30" name="object 30"/>
          <p:cNvSpPr/>
          <p:nvPr/>
        </p:nvSpPr>
        <p:spPr>
          <a:xfrm>
            <a:off x="4082034" y="5610605"/>
            <a:ext cx="1278636" cy="937260"/>
          </a:xfrm>
          <a:custGeom>
            <a:avLst/>
            <a:gdLst/>
            <a:ahLst/>
            <a:cxnLst/>
            <a:rect l="l" t="t" r="r" b="b"/>
            <a:pathLst>
              <a:path w="1278636" h="937259">
                <a:moveTo>
                  <a:pt x="0" y="937260"/>
                </a:moveTo>
                <a:lnTo>
                  <a:pt x="1278636" y="937260"/>
                </a:lnTo>
                <a:lnTo>
                  <a:pt x="1278636" y="0"/>
                </a:lnTo>
                <a:lnTo>
                  <a:pt x="0" y="0"/>
                </a:lnTo>
                <a:lnTo>
                  <a:pt x="0" y="937260"/>
                </a:lnTo>
                <a:close/>
              </a:path>
            </a:pathLst>
          </a:custGeom>
          <a:solidFill>
            <a:srgbClr val="205A6B"/>
          </a:solidFill>
        </p:spPr>
        <p:txBody>
          <a:bodyPr wrap="square" lIns="0" tIns="0" rIns="0" bIns="0" rtlCol="0">
            <a:spAutoFit/>
          </a:bodyPr>
          <a:lstStyle/>
          <a:p/>
        </p:txBody>
      </p:sp>
      <p:sp>
        <p:nvSpPr>
          <p:cNvPr id="31" name="object 31"/>
          <p:cNvSpPr/>
          <p:nvPr/>
        </p:nvSpPr>
        <p:spPr>
          <a:xfrm>
            <a:off x="4082034" y="5610605"/>
            <a:ext cx="1278636" cy="937260"/>
          </a:xfrm>
          <a:custGeom>
            <a:avLst/>
            <a:gdLst/>
            <a:ahLst/>
            <a:cxnLst/>
            <a:rect l="l" t="t" r="r" b="b"/>
            <a:pathLst>
              <a:path w="1278636" h="937259">
                <a:moveTo>
                  <a:pt x="0" y="937260"/>
                </a:moveTo>
                <a:lnTo>
                  <a:pt x="1278636" y="937260"/>
                </a:lnTo>
                <a:lnTo>
                  <a:pt x="1278636" y="0"/>
                </a:lnTo>
                <a:lnTo>
                  <a:pt x="0" y="0"/>
                </a:lnTo>
                <a:lnTo>
                  <a:pt x="0" y="937260"/>
                </a:lnTo>
                <a:close/>
              </a:path>
            </a:pathLst>
          </a:custGeom>
          <a:ln w="19812">
            <a:solidFill>
              <a:srgbClr val="FFFFFF"/>
            </a:solidFill>
          </a:ln>
        </p:spPr>
        <p:txBody>
          <a:bodyPr wrap="square" lIns="0" tIns="0" rIns="0" bIns="0" rtlCol="0">
            <a:spAutoFit/>
          </a:bodyPr>
          <a:lstStyle/>
          <a:p/>
        </p:txBody>
      </p:sp>
      <p:sp>
        <p:nvSpPr>
          <p:cNvPr id="32" name="object 32"/>
          <p:cNvSpPr txBox="1"/>
          <p:nvPr/>
        </p:nvSpPr>
        <p:spPr>
          <a:xfrm>
            <a:off x="4160011" y="5983122"/>
            <a:ext cx="1095375"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追究刑事责任</a:t>
            </a:r>
            <a:endParaRPr sz="1400">
              <a:latin typeface="微软雅黑" panose="020B0503020204020204" charset="-122"/>
              <a:cs typeface="微软雅黑" panose="020B0503020204020204" charset="-122"/>
            </a:endParaRPr>
          </a:p>
        </p:txBody>
      </p:sp>
      <p:sp>
        <p:nvSpPr>
          <p:cNvPr id="33" name="object 33"/>
          <p:cNvSpPr/>
          <p:nvPr/>
        </p:nvSpPr>
        <p:spPr>
          <a:xfrm>
            <a:off x="5502402" y="5610605"/>
            <a:ext cx="3401567" cy="937260"/>
          </a:xfrm>
          <a:custGeom>
            <a:avLst/>
            <a:gdLst/>
            <a:ahLst/>
            <a:cxnLst/>
            <a:rect l="l" t="t" r="r" b="b"/>
            <a:pathLst>
              <a:path w="3401567" h="937259">
                <a:moveTo>
                  <a:pt x="0" y="937260"/>
                </a:moveTo>
                <a:lnTo>
                  <a:pt x="3401567" y="937260"/>
                </a:lnTo>
                <a:lnTo>
                  <a:pt x="3401567" y="0"/>
                </a:lnTo>
                <a:lnTo>
                  <a:pt x="0" y="0"/>
                </a:lnTo>
                <a:lnTo>
                  <a:pt x="0" y="937260"/>
                </a:lnTo>
                <a:close/>
              </a:path>
            </a:pathLst>
          </a:custGeom>
          <a:solidFill>
            <a:srgbClr val="205A6B"/>
          </a:solidFill>
        </p:spPr>
        <p:txBody>
          <a:bodyPr wrap="square" lIns="0" tIns="0" rIns="0" bIns="0" rtlCol="0">
            <a:spAutoFit/>
          </a:bodyPr>
          <a:lstStyle/>
          <a:p/>
        </p:txBody>
      </p:sp>
      <p:sp>
        <p:nvSpPr>
          <p:cNvPr id="34" name="object 34"/>
          <p:cNvSpPr/>
          <p:nvPr/>
        </p:nvSpPr>
        <p:spPr>
          <a:xfrm>
            <a:off x="5502402" y="5610605"/>
            <a:ext cx="3401567" cy="937260"/>
          </a:xfrm>
          <a:custGeom>
            <a:avLst/>
            <a:gdLst/>
            <a:ahLst/>
            <a:cxnLst/>
            <a:rect l="l" t="t" r="r" b="b"/>
            <a:pathLst>
              <a:path w="3401567" h="937259">
                <a:moveTo>
                  <a:pt x="0" y="937260"/>
                </a:moveTo>
                <a:lnTo>
                  <a:pt x="3401567" y="937260"/>
                </a:lnTo>
                <a:lnTo>
                  <a:pt x="3401567" y="0"/>
                </a:lnTo>
                <a:lnTo>
                  <a:pt x="0" y="0"/>
                </a:lnTo>
                <a:lnTo>
                  <a:pt x="0" y="937260"/>
                </a:lnTo>
                <a:close/>
              </a:path>
            </a:pathLst>
          </a:custGeom>
          <a:ln w="19812">
            <a:solidFill>
              <a:srgbClr val="FFFFFF"/>
            </a:solidFill>
          </a:ln>
        </p:spPr>
        <p:txBody>
          <a:bodyPr wrap="square" lIns="0" tIns="0" rIns="0" bIns="0" rtlCol="0">
            <a:spAutoFit/>
          </a:bodyPr>
          <a:lstStyle/>
          <a:p/>
        </p:txBody>
      </p:sp>
      <p:sp>
        <p:nvSpPr>
          <p:cNvPr id="35" name="object 35"/>
          <p:cNvSpPr txBox="1"/>
          <p:nvPr/>
        </p:nvSpPr>
        <p:spPr>
          <a:xfrm>
            <a:off x="5569458" y="5785205"/>
            <a:ext cx="3268979" cy="622300"/>
          </a:xfrm>
          <a:prstGeom prst="rect">
            <a:avLst/>
          </a:prstGeom>
        </p:spPr>
        <p:txBody>
          <a:bodyPr vert="horz" wrap="square" lIns="0" tIns="0" rIns="0" bIns="0" rtlCol="0">
            <a:spAutoFit/>
          </a:bodyPr>
          <a:lstStyle/>
          <a:p>
            <a:pPr algn="ctr">
              <a:lnSpc>
                <a:spcPct val="100000"/>
              </a:lnSpc>
            </a:pPr>
            <a:r>
              <a:rPr sz="1600" b="1" spc="-25" dirty="0">
                <a:solidFill>
                  <a:srgbClr val="FFFFFF"/>
                </a:solidFill>
                <a:latin typeface="微软雅黑" panose="020B0503020204020204" charset="-122"/>
                <a:cs typeface="微软雅黑" panose="020B0503020204020204" charset="-122"/>
              </a:rPr>
              <a:t>责令停产停业整顿</a:t>
            </a:r>
            <a:endParaRPr sz="1600">
              <a:latin typeface="微软雅黑" panose="020B0503020204020204" charset="-122"/>
              <a:cs typeface="微软雅黑" panose="020B0503020204020204" charset="-122"/>
            </a:endParaRPr>
          </a:p>
          <a:p>
            <a:pPr algn="ctr">
              <a:lnSpc>
                <a:spcPct val="100000"/>
              </a:lnSpc>
              <a:spcBef>
                <a:spcPts val="960"/>
              </a:spcBef>
            </a:pPr>
            <a:r>
              <a:rPr sz="1600" b="1" spc="-20" dirty="0">
                <a:solidFill>
                  <a:srgbClr val="FFFFFF"/>
                </a:solidFill>
                <a:latin typeface="微软雅黑" panose="020B0503020204020204" charset="-122"/>
                <a:cs typeface="微软雅黑" panose="020B0503020204020204" charset="-122"/>
              </a:rPr>
              <a:t>并处十万元以上二十万元以下的罚款</a:t>
            </a:r>
            <a:endParaRPr sz="1600">
              <a:latin typeface="微软雅黑" panose="020B0503020204020204" charset="-122"/>
              <a:cs typeface="微软雅黑" panose="020B0503020204020204" charset="-122"/>
            </a:endParaRPr>
          </a:p>
        </p:txBody>
      </p:sp>
      <p:sp>
        <p:nvSpPr>
          <p:cNvPr id="36" name="object 36"/>
          <p:cNvSpPr/>
          <p:nvPr/>
        </p:nvSpPr>
        <p:spPr>
          <a:xfrm>
            <a:off x="3801617" y="4563617"/>
            <a:ext cx="1511300" cy="539750"/>
          </a:xfrm>
          <a:custGeom>
            <a:avLst/>
            <a:gdLst/>
            <a:ahLst/>
            <a:cxnLst/>
            <a:rect l="l" t="t" r="r" b="b"/>
            <a:pathLst>
              <a:path w="1511300" h="539750">
                <a:moveTo>
                  <a:pt x="1511300" y="0"/>
                </a:moveTo>
                <a:lnTo>
                  <a:pt x="1511300" y="269874"/>
                </a:lnTo>
                <a:lnTo>
                  <a:pt x="0" y="269874"/>
                </a:lnTo>
                <a:lnTo>
                  <a:pt x="0" y="539749"/>
                </a:lnTo>
              </a:path>
            </a:pathLst>
          </a:custGeom>
          <a:ln w="19812">
            <a:solidFill>
              <a:srgbClr val="FFFFFF"/>
            </a:solidFill>
          </a:ln>
        </p:spPr>
        <p:txBody>
          <a:bodyPr wrap="square" lIns="0" tIns="0" rIns="0" bIns="0" rtlCol="0">
            <a:spAutoFit/>
          </a:bodyPr>
          <a:lstStyle/>
          <a:p/>
        </p:txBody>
      </p:sp>
      <p:sp>
        <p:nvSpPr>
          <p:cNvPr id="37" name="object 37"/>
          <p:cNvSpPr/>
          <p:nvPr/>
        </p:nvSpPr>
        <p:spPr>
          <a:xfrm>
            <a:off x="5305805" y="4563617"/>
            <a:ext cx="1873250" cy="539750"/>
          </a:xfrm>
          <a:custGeom>
            <a:avLst/>
            <a:gdLst/>
            <a:ahLst/>
            <a:cxnLst/>
            <a:rect l="l" t="t" r="r" b="b"/>
            <a:pathLst>
              <a:path w="1873250" h="539750">
                <a:moveTo>
                  <a:pt x="1873250" y="539749"/>
                </a:moveTo>
                <a:lnTo>
                  <a:pt x="1873250" y="269874"/>
                </a:lnTo>
                <a:lnTo>
                  <a:pt x="0" y="269874"/>
                </a:lnTo>
                <a:lnTo>
                  <a:pt x="0" y="0"/>
                </a:lnTo>
              </a:path>
            </a:pathLst>
          </a:custGeom>
          <a:ln w="19812">
            <a:solidFill>
              <a:srgbClr val="FFFFFF"/>
            </a:solidFill>
          </a:ln>
        </p:spPr>
        <p:txBody>
          <a:bodyPr wrap="square" lIns="0" tIns="0" rIns="0" bIns="0" rtlCol="0">
            <a:spAutoFit/>
          </a:bodyPr>
          <a:lstStyle/>
          <a:p/>
        </p:txBody>
      </p:sp>
      <p:sp>
        <p:nvSpPr>
          <p:cNvPr id="38" name="object 38"/>
          <p:cNvSpPr/>
          <p:nvPr/>
        </p:nvSpPr>
        <p:spPr>
          <a:xfrm>
            <a:off x="3199638" y="3873246"/>
            <a:ext cx="4227575" cy="388619"/>
          </a:xfrm>
          <a:custGeom>
            <a:avLst/>
            <a:gdLst/>
            <a:ahLst/>
            <a:cxnLst/>
            <a:rect l="l" t="t" r="r" b="b"/>
            <a:pathLst>
              <a:path w="4227575" h="388620">
                <a:moveTo>
                  <a:pt x="0" y="388619"/>
                </a:moveTo>
                <a:lnTo>
                  <a:pt x="4227575" y="388619"/>
                </a:lnTo>
                <a:lnTo>
                  <a:pt x="4227575" y="0"/>
                </a:lnTo>
                <a:lnTo>
                  <a:pt x="0" y="0"/>
                </a:lnTo>
                <a:lnTo>
                  <a:pt x="0" y="388619"/>
                </a:lnTo>
                <a:close/>
              </a:path>
            </a:pathLst>
          </a:custGeom>
          <a:solidFill>
            <a:srgbClr val="205A6B"/>
          </a:solidFill>
        </p:spPr>
        <p:txBody>
          <a:bodyPr wrap="square" lIns="0" tIns="0" rIns="0" bIns="0" rtlCol="0">
            <a:spAutoFit/>
          </a:bodyPr>
          <a:lstStyle/>
          <a:p/>
        </p:txBody>
      </p:sp>
      <p:sp>
        <p:nvSpPr>
          <p:cNvPr id="39" name="object 39"/>
          <p:cNvSpPr/>
          <p:nvPr/>
        </p:nvSpPr>
        <p:spPr>
          <a:xfrm>
            <a:off x="3199638" y="3873246"/>
            <a:ext cx="4227575" cy="388619"/>
          </a:xfrm>
          <a:custGeom>
            <a:avLst/>
            <a:gdLst/>
            <a:ahLst/>
            <a:cxnLst/>
            <a:rect l="l" t="t" r="r" b="b"/>
            <a:pathLst>
              <a:path w="4227575" h="388620">
                <a:moveTo>
                  <a:pt x="0" y="388619"/>
                </a:moveTo>
                <a:lnTo>
                  <a:pt x="4227575" y="388619"/>
                </a:lnTo>
                <a:lnTo>
                  <a:pt x="4227575" y="0"/>
                </a:lnTo>
                <a:lnTo>
                  <a:pt x="0" y="0"/>
                </a:lnTo>
                <a:lnTo>
                  <a:pt x="0" y="388619"/>
                </a:lnTo>
                <a:close/>
              </a:path>
            </a:pathLst>
          </a:custGeom>
          <a:ln w="19812">
            <a:solidFill>
              <a:srgbClr val="FFFFFF"/>
            </a:solidFill>
          </a:ln>
        </p:spPr>
        <p:txBody>
          <a:bodyPr wrap="square" lIns="0" tIns="0" rIns="0" bIns="0" rtlCol="0">
            <a:spAutoFit/>
          </a:bodyPr>
          <a:lstStyle/>
          <a:p/>
        </p:txBody>
      </p:sp>
      <p:sp>
        <p:nvSpPr>
          <p:cNvPr id="40" name="object 40"/>
          <p:cNvSpPr txBox="1"/>
          <p:nvPr/>
        </p:nvSpPr>
        <p:spPr>
          <a:xfrm>
            <a:off x="3475990" y="3937507"/>
            <a:ext cx="367537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责令限期改正，可以处十万元以下</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罚款</a:t>
            </a:r>
            <a:endParaRPr sz="1600">
              <a:latin typeface="微软雅黑" panose="020B0503020204020204" charset="-122"/>
              <a:cs typeface="微软雅黑" panose="020B0503020204020204" charset="-122"/>
            </a:endParaRPr>
          </a:p>
        </p:txBody>
      </p:sp>
      <p:sp>
        <p:nvSpPr>
          <p:cNvPr id="41" name="object 41"/>
          <p:cNvSpPr/>
          <p:nvPr/>
        </p:nvSpPr>
        <p:spPr>
          <a:xfrm>
            <a:off x="4557521" y="4363973"/>
            <a:ext cx="1513331" cy="388619"/>
          </a:xfrm>
          <a:custGeom>
            <a:avLst/>
            <a:gdLst/>
            <a:ahLst/>
            <a:cxnLst/>
            <a:rect l="l" t="t" r="r" b="b"/>
            <a:pathLst>
              <a:path w="1513331" h="388620">
                <a:moveTo>
                  <a:pt x="0" y="388619"/>
                </a:moveTo>
                <a:lnTo>
                  <a:pt x="1513331" y="388619"/>
                </a:lnTo>
                <a:lnTo>
                  <a:pt x="1513331" y="0"/>
                </a:lnTo>
                <a:lnTo>
                  <a:pt x="0" y="0"/>
                </a:lnTo>
                <a:lnTo>
                  <a:pt x="0" y="388619"/>
                </a:lnTo>
                <a:close/>
              </a:path>
            </a:pathLst>
          </a:custGeom>
          <a:solidFill>
            <a:srgbClr val="205A6B"/>
          </a:solidFill>
        </p:spPr>
        <p:txBody>
          <a:bodyPr wrap="square" lIns="0" tIns="0" rIns="0" bIns="0" rtlCol="0">
            <a:spAutoFit/>
          </a:bodyPr>
          <a:lstStyle/>
          <a:p/>
        </p:txBody>
      </p:sp>
      <p:sp>
        <p:nvSpPr>
          <p:cNvPr id="42" name="object 42"/>
          <p:cNvSpPr/>
          <p:nvPr/>
        </p:nvSpPr>
        <p:spPr>
          <a:xfrm>
            <a:off x="4557521" y="4363973"/>
            <a:ext cx="1513331" cy="388619"/>
          </a:xfrm>
          <a:custGeom>
            <a:avLst/>
            <a:gdLst/>
            <a:ahLst/>
            <a:cxnLst/>
            <a:rect l="l" t="t" r="r" b="b"/>
            <a:pathLst>
              <a:path w="1513331" h="388620">
                <a:moveTo>
                  <a:pt x="0" y="388619"/>
                </a:moveTo>
                <a:lnTo>
                  <a:pt x="1513331" y="388619"/>
                </a:lnTo>
                <a:lnTo>
                  <a:pt x="1513331" y="0"/>
                </a:lnTo>
                <a:lnTo>
                  <a:pt x="0" y="0"/>
                </a:lnTo>
                <a:lnTo>
                  <a:pt x="0" y="388619"/>
                </a:lnTo>
                <a:close/>
              </a:path>
            </a:pathLst>
          </a:custGeom>
          <a:ln w="19812">
            <a:solidFill>
              <a:srgbClr val="FFFFFF"/>
            </a:solidFill>
          </a:ln>
        </p:spPr>
        <p:txBody>
          <a:bodyPr wrap="square" lIns="0" tIns="0" rIns="0" bIns="0" rtlCol="0">
            <a:spAutoFit/>
          </a:bodyPr>
          <a:lstStyle/>
          <a:p/>
        </p:txBody>
      </p:sp>
      <p:sp>
        <p:nvSpPr>
          <p:cNvPr id="43" name="object 43"/>
          <p:cNvSpPr txBox="1"/>
          <p:nvPr/>
        </p:nvSpPr>
        <p:spPr>
          <a:xfrm>
            <a:off x="4793996" y="4427982"/>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逾期未改正</a:t>
            </a:r>
            <a:endParaRPr sz="1600">
              <a:latin typeface="微软雅黑" panose="020B0503020204020204" charset="-122"/>
              <a:cs typeface="微软雅黑" panose="020B0503020204020204" charset="-122"/>
            </a:endParaRPr>
          </a:p>
        </p:txBody>
      </p:sp>
      <p:sp>
        <p:nvSpPr>
          <p:cNvPr id="44" name="object 44"/>
          <p:cNvSpPr/>
          <p:nvPr/>
        </p:nvSpPr>
        <p:spPr>
          <a:xfrm>
            <a:off x="1831085" y="5610605"/>
            <a:ext cx="2115312" cy="937260"/>
          </a:xfrm>
          <a:custGeom>
            <a:avLst/>
            <a:gdLst/>
            <a:ahLst/>
            <a:cxnLst/>
            <a:rect l="l" t="t" r="r" b="b"/>
            <a:pathLst>
              <a:path w="2115312" h="937259">
                <a:moveTo>
                  <a:pt x="0" y="937260"/>
                </a:moveTo>
                <a:lnTo>
                  <a:pt x="2115312" y="937260"/>
                </a:lnTo>
                <a:lnTo>
                  <a:pt x="2115312" y="0"/>
                </a:lnTo>
                <a:lnTo>
                  <a:pt x="0" y="0"/>
                </a:lnTo>
                <a:lnTo>
                  <a:pt x="0" y="937260"/>
                </a:lnTo>
                <a:close/>
              </a:path>
            </a:pathLst>
          </a:custGeom>
          <a:solidFill>
            <a:srgbClr val="205A6B"/>
          </a:solidFill>
        </p:spPr>
        <p:txBody>
          <a:bodyPr wrap="square" lIns="0" tIns="0" rIns="0" bIns="0" rtlCol="0">
            <a:spAutoFit/>
          </a:bodyPr>
          <a:lstStyle/>
          <a:p/>
        </p:txBody>
      </p:sp>
      <p:sp>
        <p:nvSpPr>
          <p:cNvPr id="45" name="object 45"/>
          <p:cNvSpPr/>
          <p:nvPr/>
        </p:nvSpPr>
        <p:spPr>
          <a:xfrm>
            <a:off x="1831085" y="5610605"/>
            <a:ext cx="2115312" cy="937260"/>
          </a:xfrm>
          <a:custGeom>
            <a:avLst/>
            <a:gdLst/>
            <a:ahLst/>
            <a:cxnLst/>
            <a:rect l="l" t="t" r="r" b="b"/>
            <a:pathLst>
              <a:path w="2115312" h="937259">
                <a:moveTo>
                  <a:pt x="0" y="937260"/>
                </a:moveTo>
                <a:lnTo>
                  <a:pt x="2115312" y="937260"/>
                </a:lnTo>
                <a:lnTo>
                  <a:pt x="2115312" y="0"/>
                </a:lnTo>
                <a:lnTo>
                  <a:pt x="0" y="0"/>
                </a:lnTo>
                <a:lnTo>
                  <a:pt x="0" y="937260"/>
                </a:lnTo>
                <a:close/>
              </a:path>
            </a:pathLst>
          </a:custGeom>
          <a:ln w="19812">
            <a:solidFill>
              <a:srgbClr val="FFFFFF"/>
            </a:solidFill>
          </a:ln>
        </p:spPr>
        <p:txBody>
          <a:bodyPr wrap="square" lIns="0" tIns="0" rIns="0" bIns="0" rtlCol="0">
            <a:spAutoFit/>
          </a:bodyPr>
          <a:lstStyle/>
          <a:p/>
        </p:txBody>
      </p:sp>
      <p:sp>
        <p:nvSpPr>
          <p:cNvPr id="46" name="object 46"/>
          <p:cNvSpPr txBox="1"/>
          <p:nvPr/>
        </p:nvSpPr>
        <p:spPr>
          <a:xfrm>
            <a:off x="1908810" y="5555884"/>
            <a:ext cx="1986914" cy="973455"/>
          </a:xfrm>
          <a:prstGeom prst="rect">
            <a:avLst/>
          </a:prstGeom>
        </p:spPr>
        <p:txBody>
          <a:bodyPr vert="horz" wrap="square" lIns="0" tIns="0" rIns="0" bIns="0" rtlCol="0">
            <a:spAutoFit/>
          </a:bodyPr>
          <a:lstStyle/>
          <a:p>
            <a:pPr marL="12700" marR="6350" algn="just">
              <a:lnSpc>
                <a:spcPct val="150000"/>
              </a:lnSpc>
            </a:pPr>
            <a:r>
              <a:rPr sz="1400" b="1" dirty="0">
                <a:solidFill>
                  <a:srgbClr val="FFFFFF"/>
                </a:solidFill>
                <a:latin typeface="微软雅黑" panose="020B0503020204020204" charset="-122"/>
                <a:cs typeface="微软雅黑" panose="020B0503020204020204" charset="-122"/>
              </a:rPr>
              <a:t>对其直接负责的主管人员 和其他直接责任人处二万 元以上五万元以下的罚款</a:t>
            </a:r>
            <a:endParaRPr sz="1400">
              <a:latin typeface="微软雅黑" panose="020B0503020204020204" charset="-122"/>
              <a:cs typeface="微软雅黑" panose="020B0503020204020204" charset="-122"/>
            </a:endParaRPr>
          </a:p>
        </p:txBody>
      </p:sp>
      <p:sp>
        <p:nvSpPr>
          <p:cNvPr id="47" name="object 47"/>
          <p:cNvSpPr/>
          <p:nvPr/>
        </p:nvSpPr>
        <p:spPr>
          <a:xfrm>
            <a:off x="3801617" y="5104638"/>
            <a:ext cx="900049" cy="431800"/>
          </a:xfrm>
          <a:custGeom>
            <a:avLst/>
            <a:gdLst/>
            <a:ahLst/>
            <a:cxnLst/>
            <a:rect l="l" t="t" r="r" b="b"/>
            <a:pathLst>
              <a:path w="900049" h="431800">
                <a:moveTo>
                  <a:pt x="900049" y="431800"/>
                </a:moveTo>
                <a:lnTo>
                  <a:pt x="900049" y="215900"/>
                </a:lnTo>
                <a:lnTo>
                  <a:pt x="0" y="215900"/>
                </a:lnTo>
                <a:lnTo>
                  <a:pt x="0" y="0"/>
                </a:lnTo>
              </a:path>
            </a:pathLst>
          </a:custGeom>
          <a:ln w="19812">
            <a:solidFill>
              <a:srgbClr val="FFFFFF"/>
            </a:solidFill>
          </a:ln>
        </p:spPr>
        <p:txBody>
          <a:bodyPr wrap="square" lIns="0" tIns="0" rIns="0" bIns="0" rtlCol="0">
            <a:spAutoFit/>
          </a:bodyPr>
          <a:lstStyle/>
          <a:p/>
        </p:txBody>
      </p:sp>
      <p:sp>
        <p:nvSpPr>
          <p:cNvPr id="48" name="object 48"/>
          <p:cNvSpPr/>
          <p:nvPr/>
        </p:nvSpPr>
        <p:spPr>
          <a:xfrm>
            <a:off x="2902457" y="5104638"/>
            <a:ext cx="900049" cy="431800"/>
          </a:xfrm>
          <a:custGeom>
            <a:avLst/>
            <a:gdLst/>
            <a:ahLst/>
            <a:cxnLst/>
            <a:rect l="l" t="t" r="r" b="b"/>
            <a:pathLst>
              <a:path w="900049" h="431800">
                <a:moveTo>
                  <a:pt x="900049" y="0"/>
                </a:moveTo>
                <a:lnTo>
                  <a:pt x="900049" y="215900"/>
                </a:lnTo>
                <a:lnTo>
                  <a:pt x="0" y="215900"/>
                </a:lnTo>
                <a:lnTo>
                  <a:pt x="0" y="431800"/>
                </a:lnTo>
              </a:path>
            </a:pathLst>
          </a:custGeom>
          <a:ln w="19812">
            <a:solidFill>
              <a:srgbClr val="FFFFFF"/>
            </a:solidFill>
          </a:ln>
        </p:spPr>
        <p:txBody>
          <a:bodyPr wrap="square" lIns="0" tIns="0" rIns="0" bIns="0" rtlCol="0">
            <a:spAutoFit/>
          </a:bodyPr>
          <a:lstStyle/>
          <a:p/>
        </p:txBody>
      </p:sp>
      <p:sp>
        <p:nvSpPr>
          <p:cNvPr id="49" name="object 49"/>
          <p:cNvSpPr/>
          <p:nvPr/>
        </p:nvSpPr>
        <p:spPr>
          <a:xfrm>
            <a:off x="7178802" y="5093970"/>
            <a:ext cx="0" cy="395351"/>
          </a:xfrm>
          <a:custGeom>
            <a:avLst/>
            <a:gdLst/>
            <a:ahLst/>
            <a:cxnLst/>
            <a:rect l="l" t="t" r="r" b="b"/>
            <a:pathLst>
              <a:path h="395350">
                <a:moveTo>
                  <a:pt x="0" y="0"/>
                </a:moveTo>
                <a:lnTo>
                  <a:pt x="0" y="395350"/>
                </a:lnTo>
              </a:path>
            </a:pathLst>
          </a:custGeom>
          <a:ln w="19812">
            <a:solidFill>
              <a:srgbClr val="FFFFFF"/>
            </a:solidFill>
          </a:ln>
        </p:spPr>
        <p:txBody>
          <a:bodyPr wrap="square" lIns="0" tIns="0" rIns="0" bIns="0" rtlCol="0">
            <a:spAutoFit/>
          </a:bodyPr>
          <a:lstStyle/>
          <a:p/>
        </p:txBody>
      </p:sp>
      <p:sp>
        <p:nvSpPr>
          <p:cNvPr id="50" name="object 50"/>
          <p:cNvSpPr txBox="1"/>
          <p:nvPr/>
        </p:nvSpPr>
        <p:spPr>
          <a:xfrm>
            <a:off x="3904615" y="5003038"/>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构成犯罪</a:t>
            </a:r>
            <a:endParaRPr sz="1600">
              <a:latin typeface="微软雅黑" panose="020B0503020204020204" charset="-122"/>
              <a:cs typeface="微软雅黑" panose="020B0503020204020204" charset="-122"/>
            </a:endParaRPr>
          </a:p>
        </p:txBody>
      </p:sp>
      <p:sp>
        <p:nvSpPr>
          <p:cNvPr id="51" name="object 51"/>
          <p:cNvSpPr txBox="1"/>
          <p:nvPr/>
        </p:nvSpPr>
        <p:spPr>
          <a:xfrm>
            <a:off x="2677160" y="5018913"/>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未构成犯罪</a:t>
            </a:r>
            <a:endParaRPr sz="1600">
              <a:latin typeface="微软雅黑" panose="020B0503020204020204" charset="-122"/>
              <a:cs typeface="微软雅黑" panose="020B050302020402020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424037" cy="1224229"/>
          </a:xfrm>
          <a:custGeom>
            <a:avLst/>
            <a:gdLst/>
            <a:ahLst/>
            <a:cxnLst/>
            <a:rect l="l" t="t" r="r" b="b"/>
            <a:pathLst>
              <a:path w="8424037" h="1224229">
                <a:moveTo>
                  <a:pt x="0" y="1224229"/>
                </a:moveTo>
                <a:lnTo>
                  <a:pt x="8424037" y="1224229"/>
                </a:lnTo>
                <a:lnTo>
                  <a:pt x="8424037"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1297177"/>
          </a:xfrm>
          <a:custGeom>
            <a:avLst/>
            <a:gdLst/>
            <a:ahLst/>
            <a:cxnLst/>
            <a:rect l="l" t="t" r="r" b="b"/>
            <a:pathLst>
              <a:path w="735647" h="1297177">
                <a:moveTo>
                  <a:pt x="0" y="1297177"/>
                </a:moveTo>
                <a:lnTo>
                  <a:pt x="735647" y="1297177"/>
                </a:lnTo>
                <a:lnTo>
                  <a:pt x="735647" y="0"/>
                </a:lnTo>
                <a:lnTo>
                  <a:pt x="0" y="0"/>
                </a:lnTo>
                <a:lnTo>
                  <a:pt x="0" y="1297177"/>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424037" cy="1297177"/>
          </a:xfrm>
          <a:custGeom>
            <a:avLst/>
            <a:gdLst/>
            <a:ahLst/>
            <a:cxnLst/>
            <a:rect l="l" t="t" r="r" b="b"/>
            <a:pathLst>
              <a:path w="8424037" h="1297177">
                <a:moveTo>
                  <a:pt x="0" y="1297177"/>
                </a:moveTo>
                <a:lnTo>
                  <a:pt x="8424037" y="1297177"/>
                </a:lnTo>
                <a:lnTo>
                  <a:pt x="8424037" y="0"/>
                </a:lnTo>
                <a:lnTo>
                  <a:pt x="0" y="0"/>
                </a:lnTo>
                <a:lnTo>
                  <a:pt x="0" y="1297177"/>
                </a:lnTo>
                <a:close/>
              </a:path>
            </a:pathLst>
          </a:custGeom>
          <a:solidFill>
            <a:srgbClr val="EE5200"/>
          </a:solidFill>
        </p:spPr>
        <p:txBody>
          <a:bodyPr wrap="square" lIns="0" tIns="0" rIns="0" bIns="0" rtlCol="0">
            <a:spAutoFit/>
          </a:bodyPr>
          <a:lstStyle/>
          <a:p/>
        </p:txBody>
      </p:sp>
      <p:sp>
        <p:nvSpPr>
          <p:cNvPr id="6" name="object 6"/>
          <p:cNvSpPr/>
          <p:nvPr/>
        </p:nvSpPr>
        <p:spPr>
          <a:xfrm>
            <a:off x="344487" y="2782006"/>
            <a:ext cx="735647" cy="3981958"/>
          </a:xfrm>
          <a:custGeom>
            <a:avLst/>
            <a:gdLst/>
            <a:ahLst/>
            <a:cxnLst/>
            <a:rect l="l" t="t" r="r" b="b"/>
            <a:pathLst>
              <a:path w="735647" h="3981957">
                <a:moveTo>
                  <a:pt x="0" y="3981958"/>
                </a:moveTo>
                <a:lnTo>
                  <a:pt x="735647" y="3981958"/>
                </a:lnTo>
                <a:lnTo>
                  <a:pt x="735647" y="0"/>
                </a:lnTo>
                <a:lnTo>
                  <a:pt x="0" y="0"/>
                </a:lnTo>
                <a:lnTo>
                  <a:pt x="0" y="3981958"/>
                </a:lnTo>
                <a:close/>
              </a:path>
            </a:pathLst>
          </a:custGeom>
          <a:solidFill>
            <a:srgbClr val="205A6B"/>
          </a:solidFill>
        </p:spPr>
        <p:txBody>
          <a:bodyPr wrap="square" lIns="0" tIns="0" rIns="0" bIns="0" rtlCol="0">
            <a:spAutoFit/>
          </a:bodyPr>
          <a:lstStyle/>
          <a:p/>
        </p:txBody>
      </p:sp>
      <p:sp>
        <p:nvSpPr>
          <p:cNvPr id="7" name="object 7"/>
          <p:cNvSpPr/>
          <p:nvPr/>
        </p:nvSpPr>
        <p:spPr>
          <a:xfrm>
            <a:off x="1080135" y="2782006"/>
            <a:ext cx="8424037" cy="3981958"/>
          </a:xfrm>
          <a:custGeom>
            <a:avLst/>
            <a:gdLst/>
            <a:ahLst/>
            <a:cxnLst/>
            <a:rect l="l" t="t" r="r" b="b"/>
            <a:pathLst>
              <a:path w="8424037" h="3981957">
                <a:moveTo>
                  <a:pt x="0" y="3981958"/>
                </a:moveTo>
                <a:lnTo>
                  <a:pt x="8424037" y="3981958"/>
                </a:lnTo>
                <a:lnTo>
                  <a:pt x="8424037" y="0"/>
                </a:lnTo>
                <a:lnTo>
                  <a:pt x="0" y="0"/>
                </a:lnTo>
                <a:lnTo>
                  <a:pt x="0" y="3981958"/>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516060"/>
          </a:xfrm>
          <a:custGeom>
            <a:avLst/>
            <a:gdLst/>
            <a:ahLst/>
            <a:cxnLst/>
            <a:rect l="l" t="t" r="r" b="b"/>
            <a:pathLst>
              <a:path h="6516060">
                <a:moveTo>
                  <a:pt x="0" y="0"/>
                </a:moveTo>
                <a:lnTo>
                  <a:pt x="0" y="6516060"/>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278206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516060"/>
          </a:xfrm>
          <a:custGeom>
            <a:avLst/>
            <a:gdLst/>
            <a:ahLst/>
            <a:cxnLst/>
            <a:rect l="l" t="t" r="r" b="b"/>
            <a:pathLst>
              <a:path h="6516060">
                <a:moveTo>
                  <a:pt x="0" y="0"/>
                </a:moveTo>
                <a:lnTo>
                  <a:pt x="0" y="6516060"/>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76396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213986"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576070"/>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3602482" y="1966214"/>
            <a:ext cx="3382010" cy="37846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微软雅黑" panose="020B0503020204020204" charset="-122"/>
                <a:cs typeface="微软雅黑" panose="020B0503020204020204" charset="-122"/>
              </a:rPr>
              <a:t>未采取措施消除事故隐患</a:t>
            </a:r>
            <a:endParaRPr sz="2400">
              <a:latin typeface="微软雅黑" panose="020B0503020204020204" charset="-122"/>
              <a:cs typeface="微软雅黑" panose="020B0503020204020204" charset="-122"/>
            </a:endParaRPr>
          </a:p>
        </p:txBody>
      </p:sp>
      <p:sp>
        <p:nvSpPr>
          <p:cNvPr id="18" name="object 18"/>
          <p:cNvSpPr txBox="1"/>
          <p:nvPr/>
        </p:nvSpPr>
        <p:spPr>
          <a:xfrm>
            <a:off x="585012" y="4078858"/>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3803141" y="4117085"/>
            <a:ext cx="1511300" cy="1439926"/>
          </a:xfrm>
          <a:custGeom>
            <a:avLst/>
            <a:gdLst/>
            <a:ahLst/>
            <a:cxnLst/>
            <a:rect l="l" t="t" r="r" b="b"/>
            <a:pathLst>
              <a:path w="1511300" h="1439926">
                <a:moveTo>
                  <a:pt x="1511300" y="0"/>
                </a:moveTo>
                <a:lnTo>
                  <a:pt x="1511300" y="719963"/>
                </a:lnTo>
                <a:lnTo>
                  <a:pt x="0" y="719963"/>
                </a:lnTo>
                <a:lnTo>
                  <a:pt x="0" y="1439926"/>
                </a:lnTo>
              </a:path>
            </a:pathLst>
          </a:custGeom>
          <a:ln w="19812">
            <a:solidFill>
              <a:srgbClr val="FFFFFF"/>
            </a:solidFill>
          </a:ln>
        </p:spPr>
        <p:txBody>
          <a:bodyPr wrap="square" lIns="0" tIns="0" rIns="0" bIns="0" rtlCol="0">
            <a:spAutoFit/>
          </a:bodyPr>
          <a:lstStyle/>
          <a:p/>
        </p:txBody>
      </p:sp>
      <p:sp>
        <p:nvSpPr>
          <p:cNvPr id="20" name="object 20"/>
          <p:cNvSpPr/>
          <p:nvPr/>
        </p:nvSpPr>
        <p:spPr>
          <a:xfrm>
            <a:off x="5313426" y="4117085"/>
            <a:ext cx="2590800" cy="1439926"/>
          </a:xfrm>
          <a:custGeom>
            <a:avLst/>
            <a:gdLst/>
            <a:ahLst/>
            <a:cxnLst/>
            <a:rect l="l" t="t" r="r" b="b"/>
            <a:pathLst>
              <a:path w="2590800" h="1439926">
                <a:moveTo>
                  <a:pt x="2590800" y="1439926"/>
                </a:moveTo>
                <a:lnTo>
                  <a:pt x="2590800" y="719963"/>
                </a:lnTo>
                <a:lnTo>
                  <a:pt x="0" y="719963"/>
                </a:lnTo>
                <a:lnTo>
                  <a:pt x="0" y="0"/>
                </a:lnTo>
              </a:path>
            </a:pathLst>
          </a:custGeom>
          <a:ln w="19812">
            <a:solidFill>
              <a:srgbClr val="FFFFFF"/>
            </a:solidFill>
          </a:ln>
        </p:spPr>
        <p:txBody>
          <a:bodyPr wrap="square" lIns="0" tIns="0" rIns="0" bIns="0" rtlCol="0">
            <a:spAutoFit/>
          </a:bodyPr>
          <a:lstStyle/>
          <a:p/>
        </p:txBody>
      </p:sp>
      <p:sp>
        <p:nvSpPr>
          <p:cNvPr id="21" name="object 21"/>
          <p:cNvSpPr/>
          <p:nvPr/>
        </p:nvSpPr>
        <p:spPr>
          <a:xfrm>
            <a:off x="5313426" y="2818638"/>
            <a:ext cx="0" cy="576072"/>
          </a:xfrm>
          <a:custGeom>
            <a:avLst/>
            <a:gdLst/>
            <a:ahLst/>
            <a:cxnLst/>
            <a:rect l="l" t="t" r="r" b="b"/>
            <a:pathLst>
              <a:path h="576072">
                <a:moveTo>
                  <a:pt x="0" y="0"/>
                </a:moveTo>
                <a:lnTo>
                  <a:pt x="0" y="576072"/>
                </a:lnTo>
              </a:path>
            </a:pathLst>
          </a:custGeom>
          <a:ln w="19812">
            <a:solidFill>
              <a:srgbClr val="FFFFFF"/>
            </a:solidFill>
          </a:ln>
        </p:spPr>
        <p:txBody>
          <a:bodyPr wrap="square" lIns="0" tIns="0" rIns="0" bIns="0" rtlCol="0">
            <a:spAutoFit/>
          </a:bodyPr>
          <a:lstStyle/>
          <a:p/>
        </p:txBody>
      </p:sp>
      <p:sp>
        <p:nvSpPr>
          <p:cNvPr id="22" name="object 22"/>
          <p:cNvSpPr/>
          <p:nvPr/>
        </p:nvSpPr>
        <p:spPr>
          <a:xfrm>
            <a:off x="5313426" y="3934205"/>
            <a:ext cx="0" cy="182880"/>
          </a:xfrm>
          <a:custGeom>
            <a:avLst/>
            <a:gdLst/>
            <a:ahLst/>
            <a:cxnLst/>
            <a:rect l="l" t="t" r="r" b="b"/>
            <a:pathLst>
              <a:path h="182879">
                <a:moveTo>
                  <a:pt x="0" y="0"/>
                </a:moveTo>
                <a:lnTo>
                  <a:pt x="0" y="182880"/>
                </a:lnTo>
              </a:path>
            </a:pathLst>
          </a:custGeom>
          <a:ln w="19812">
            <a:solidFill>
              <a:srgbClr val="FFFFFF"/>
            </a:solidFill>
          </a:ln>
        </p:spPr>
        <p:txBody>
          <a:bodyPr wrap="square" lIns="0" tIns="0" rIns="0" bIns="0" rtlCol="0">
            <a:spAutoFit/>
          </a:bodyPr>
          <a:lstStyle/>
          <a:p/>
        </p:txBody>
      </p:sp>
      <p:sp>
        <p:nvSpPr>
          <p:cNvPr id="23" name="object 23"/>
          <p:cNvSpPr/>
          <p:nvPr/>
        </p:nvSpPr>
        <p:spPr>
          <a:xfrm>
            <a:off x="1850898" y="5321046"/>
            <a:ext cx="3904488" cy="1004316"/>
          </a:xfrm>
          <a:custGeom>
            <a:avLst/>
            <a:gdLst/>
            <a:ahLst/>
            <a:cxnLst/>
            <a:rect l="l" t="t" r="r" b="b"/>
            <a:pathLst>
              <a:path w="3904488" h="1004315">
                <a:moveTo>
                  <a:pt x="0" y="1004315"/>
                </a:moveTo>
                <a:lnTo>
                  <a:pt x="3904488" y="1004315"/>
                </a:lnTo>
                <a:lnTo>
                  <a:pt x="3904488" y="0"/>
                </a:lnTo>
                <a:lnTo>
                  <a:pt x="0" y="0"/>
                </a:lnTo>
                <a:lnTo>
                  <a:pt x="0" y="1004315"/>
                </a:lnTo>
                <a:close/>
              </a:path>
            </a:pathLst>
          </a:custGeom>
          <a:solidFill>
            <a:srgbClr val="205A6B"/>
          </a:solidFill>
        </p:spPr>
        <p:txBody>
          <a:bodyPr wrap="square" lIns="0" tIns="0" rIns="0" bIns="0" rtlCol="0">
            <a:spAutoFit/>
          </a:bodyPr>
          <a:lstStyle/>
          <a:p/>
        </p:txBody>
      </p:sp>
      <p:sp>
        <p:nvSpPr>
          <p:cNvPr id="24" name="object 24"/>
          <p:cNvSpPr/>
          <p:nvPr/>
        </p:nvSpPr>
        <p:spPr>
          <a:xfrm>
            <a:off x="1850898" y="5321046"/>
            <a:ext cx="3904488" cy="1004316"/>
          </a:xfrm>
          <a:custGeom>
            <a:avLst/>
            <a:gdLst/>
            <a:ahLst/>
            <a:cxnLst/>
            <a:rect l="l" t="t" r="r" b="b"/>
            <a:pathLst>
              <a:path w="3904488" h="1004315">
                <a:moveTo>
                  <a:pt x="0" y="1004315"/>
                </a:moveTo>
                <a:lnTo>
                  <a:pt x="3904488" y="1004315"/>
                </a:lnTo>
                <a:lnTo>
                  <a:pt x="3904488" y="0"/>
                </a:lnTo>
                <a:lnTo>
                  <a:pt x="0" y="0"/>
                </a:lnTo>
                <a:lnTo>
                  <a:pt x="0" y="1004315"/>
                </a:lnTo>
                <a:close/>
              </a:path>
            </a:pathLst>
          </a:custGeom>
          <a:ln w="19812">
            <a:solidFill>
              <a:srgbClr val="FFFFFF"/>
            </a:solidFill>
          </a:ln>
        </p:spPr>
        <p:txBody>
          <a:bodyPr wrap="square" lIns="0" tIns="0" rIns="0" bIns="0" rtlCol="0">
            <a:spAutoFit/>
          </a:bodyPr>
          <a:lstStyle/>
          <a:p/>
        </p:txBody>
      </p:sp>
      <p:sp>
        <p:nvSpPr>
          <p:cNvPr id="25" name="object 25"/>
          <p:cNvSpPr txBox="1"/>
          <p:nvPr/>
        </p:nvSpPr>
        <p:spPr>
          <a:xfrm>
            <a:off x="1964182" y="5406704"/>
            <a:ext cx="3675379" cy="744855"/>
          </a:xfrm>
          <a:prstGeom prst="rect">
            <a:avLst/>
          </a:prstGeom>
        </p:spPr>
        <p:txBody>
          <a:bodyPr vert="horz" wrap="square" lIns="0" tIns="0" rIns="0" bIns="0" rtlCol="0">
            <a:spAutoFit/>
          </a:bodyPr>
          <a:lstStyle/>
          <a:p>
            <a:pPr marL="12700" marR="6350" indent="203835">
              <a:lnSpc>
                <a:spcPct val="150000"/>
              </a:lnSpc>
            </a:pPr>
            <a:r>
              <a:rPr sz="1600" b="1" spc="-20" dirty="0">
                <a:solidFill>
                  <a:srgbClr val="FFFFFF"/>
                </a:solidFill>
                <a:latin typeface="微软雅黑" panose="020B0503020204020204" charset="-122"/>
                <a:cs typeface="微软雅黑" panose="020B0503020204020204" charset="-122"/>
              </a:rPr>
              <a:t>对其直接负责的主管人员和其他直接 责任人员处二万元以上五万元以下</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罚款</a:t>
            </a:r>
            <a:endParaRPr sz="1600">
              <a:latin typeface="微软雅黑" panose="020B0503020204020204" charset="-122"/>
              <a:cs typeface="微软雅黑" panose="020B0503020204020204" charset="-122"/>
            </a:endParaRPr>
          </a:p>
        </p:txBody>
      </p:sp>
      <p:sp>
        <p:nvSpPr>
          <p:cNvPr id="26" name="object 26"/>
          <p:cNvSpPr/>
          <p:nvPr/>
        </p:nvSpPr>
        <p:spPr>
          <a:xfrm>
            <a:off x="6421373" y="5321046"/>
            <a:ext cx="2967228" cy="1004316"/>
          </a:xfrm>
          <a:custGeom>
            <a:avLst/>
            <a:gdLst/>
            <a:ahLst/>
            <a:cxnLst/>
            <a:rect l="l" t="t" r="r" b="b"/>
            <a:pathLst>
              <a:path w="2967228" h="1004315">
                <a:moveTo>
                  <a:pt x="0" y="1004315"/>
                </a:moveTo>
                <a:lnTo>
                  <a:pt x="2967228" y="1004315"/>
                </a:lnTo>
                <a:lnTo>
                  <a:pt x="2967228" y="0"/>
                </a:lnTo>
                <a:lnTo>
                  <a:pt x="0" y="0"/>
                </a:lnTo>
                <a:lnTo>
                  <a:pt x="0" y="1004315"/>
                </a:lnTo>
                <a:close/>
              </a:path>
            </a:pathLst>
          </a:custGeom>
          <a:solidFill>
            <a:srgbClr val="205A6B"/>
          </a:solidFill>
        </p:spPr>
        <p:txBody>
          <a:bodyPr wrap="square" lIns="0" tIns="0" rIns="0" bIns="0" rtlCol="0">
            <a:spAutoFit/>
          </a:bodyPr>
          <a:lstStyle/>
          <a:p/>
        </p:txBody>
      </p:sp>
      <p:sp>
        <p:nvSpPr>
          <p:cNvPr id="27" name="object 27"/>
          <p:cNvSpPr/>
          <p:nvPr/>
        </p:nvSpPr>
        <p:spPr>
          <a:xfrm>
            <a:off x="6421373" y="5321046"/>
            <a:ext cx="2967228" cy="1004316"/>
          </a:xfrm>
          <a:custGeom>
            <a:avLst/>
            <a:gdLst/>
            <a:ahLst/>
            <a:cxnLst/>
            <a:rect l="l" t="t" r="r" b="b"/>
            <a:pathLst>
              <a:path w="2967228" h="1004315">
                <a:moveTo>
                  <a:pt x="0" y="1004315"/>
                </a:moveTo>
                <a:lnTo>
                  <a:pt x="2967228" y="1004315"/>
                </a:lnTo>
                <a:lnTo>
                  <a:pt x="2967228" y="0"/>
                </a:lnTo>
                <a:lnTo>
                  <a:pt x="0" y="0"/>
                </a:lnTo>
                <a:lnTo>
                  <a:pt x="0" y="1004315"/>
                </a:lnTo>
                <a:close/>
              </a:path>
            </a:pathLst>
          </a:custGeom>
          <a:ln w="19812">
            <a:solidFill>
              <a:srgbClr val="FFFFFF"/>
            </a:solidFill>
          </a:ln>
        </p:spPr>
        <p:txBody>
          <a:bodyPr wrap="square" lIns="0" tIns="0" rIns="0" bIns="0" rtlCol="0">
            <a:spAutoFit/>
          </a:bodyPr>
          <a:lstStyle/>
          <a:p/>
        </p:txBody>
      </p:sp>
      <p:sp>
        <p:nvSpPr>
          <p:cNvPr id="28" name="object 28"/>
          <p:cNvSpPr txBox="1"/>
          <p:nvPr/>
        </p:nvSpPr>
        <p:spPr>
          <a:xfrm>
            <a:off x="6675501" y="5406704"/>
            <a:ext cx="2458085" cy="744855"/>
          </a:xfrm>
          <a:prstGeom prst="rect">
            <a:avLst/>
          </a:prstGeom>
        </p:spPr>
        <p:txBody>
          <a:bodyPr vert="horz" wrap="square" lIns="0" tIns="0" rIns="0" bIns="0" rtlCol="0">
            <a:spAutoFit/>
          </a:bodyPr>
          <a:lstStyle/>
          <a:p>
            <a:pPr marL="114300" marR="6350" indent="-102235">
              <a:lnSpc>
                <a:spcPct val="150000"/>
              </a:lnSpc>
            </a:pPr>
            <a:r>
              <a:rPr sz="1600" b="1" spc="-20" dirty="0">
                <a:solidFill>
                  <a:srgbClr val="FFFFFF"/>
                </a:solidFill>
                <a:latin typeface="微软雅黑" panose="020B0503020204020204" charset="-122"/>
                <a:cs typeface="微软雅黑" panose="020B0503020204020204" charset="-122"/>
              </a:rPr>
              <a:t>停产停业整顿，并处十万元 以上五十万元以下的罚款</a:t>
            </a:r>
            <a:endParaRPr sz="1600">
              <a:latin typeface="微软雅黑" panose="020B0503020204020204" charset="-122"/>
              <a:cs typeface="微软雅黑" panose="020B0503020204020204" charset="-122"/>
            </a:endParaRPr>
          </a:p>
        </p:txBody>
      </p:sp>
      <p:sp>
        <p:nvSpPr>
          <p:cNvPr id="29" name="object 29"/>
          <p:cNvSpPr/>
          <p:nvPr/>
        </p:nvSpPr>
        <p:spPr>
          <a:xfrm>
            <a:off x="3844290" y="3394709"/>
            <a:ext cx="2935223" cy="539495"/>
          </a:xfrm>
          <a:custGeom>
            <a:avLst/>
            <a:gdLst/>
            <a:ahLst/>
            <a:cxnLst/>
            <a:rect l="l" t="t" r="r" b="b"/>
            <a:pathLst>
              <a:path w="2935223" h="539496">
                <a:moveTo>
                  <a:pt x="0" y="539495"/>
                </a:moveTo>
                <a:lnTo>
                  <a:pt x="2935223" y="539495"/>
                </a:lnTo>
                <a:lnTo>
                  <a:pt x="2935223" y="0"/>
                </a:lnTo>
                <a:lnTo>
                  <a:pt x="0" y="0"/>
                </a:lnTo>
                <a:lnTo>
                  <a:pt x="0" y="539495"/>
                </a:lnTo>
                <a:close/>
              </a:path>
            </a:pathLst>
          </a:custGeom>
          <a:solidFill>
            <a:srgbClr val="205A6B"/>
          </a:solidFill>
        </p:spPr>
        <p:txBody>
          <a:bodyPr wrap="square" lIns="0" tIns="0" rIns="0" bIns="0" rtlCol="0">
            <a:spAutoFit/>
          </a:bodyPr>
          <a:lstStyle/>
          <a:p/>
        </p:txBody>
      </p:sp>
      <p:sp>
        <p:nvSpPr>
          <p:cNvPr id="30" name="object 30"/>
          <p:cNvSpPr/>
          <p:nvPr/>
        </p:nvSpPr>
        <p:spPr>
          <a:xfrm>
            <a:off x="3844290" y="3394709"/>
            <a:ext cx="2935223" cy="539495"/>
          </a:xfrm>
          <a:custGeom>
            <a:avLst/>
            <a:gdLst/>
            <a:ahLst/>
            <a:cxnLst/>
            <a:rect l="l" t="t" r="r" b="b"/>
            <a:pathLst>
              <a:path w="2935223" h="539496">
                <a:moveTo>
                  <a:pt x="0" y="539495"/>
                </a:moveTo>
                <a:lnTo>
                  <a:pt x="2935223" y="539495"/>
                </a:lnTo>
                <a:lnTo>
                  <a:pt x="2935223" y="0"/>
                </a:lnTo>
                <a:lnTo>
                  <a:pt x="0" y="0"/>
                </a:lnTo>
                <a:lnTo>
                  <a:pt x="0" y="539495"/>
                </a:lnTo>
                <a:close/>
              </a:path>
            </a:pathLst>
          </a:custGeom>
          <a:ln w="19812">
            <a:solidFill>
              <a:srgbClr val="FFFFFF"/>
            </a:solidFill>
          </a:ln>
        </p:spPr>
        <p:txBody>
          <a:bodyPr wrap="square" lIns="0" tIns="0" rIns="0" bIns="0" rtlCol="0">
            <a:spAutoFit/>
          </a:bodyPr>
          <a:lstStyle/>
          <a:p/>
        </p:txBody>
      </p:sp>
      <p:sp>
        <p:nvSpPr>
          <p:cNvPr id="31" name="object 31"/>
          <p:cNvSpPr txBox="1"/>
          <p:nvPr/>
        </p:nvSpPr>
        <p:spPr>
          <a:xfrm>
            <a:off x="4082034" y="3534282"/>
            <a:ext cx="245808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责令立即消除或者限期消除</a:t>
            </a:r>
            <a:endParaRPr sz="1600">
              <a:latin typeface="微软雅黑" panose="020B0503020204020204" charset="-122"/>
              <a:cs typeface="微软雅黑" panose="020B0503020204020204" charset="-122"/>
            </a:endParaRPr>
          </a:p>
        </p:txBody>
      </p:sp>
      <p:sp>
        <p:nvSpPr>
          <p:cNvPr id="32" name="object 32"/>
          <p:cNvSpPr/>
          <p:nvPr/>
        </p:nvSpPr>
        <p:spPr>
          <a:xfrm>
            <a:off x="4559046" y="4117085"/>
            <a:ext cx="1510284" cy="541019"/>
          </a:xfrm>
          <a:custGeom>
            <a:avLst/>
            <a:gdLst/>
            <a:ahLst/>
            <a:cxnLst/>
            <a:rect l="l" t="t" r="r" b="b"/>
            <a:pathLst>
              <a:path w="1510284" h="541020">
                <a:moveTo>
                  <a:pt x="0" y="541019"/>
                </a:moveTo>
                <a:lnTo>
                  <a:pt x="1510284" y="541019"/>
                </a:lnTo>
                <a:lnTo>
                  <a:pt x="1510284" y="0"/>
                </a:lnTo>
                <a:lnTo>
                  <a:pt x="0" y="0"/>
                </a:lnTo>
                <a:lnTo>
                  <a:pt x="0" y="541019"/>
                </a:lnTo>
                <a:close/>
              </a:path>
            </a:pathLst>
          </a:custGeom>
          <a:solidFill>
            <a:srgbClr val="205A6B"/>
          </a:solidFill>
        </p:spPr>
        <p:txBody>
          <a:bodyPr wrap="square" lIns="0" tIns="0" rIns="0" bIns="0" rtlCol="0">
            <a:spAutoFit/>
          </a:bodyPr>
          <a:lstStyle/>
          <a:p/>
        </p:txBody>
      </p:sp>
      <p:sp>
        <p:nvSpPr>
          <p:cNvPr id="33" name="object 33"/>
          <p:cNvSpPr/>
          <p:nvPr/>
        </p:nvSpPr>
        <p:spPr>
          <a:xfrm>
            <a:off x="4559046" y="4117085"/>
            <a:ext cx="1510284" cy="541019"/>
          </a:xfrm>
          <a:custGeom>
            <a:avLst/>
            <a:gdLst/>
            <a:ahLst/>
            <a:cxnLst/>
            <a:rect l="l" t="t" r="r" b="b"/>
            <a:pathLst>
              <a:path w="1510284" h="541020">
                <a:moveTo>
                  <a:pt x="0" y="541019"/>
                </a:moveTo>
                <a:lnTo>
                  <a:pt x="1510284" y="541019"/>
                </a:lnTo>
                <a:lnTo>
                  <a:pt x="1510284" y="0"/>
                </a:lnTo>
                <a:lnTo>
                  <a:pt x="0" y="0"/>
                </a:lnTo>
                <a:lnTo>
                  <a:pt x="0" y="541019"/>
                </a:lnTo>
                <a:close/>
              </a:path>
            </a:pathLst>
          </a:custGeom>
          <a:ln w="19812">
            <a:solidFill>
              <a:srgbClr val="FFFFFF"/>
            </a:solidFill>
          </a:ln>
        </p:spPr>
        <p:txBody>
          <a:bodyPr wrap="square" lIns="0" tIns="0" rIns="0" bIns="0" rtlCol="0">
            <a:spAutoFit/>
          </a:bodyPr>
          <a:lstStyle/>
          <a:p/>
        </p:txBody>
      </p:sp>
      <p:sp>
        <p:nvSpPr>
          <p:cNvPr id="34" name="object 34"/>
          <p:cNvSpPr txBox="1"/>
          <p:nvPr/>
        </p:nvSpPr>
        <p:spPr>
          <a:xfrm>
            <a:off x="4895469" y="4257547"/>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拒不执行</a:t>
            </a:r>
            <a:endParaRPr sz="1600">
              <a:latin typeface="微软雅黑" panose="020B0503020204020204" charset="-122"/>
              <a:cs typeface="微软雅黑" panose="020B0503020204020204" charset="-122"/>
            </a:endParaRPr>
          </a:p>
        </p:txBody>
      </p:sp>
      <p:sp>
        <p:nvSpPr>
          <p:cNvPr id="35" name="object 35"/>
          <p:cNvSpPr/>
          <p:nvPr/>
        </p:nvSpPr>
        <p:spPr>
          <a:xfrm>
            <a:off x="8582406" y="4388358"/>
            <a:ext cx="612648" cy="611124"/>
          </a:xfrm>
          <a:custGeom>
            <a:avLst/>
            <a:gdLst/>
            <a:ahLst/>
            <a:cxnLst/>
            <a:rect l="l" t="t" r="r" b="b"/>
            <a:pathLst>
              <a:path w="612648"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8"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36" name="object 36"/>
          <p:cNvSpPr/>
          <p:nvPr/>
        </p:nvSpPr>
        <p:spPr>
          <a:xfrm>
            <a:off x="8582406" y="4388358"/>
            <a:ext cx="612648" cy="611124"/>
          </a:xfrm>
          <a:custGeom>
            <a:avLst/>
            <a:gdLst/>
            <a:ahLst/>
            <a:cxnLst/>
            <a:rect l="l" t="t" r="r" b="b"/>
            <a:pathLst>
              <a:path w="612648" h="611124">
                <a:moveTo>
                  <a:pt x="0" y="305562"/>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8" y="305562"/>
                </a:lnTo>
                <a:lnTo>
                  <a:pt x="611632" y="330626"/>
                </a:lnTo>
                <a:lnTo>
                  <a:pt x="603744" y="379000"/>
                </a:lnTo>
                <a:lnTo>
                  <a:pt x="588573" y="424511"/>
                </a:lnTo>
                <a:lnTo>
                  <a:pt x="566750" y="466530"/>
                </a:lnTo>
                <a:lnTo>
                  <a:pt x="538905" y="504428"/>
                </a:lnTo>
                <a:lnTo>
                  <a:pt x="505670" y="537578"/>
                </a:lnTo>
                <a:lnTo>
                  <a:pt x="467676" y="565349"/>
                </a:lnTo>
                <a:lnTo>
                  <a:pt x="425553" y="587115"/>
                </a:lnTo>
                <a:lnTo>
                  <a:pt x="379932" y="602245"/>
                </a:lnTo>
                <a:lnTo>
                  <a:pt x="331445" y="610111"/>
                </a:lnTo>
                <a:lnTo>
                  <a:pt x="306324" y="611124"/>
                </a:lnTo>
                <a:lnTo>
                  <a:pt x="281202" y="610111"/>
                </a:lnTo>
                <a:lnTo>
                  <a:pt x="232715" y="602245"/>
                </a:lnTo>
                <a:lnTo>
                  <a:pt x="187094" y="587115"/>
                </a:lnTo>
                <a:lnTo>
                  <a:pt x="144971" y="565349"/>
                </a:lnTo>
                <a:lnTo>
                  <a:pt x="106977" y="537578"/>
                </a:lnTo>
                <a:lnTo>
                  <a:pt x="73742" y="504428"/>
                </a:lnTo>
                <a:lnTo>
                  <a:pt x="45897" y="466530"/>
                </a:lnTo>
                <a:lnTo>
                  <a:pt x="24074" y="424511"/>
                </a:lnTo>
                <a:lnTo>
                  <a:pt x="8903" y="379000"/>
                </a:lnTo>
                <a:lnTo>
                  <a:pt x="1015" y="330626"/>
                </a:lnTo>
                <a:lnTo>
                  <a:pt x="0" y="305562"/>
                </a:lnTo>
                <a:close/>
              </a:path>
            </a:pathLst>
          </a:custGeom>
          <a:ln w="38100">
            <a:solidFill>
              <a:srgbClr val="FFFFFF"/>
            </a:solidFill>
          </a:ln>
        </p:spPr>
        <p:txBody>
          <a:bodyPr wrap="square" lIns="0" tIns="0" rIns="0" bIns="0" rtlCol="0">
            <a:spAutoFit/>
          </a:bodyPr>
          <a:lstStyle/>
          <a:p/>
        </p:txBody>
      </p:sp>
      <p:sp>
        <p:nvSpPr>
          <p:cNvPr id="37" name="object 37"/>
          <p:cNvSpPr/>
          <p:nvPr/>
        </p:nvSpPr>
        <p:spPr>
          <a:xfrm>
            <a:off x="8618219" y="4443984"/>
            <a:ext cx="541020" cy="498348"/>
          </a:xfrm>
          <a:prstGeom prst="rect">
            <a:avLst/>
          </a:prstGeom>
          <a:blipFill>
            <a:blip r:embed="rId1" cstate="print"/>
            <a:stretch>
              <a:fillRect/>
            </a:stretch>
          </a:blipFill>
        </p:spPr>
        <p:txBody>
          <a:bodyPr wrap="square" lIns="0" tIns="0" rIns="0" bIns="0" rtlCol="0">
            <a:spAutoFit/>
          </a:bodyPr>
          <a:lstStyle/>
          <a:p/>
        </p:txBody>
      </p:sp>
      <p:sp>
        <p:nvSpPr>
          <p:cNvPr id="38" name="object 38"/>
          <p:cNvSpPr/>
          <p:nvPr/>
        </p:nvSpPr>
        <p:spPr>
          <a:xfrm>
            <a:off x="2012442" y="4470653"/>
            <a:ext cx="612647" cy="611123"/>
          </a:xfrm>
          <a:custGeom>
            <a:avLst/>
            <a:gdLst/>
            <a:ahLst/>
            <a:cxnLst/>
            <a:rect l="l" t="t" r="r" b="b"/>
            <a:pathLst>
              <a:path w="612647"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7"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39" name="object 39"/>
          <p:cNvSpPr/>
          <p:nvPr/>
        </p:nvSpPr>
        <p:spPr>
          <a:xfrm>
            <a:off x="2012442" y="4470653"/>
            <a:ext cx="612647" cy="611123"/>
          </a:xfrm>
          <a:custGeom>
            <a:avLst/>
            <a:gdLst/>
            <a:ahLst/>
            <a:cxnLst/>
            <a:rect l="l" t="t" r="r" b="b"/>
            <a:pathLst>
              <a:path w="612647" h="611124">
                <a:moveTo>
                  <a:pt x="0" y="305562"/>
                </a:moveTo>
                <a:lnTo>
                  <a:pt x="4009" y="255991"/>
                </a:lnTo>
                <a:lnTo>
                  <a:pt x="15617" y="208970"/>
                </a:lnTo>
                <a:lnTo>
                  <a:pt x="34193" y="165127"/>
                </a:lnTo>
                <a:lnTo>
                  <a:pt x="59106" y="125089"/>
                </a:lnTo>
                <a:lnTo>
                  <a:pt x="89725" y="89487"/>
                </a:lnTo>
                <a:lnTo>
                  <a:pt x="125419" y="58948"/>
                </a:lnTo>
                <a:lnTo>
                  <a:pt x="165556" y="34101"/>
                </a:lnTo>
                <a:lnTo>
                  <a:pt x="209507" y="15575"/>
                </a:lnTo>
                <a:lnTo>
                  <a:pt x="256640" y="3998"/>
                </a:lnTo>
                <a:lnTo>
                  <a:pt x="306324" y="0"/>
                </a:lnTo>
                <a:lnTo>
                  <a:pt x="331445" y="1012"/>
                </a:lnTo>
                <a:lnTo>
                  <a:pt x="379932" y="8878"/>
                </a:lnTo>
                <a:lnTo>
                  <a:pt x="425553" y="24008"/>
                </a:lnTo>
                <a:lnTo>
                  <a:pt x="467676" y="45774"/>
                </a:lnTo>
                <a:lnTo>
                  <a:pt x="505670" y="73545"/>
                </a:lnTo>
                <a:lnTo>
                  <a:pt x="538905" y="106695"/>
                </a:lnTo>
                <a:lnTo>
                  <a:pt x="566750" y="144593"/>
                </a:lnTo>
                <a:lnTo>
                  <a:pt x="588573" y="186612"/>
                </a:lnTo>
                <a:lnTo>
                  <a:pt x="603744" y="232123"/>
                </a:lnTo>
                <a:lnTo>
                  <a:pt x="611632" y="280497"/>
                </a:lnTo>
                <a:lnTo>
                  <a:pt x="612647" y="305562"/>
                </a:lnTo>
                <a:lnTo>
                  <a:pt x="611632" y="330626"/>
                </a:lnTo>
                <a:lnTo>
                  <a:pt x="603744" y="379000"/>
                </a:lnTo>
                <a:lnTo>
                  <a:pt x="588573" y="424511"/>
                </a:lnTo>
                <a:lnTo>
                  <a:pt x="566750" y="466530"/>
                </a:lnTo>
                <a:lnTo>
                  <a:pt x="538905" y="504428"/>
                </a:lnTo>
                <a:lnTo>
                  <a:pt x="505670" y="537578"/>
                </a:lnTo>
                <a:lnTo>
                  <a:pt x="467676" y="565349"/>
                </a:lnTo>
                <a:lnTo>
                  <a:pt x="425553" y="587115"/>
                </a:lnTo>
                <a:lnTo>
                  <a:pt x="379932" y="602245"/>
                </a:lnTo>
                <a:lnTo>
                  <a:pt x="331445" y="610111"/>
                </a:lnTo>
                <a:lnTo>
                  <a:pt x="306324" y="611124"/>
                </a:lnTo>
                <a:lnTo>
                  <a:pt x="281202" y="610111"/>
                </a:lnTo>
                <a:lnTo>
                  <a:pt x="232715" y="602245"/>
                </a:lnTo>
                <a:lnTo>
                  <a:pt x="187094" y="587115"/>
                </a:lnTo>
                <a:lnTo>
                  <a:pt x="144971" y="565349"/>
                </a:lnTo>
                <a:lnTo>
                  <a:pt x="106977" y="537578"/>
                </a:lnTo>
                <a:lnTo>
                  <a:pt x="73742" y="504428"/>
                </a:lnTo>
                <a:lnTo>
                  <a:pt x="45897" y="466530"/>
                </a:lnTo>
                <a:lnTo>
                  <a:pt x="24074" y="424511"/>
                </a:lnTo>
                <a:lnTo>
                  <a:pt x="8903" y="379000"/>
                </a:lnTo>
                <a:lnTo>
                  <a:pt x="1015" y="330626"/>
                </a:lnTo>
                <a:lnTo>
                  <a:pt x="0" y="305562"/>
                </a:lnTo>
                <a:close/>
              </a:path>
            </a:pathLst>
          </a:custGeom>
          <a:ln w="38100">
            <a:solidFill>
              <a:srgbClr val="FFFFFF"/>
            </a:solidFill>
          </a:ln>
        </p:spPr>
        <p:txBody>
          <a:bodyPr wrap="square" lIns="0" tIns="0" rIns="0" bIns="0" rtlCol="0">
            <a:spAutoFit/>
          </a:bodyPr>
          <a:lstStyle/>
          <a:p/>
        </p:txBody>
      </p:sp>
      <p:sp>
        <p:nvSpPr>
          <p:cNvPr id="40" name="object 40"/>
          <p:cNvSpPr/>
          <p:nvPr/>
        </p:nvSpPr>
        <p:spPr>
          <a:xfrm>
            <a:off x="2084832" y="4475988"/>
            <a:ext cx="466344" cy="470916"/>
          </a:xfrm>
          <a:prstGeom prst="rect">
            <a:avLst/>
          </a:prstGeom>
          <a:blipFill>
            <a:blip r:embed="rId2" cstate="print"/>
            <a:stretch>
              <a:fillRect/>
            </a:stretch>
          </a:blipFill>
        </p:spPr>
        <p:txBody>
          <a:bodyPr wrap="square" lIns="0" tIns="0" rIns="0" bIns="0" rtlCol="0">
            <a:spAutoFit/>
          </a:bodyPr>
          <a:lstStyle/>
          <a:p/>
        </p:txBody>
      </p:sp>
      <p:sp>
        <p:nvSpPr>
          <p:cNvPr id="41" name="object 41"/>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42" name="object 42"/>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43" name="object 43"/>
          <p:cNvSpPr txBox="1"/>
          <p:nvPr/>
        </p:nvSpPr>
        <p:spPr>
          <a:xfrm>
            <a:off x="9077070" y="200405"/>
            <a:ext cx="385445" cy="457200"/>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Calibri" panose="020F0502020204030204"/>
                <a:cs typeface="Calibri" panose="020F0502020204030204"/>
              </a:rPr>
              <a:t>99</a:t>
            </a:r>
            <a:endParaRPr sz="2800">
              <a:latin typeface="Calibri" panose="020F0502020204030204"/>
              <a:cs typeface="Calibri" panose="020F0502020204030204"/>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1297177"/>
          </a:xfrm>
          <a:custGeom>
            <a:avLst/>
            <a:gdLst/>
            <a:ahLst/>
            <a:cxnLst/>
            <a:rect l="l" t="t" r="r" b="b"/>
            <a:pathLst>
              <a:path w="735647" h="1297177">
                <a:moveTo>
                  <a:pt x="0" y="1297177"/>
                </a:moveTo>
                <a:lnTo>
                  <a:pt x="735647" y="1297177"/>
                </a:lnTo>
                <a:lnTo>
                  <a:pt x="735647" y="0"/>
                </a:lnTo>
                <a:lnTo>
                  <a:pt x="0" y="0"/>
                </a:lnTo>
                <a:lnTo>
                  <a:pt x="0" y="1297177"/>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1297177"/>
          </a:xfrm>
          <a:custGeom>
            <a:avLst/>
            <a:gdLst/>
            <a:ahLst/>
            <a:cxnLst/>
            <a:rect l="l" t="t" r="r" b="b"/>
            <a:pathLst>
              <a:path w="8337296" h="1297177">
                <a:moveTo>
                  <a:pt x="0" y="1297177"/>
                </a:moveTo>
                <a:lnTo>
                  <a:pt x="8337296" y="1297177"/>
                </a:lnTo>
                <a:lnTo>
                  <a:pt x="8337296" y="0"/>
                </a:lnTo>
                <a:lnTo>
                  <a:pt x="0" y="0"/>
                </a:lnTo>
                <a:lnTo>
                  <a:pt x="0" y="1297177"/>
                </a:lnTo>
                <a:close/>
              </a:path>
            </a:pathLst>
          </a:custGeom>
          <a:solidFill>
            <a:srgbClr val="EE5200"/>
          </a:solidFill>
        </p:spPr>
        <p:txBody>
          <a:bodyPr wrap="square" lIns="0" tIns="0" rIns="0" bIns="0" rtlCol="0">
            <a:spAutoFit/>
          </a:bodyPr>
          <a:lstStyle/>
          <a:p/>
        </p:txBody>
      </p:sp>
      <p:sp>
        <p:nvSpPr>
          <p:cNvPr id="6" name="object 6"/>
          <p:cNvSpPr/>
          <p:nvPr/>
        </p:nvSpPr>
        <p:spPr>
          <a:xfrm>
            <a:off x="344487" y="2782006"/>
            <a:ext cx="735647" cy="3981958"/>
          </a:xfrm>
          <a:custGeom>
            <a:avLst/>
            <a:gdLst/>
            <a:ahLst/>
            <a:cxnLst/>
            <a:rect l="l" t="t" r="r" b="b"/>
            <a:pathLst>
              <a:path w="735647" h="3981957">
                <a:moveTo>
                  <a:pt x="0" y="3981958"/>
                </a:moveTo>
                <a:lnTo>
                  <a:pt x="735647" y="3981958"/>
                </a:lnTo>
                <a:lnTo>
                  <a:pt x="735647" y="0"/>
                </a:lnTo>
                <a:lnTo>
                  <a:pt x="0" y="0"/>
                </a:lnTo>
                <a:lnTo>
                  <a:pt x="0" y="3981958"/>
                </a:lnTo>
                <a:close/>
              </a:path>
            </a:pathLst>
          </a:custGeom>
          <a:solidFill>
            <a:srgbClr val="205A6B"/>
          </a:solidFill>
        </p:spPr>
        <p:txBody>
          <a:bodyPr wrap="square" lIns="0" tIns="0" rIns="0" bIns="0" rtlCol="0">
            <a:spAutoFit/>
          </a:bodyPr>
          <a:lstStyle/>
          <a:p/>
        </p:txBody>
      </p:sp>
      <p:sp>
        <p:nvSpPr>
          <p:cNvPr id="7" name="object 7"/>
          <p:cNvSpPr/>
          <p:nvPr/>
        </p:nvSpPr>
        <p:spPr>
          <a:xfrm>
            <a:off x="1080135" y="2782006"/>
            <a:ext cx="8337296" cy="3981958"/>
          </a:xfrm>
          <a:custGeom>
            <a:avLst/>
            <a:gdLst/>
            <a:ahLst/>
            <a:cxnLst/>
            <a:rect l="l" t="t" r="r" b="b"/>
            <a:pathLst>
              <a:path w="8337296" h="3981957">
                <a:moveTo>
                  <a:pt x="0" y="3981958"/>
                </a:moveTo>
                <a:lnTo>
                  <a:pt x="8337296" y="3981958"/>
                </a:lnTo>
                <a:lnTo>
                  <a:pt x="8337296" y="0"/>
                </a:lnTo>
                <a:lnTo>
                  <a:pt x="0" y="0"/>
                </a:lnTo>
                <a:lnTo>
                  <a:pt x="0" y="3981958"/>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516060"/>
          </a:xfrm>
          <a:custGeom>
            <a:avLst/>
            <a:gdLst/>
            <a:ahLst/>
            <a:cxnLst/>
            <a:rect l="l" t="t" r="r" b="b"/>
            <a:pathLst>
              <a:path h="6516060">
                <a:moveTo>
                  <a:pt x="0" y="0"/>
                </a:moveTo>
                <a:lnTo>
                  <a:pt x="0" y="6516060"/>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278206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516060"/>
          </a:xfrm>
          <a:custGeom>
            <a:avLst/>
            <a:gdLst/>
            <a:ahLst/>
            <a:cxnLst/>
            <a:rect l="l" t="t" r="r" b="b"/>
            <a:pathLst>
              <a:path h="6516060">
                <a:moveTo>
                  <a:pt x="0" y="0"/>
                </a:moveTo>
                <a:lnTo>
                  <a:pt x="0" y="6516060"/>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76396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171569"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576070"/>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2607691" y="1665986"/>
            <a:ext cx="5283200" cy="835660"/>
          </a:xfrm>
          <a:prstGeom prst="rect">
            <a:avLst/>
          </a:prstGeom>
        </p:spPr>
        <p:txBody>
          <a:bodyPr vert="horz" wrap="square" lIns="0" tIns="0" rIns="0" bIns="0" rtlCol="0">
            <a:spAutoFit/>
          </a:bodyPr>
          <a:lstStyle/>
          <a:p>
            <a:pPr marL="12700" marR="6350" indent="342900">
              <a:lnSpc>
                <a:spcPct val="150000"/>
              </a:lnSpc>
            </a:pPr>
            <a:r>
              <a:rPr sz="1800" b="1" dirty="0">
                <a:solidFill>
                  <a:srgbClr val="FFFFFF"/>
                </a:solidFill>
                <a:latin typeface="微软雅黑" panose="020B0503020204020204" charset="-122"/>
                <a:cs typeface="微软雅黑" panose="020B0503020204020204" charset="-122"/>
              </a:rPr>
              <a:t>将生产经营项目、场所、设备发包或者出租给 不具备安全生产条件或者相应资质的单位或者个人的</a:t>
            </a:r>
            <a:endParaRPr sz="1800">
              <a:latin typeface="微软雅黑" panose="020B0503020204020204" charset="-122"/>
              <a:cs typeface="微软雅黑" panose="020B0503020204020204" charset="-122"/>
            </a:endParaRPr>
          </a:p>
        </p:txBody>
      </p:sp>
      <p:sp>
        <p:nvSpPr>
          <p:cNvPr id="18" name="object 18"/>
          <p:cNvSpPr txBox="1"/>
          <p:nvPr/>
        </p:nvSpPr>
        <p:spPr>
          <a:xfrm>
            <a:off x="585012" y="4078858"/>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3496817" y="6007608"/>
            <a:ext cx="0" cy="144779"/>
          </a:xfrm>
          <a:custGeom>
            <a:avLst/>
            <a:gdLst/>
            <a:ahLst/>
            <a:cxnLst/>
            <a:rect l="l" t="t" r="r" b="b"/>
            <a:pathLst>
              <a:path h="144779">
                <a:moveTo>
                  <a:pt x="0" y="0"/>
                </a:moveTo>
                <a:lnTo>
                  <a:pt x="0" y="144779"/>
                </a:lnTo>
              </a:path>
            </a:pathLst>
          </a:custGeom>
          <a:ln w="19812">
            <a:solidFill>
              <a:srgbClr val="FFFFFF"/>
            </a:solidFill>
          </a:ln>
        </p:spPr>
        <p:txBody>
          <a:bodyPr wrap="square" lIns="0" tIns="0" rIns="0" bIns="0" rtlCol="0">
            <a:spAutoFit/>
          </a:bodyPr>
          <a:lstStyle/>
          <a:p/>
        </p:txBody>
      </p:sp>
      <p:sp>
        <p:nvSpPr>
          <p:cNvPr id="20" name="object 20"/>
          <p:cNvSpPr/>
          <p:nvPr/>
        </p:nvSpPr>
        <p:spPr>
          <a:xfrm>
            <a:off x="3496817" y="5014721"/>
            <a:ext cx="1116076" cy="720724"/>
          </a:xfrm>
          <a:custGeom>
            <a:avLst/>
            <a:gdLst/>
            <a:ahLst/>
            <a:cxnLst/>
            <a:rect l="l" t="t" r="r" b="b"/>
            <a:pathLst>
              <a:path w="1116076" h="720725">
                <a:moveTo>
                  <a:pt x="1116076" y="0"/>
                </a:moveTo>
                <a:lnTo>
                  <a:pt x="1116076" y="360425"/>
                </a:lnTo>
                <a:lnTo>
                  <a:pt x="0" y="360425"/>
                </a:lnTo>
                <a:lnTo>
                  <a:pt x="0" y="720724"/>
                </a:lnTo>
              </a:path>
            </a:pathLst>
          </a:custGeom>
          <a:ln w="19812">
            <a:solidFill>
              <a:srgbClr val="FFFFFF"/>
            </a:solidFill>
          </a:ln>
        </p:spPr>
        <p:txBody>
          <a:bodyPr wrap="square" lIns="0" tIns="0" rIns="0" bIns="0" rtlCol="0">
            <a:spAutoFit/>
          </a:bodyPr>
          <a:lstStyle/>
          <a:p/>
        </p:txBody>
      </p:sp>
      <p:sp>
        <p:nvSpPr>
          <p:cNvPr id="21" name="object 21"/>
          <p:cNvSpPr/>
          <p:nvPr/>
        </p:nvSpPr>
        <p:spPr>
          <a:xfrm>
            <a:off x="2381250" y="5014721"/>
            <a:ext cx="1115949" cy="720724"/>
          </a:xfrm>
          <a:custGeom>
            <a:avLst/>
            <a:gdLst/>
            <a:ahLst/>
            <a:cxnLst/>
            <a:rect l="l" t="t" r="r" b="b"/>
            <a:pathLst>
              <a:path w="1115949" h="720725">
                <a:moveTo>
                  <a:pt x="1115949" y="720724"/>
                </a:moveTo>
                <a:lnTo>
                  <a:pt x="1115949" y="360298"/>
                </a:lnTo>
                <a:lnTo>
                  <a:pt x="0" y="360298"/>
                </a:lnTo>
                <a:lnTo>
                  <a:pt x="0" y="0"/>
                </a:lnTo>
              </a:path>
            </a:pathLst>
          </a:custGeom>
          <a:ln w="19812">
            <a:solidFill>
              <a:srgbClr val="FFFFFF"/>
            </a:solidFill>
          </a:ln>
        </p:spPr>
        <p:txBody>
          <a:bodyPr wrap="square" lIns="0" tIns="0" rIns="0" bIns="0" rtlCol="0">
            <a:spAutoFit/>
          </a:bodyPr>
          <a:lstStyle/>
          <a:p/>
        </p:txBody>
      </p:sp>
      <p:sp>
        <p:nvSpPr>
          <p:cNvPr id="22" name="object 22"/>
          <p:cNvSpPr/>
          <p:nvPr/>
        </p:nvSpPr>
        <p:spPr>
          <a:xfrm>
            <a:off x="5943600" y="4303776"/>
            <a:ext cx="3357372" cy="781812"/>
          </a:xfrm>
          <a:custGeom>
            <a:avLst/>
            <a:gdLst/>
            <a:ahLst/>
            <a:cxnLst/>
            <a:rect l="l" t="t" r="r" b="b"/>
            <a:pathLst>
              <a:path w="3357372" h="781812">
                <a:moveTo>
                  <a:pt x="0" y="781812"/>
                </a:moveTo>
                <a:lnTo>
                  <a:pt x="3357372" y="781812"/>
                </a:lnTo>
                <a:lnTo>
                  <a:pt x="3357372" y="0"/>
                </a:lnTo>
                <a:lnTo>
                  <a:pt x="0" y="0"/>
                </a:lnTo>
                <a:lnTo>
                  <a:pt x="0" y="781812"/>
                </a:lnTo>
                <a:close/>
              </a:path>
            </a:pathLst>
          </a:custGeom>
          <a:solidFill>
            <a:srgbClr val="205A6B"/>
          </a:solidFill>
        </p:spPr>
        <p:txBody>
          <a:bodyPr wrap="square" lIns="0" tIns="0" rIns="0" bIns="0" rtlCol="0">
            <a:spAutoFit/>
          </a:bodyPr>
          <a:lstStyle/>
          <a:p/>
        </p:txBody>
      </p:sp>
      <p:sp>
        <p:nvSpPr>
          <p:cNvPr id="23" name="object 23"/>
          <p:cNvSpPr/>
          <p:nvPr/>
        </p:nvSpPr>
        <p:spPr>
          <a:xfrm>
            <a:off x="5943600" y="4303776"/>
            <a:ext cx="3357372" cy="781812"/>
          </a:xfrm>
          <a:custGeom>
            <a:avLst/>
            <a:gdLst/>
            <a:ahLst/>
            <a:cxnLst/>
            <a:rect l="l" t="t" r="r" b="b"/>
            <a:pathLst>
              <a:path w="3357372" h="781812">
                <a:moveTo>
                  <a:pt x="0" y="781812"/>
                </a:moveTo>
                <a:lnTo>
                  <a:pt x="3357372" y="781812"/>
                </a:lnTo>
                <a:lnTo>
                  <a:pt x="3357372" y="0"/>
                </a:lnTo>
                <a:lnTo>
                  <a:pt x="0" y="0"/>
                </a:lnTo>
                <a:lnTo>
                  <a:pt x="0" y="781812"/>
                </a:lnTo>
                <a:close/>
              </a:path>
            </a:pathLst>
          </a:custGeom>
          <a:ln w="12192">
            <a:solidFill>
              <a:srgbClr val="FFFFFF"/>
            </a:solidFill>
          </a:ln>
        </p:spPr>
        <p:txBody>
          <a:bodyPr wrap="square" lIns="0" tIns="0" rIns="0" bIns="0" rtlCol="0">
            <a:spAutoFit/>
          </a:bodyPr>
          <a:lstStyle/>
          <a:p/>
        </p:txBody>
      </p:sp>
      <p:sp>
        <p:nvSpPr>
          <p:cNvPr id="24" name="object 24"/>
          <p:cNvSpPr txBox="1"/>
          <p:nvPr/>
        </p:nvSpPr>
        <p:spPr>
          <a:xfrm>
            <a:off x="6186042" y="4438395"/>
            <a:ext cx="2875280"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对其直接负责的主管人</a:t>
            </a:r>
            <a:r>
              <a:rPr sz="1400" b="1" spc="-15" dirty="0">
                <a:solidFill>
                  <a:srgbClr val="FFFFFF"/>
                </a:solidFill>
                <a:latin typeface="微软雅黑" panose="020B0503020204020204" charset="-122"/>
                <a:cs typeface="微软雅黑" panose="020B0503020204020204" charset="-122"/>
              </a:rPr>
              <a:t>员</a:t>
            </a:r>
            <a:r>
              <a:rPr sz="1400" b="1" spc="0" dirty="0">
                <a:solidFill>
                  <a:srgbClr val="FFFFFF"/>
                </a:solidFill>
                <a:latin typeface="微软雅黑" panose="020B0503020204020204" charset="-122"/>
                <a:cs typeface="微软雅黑" panose="020B0503020204020204" charset="-122"/>
              </a:rPr>
              <a:t>和其</a:t>
            </a:r>
            <a:r>
              <a:rPr sz="1400" b="1" spc="-15" dirty="0">
                <a:solidFill>
                  <a:srgbClr val="FFFFFF"/>
                </a:solidFill>
                <a:latin typeface="微软雅黑" panose="020B0503020204020204" charset="-122"/>
                <a:cs typeface="微软雅黑" panose="020B0503020204020204" charset="-122"/>
              </a:rPr>
              <a:t>他</a:t>
            </a:r>
            <a:r>
              <a:rPr sz="1400" b="1" spc="0" dirty="0">
                <a:solidFill>
                  <a:srgbClr val="FFFFFF"/>
                </a:solidFill>
                <a:latin typeface="微软雅黑" panose="020B0503020204020204" charset="-122"/>
                <a:cs typeface="微软雅黑" panose="020B0503020204020204" charset="-122"/>
              </a:rPr>
              <a:t>直接</a:t>
            </a:r>
            <a:endParaRPr sz="1400">
              <a:latin typeface="微软雅黑" panose="020B0503020204020204" charset="-122"/>
              <a:cs typeface="微软雅黑" panose="020B0503020204020204" charset="-122"/>
            </a:endParaRPr>
          </a:p>
        </p:txBody>
      </p:sp>
      <p:sp>
        <p:nvSpPr>
          <p:cNvPr id="25" name="object 25"/>
          <p:cNvSpPr txBox="1"/>
          <p:nvPr/>
        </p:nvSpPr>
        <p:spPr>
          <a:xfrm>
            <a:off x="6009259" y="4758690"/>
            <a:ext cx="3230245"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责任人员处一万元以上</a:t>
            </a:r>
            <a:r>
              <a:rPr sz="1400" b="1" spc="-15" dirty="0">
                <a:solidFill>
                  <a:srgbClr val="FFFFFF"/>
                </a:solidFill>
                <a:latin typeface="微软雅黑" panose="020B0503020204020204" charset="-122"/>
                <a:cs typeface="微软雅黑" panose="020B0503020204020204" charset="-122"/>
              </a:rPr>
              <a:t>二</a:t>
            </a:r>
            <a:r>
              <a:rPr sz="1400" b="1" spc="0" dirty="0">
                <a:solidFill>
                  <a:srgbClr val="FFFFFF"/>
                </a:solidFill>
                <a:latin typeface="微软雅黑" panose="020B0503020204020204" charset="-122"/>
                <a:cs typeface="微软雅黑" panose="020B0503020204020204" charset="-122"/>
              </a:rPr>
              <a:t>万元</a:t>
            </a:r>
            <a:r>
              <a:rPr sz="1400" b="1" spc="-15" dirty="0">
                <a:solidFill>
                  <a:srgbClr val="FFFFFF"/>
                </a:solidFill>
                <a:latin typeface="微软雅黑" panose="020B0503020204020204" charset="-122"/>
                <a:cs typeface="微软雅黑" panose="020B0503020204020204" charset="-122"/>
              </a:rPr>
              <a:t>以</a:t>
            </a:r>
            <a:r>
              <a:rPr sz="1400" b="1" spc="0" dirty="0">
                <a:solidFill>
                  <a:srgbClr val="FFFFFF"/>
                </a:solidFill>
                <a:latin typeface="微软雅黑" panose="020B0503020204020204" charset="-122"/>
                <a:cs typeface="微软雅黑" panose="020B0503020204020204" charset="-122"/>
              </a:rPr>
              <a:t>下的</a:t>
            </a:r>
            <a:r>
              <a:rPr sz="1400" b="1" spc="-15" dirty="0">
                <a:solidFill>
                  <a:srgbClr val="FFFFFF"/>
                </a:solidFill>
                <a:latin typeface="微软雅黑" panose="020B0503020204020204" charset="-122"/>
                <a:cs typeface="微软雅黑" panose="020B0503020204020204" charset="-122"/>
              </a:rPr>
              <a:t>罚</a:t>
            </a:r>
            <a:r>
              <a:rPr sz="1400" b="1" spc="0" dirty="0">
                <a:solidFill>
                  <a:srgbClr val="FFFFFF"/>
                </a:solidFill>
                <a:latin typeface="微软雅黑" panose="020B0503020204020204" charset="-122"/>
                <a:cs typeface="微软雅黑" panose="020B0503020204020204" charset="-122"/>
              </a:rPr>
              <a:t>款</a:t>
            </a:r>
            <a:endParaRPr sz="1400">
              <a:latin typeface="微软雅黑" panose="020B0503020204020204" charset="-122"/>
              <a:cs typeface="微软雅黑" panose="020B0503020204020204" charset="-122"/>
            </a:endParaRPr>
          </a:p>
        </p:txBody>
      </p:sp>
      <p:sp>
        <p:nvSpPr>
          <p:cNvPr id="26" name="object 26"/>
          <p:cNvSpPr/>
          <p:nvPr/>
        </p:nvSpPr>
        <p:spPr>
          <a:xfrm>
            <a:off x="3515105" y="2782061"/>
            <a:ext cx="1511300" cy="1439926"/>
          </a:xfrm>
          <a:custGeom>
            <a:avLst/>
            <a:gdLst/>
            <a:ahLst/>
            <a:cxnLst/>
            <a:rect l="l" t="t" r="r" b="b"/>
            <a:pathLst>
              <a:path w="1511300" h="1439926">
                <a:moveTo>
                  <a:pt x="1511300" y="0"/>
                </a:moveTo>
                <a:lnTo>
                  <a:pt x="1511300" y="719963"/>
                </a:lnTo>
                <a:lnTo>
                  <a:pt x="0" y="719963"/>
                </a:lnTo>
                <a:lnTo>
                  <a:pt x="0" y="1439926"/>
                </a:lnTo>
              </a:path>
            </a:pathLst>
          </a:custGeom>
          <a:ln w="19812">
            <a:solidFill>
              <a:srgbClr val="FFFFFF"/>
            </a:solidFill>
          </a:ln>
        </p:spPr>
        <p:txBody>
          <a:bodyPr wrap="square" lIns="0" tIns="0" rIns="0" bIns="0" rtlCol="0">
            <a:spAutoFit/>
          </a:bodyPr>
          <a:lstStyle/>
          <a:p/>
        </p:txBody>
      </p:sp>
      <p:sp>
        <p:nvSpPr>
          <p:cNvPr id="27" name="object 27"/>
          <p:cNvSpPr/>
          <p:nvPr/>
        </p:nvSpPr>
        <p:spPr>
          <a:xfrm>
            <a:off x="5025390" y="2782061"/>
            <a:ext cx="2590800" cy="1439926"/>
          </a:xfrm>
          <a:custGeom>
            <a:avLst/>
            <a:gdLst/>
            <a:ahLst/>
            <a:cxnLst/>
            <a:rect l="l" t="t" r="r" b="b"/>
            <a:pathLst>
              <a:path w="2590800" h="1439926">
                <a:moveTo>
                  <a:pt x="2590800" y="1439926"/>
                </a:moveTo>
                <a:lnTo>
                  <a:pt x="2590800" y="719963"/>
                </a:lnTo>
                <a:lnTo>
                  <a:pt x="0" y="719963"/>
                </a:lnTo>
                <a:lnTo>
                  <a:pt x="0" y="0"/>
                </a:lnTo>
              </a:path>
            </a:pathLst>
          </a:custGeom>
          <a:ln w="19812">
            <a:solidFill>
              <a:srgbClr val="FFFFFF"/>
            </a:solidFill>
          </a:ln>
        </p:spPr>
        <p:txBody>
          <a:bodyPr wrap="square" lIns="0" tIns="0" rIns="0" bIns="0" rtlCol="0">
            <a:spAutoFit/>
          </a:bodyPr>
          <a:lstStyle/>
          <a:p/>
        </p:txBody>
      </p:sp>
      <p:sp>
        <p:nvSpPr>
          <p:cNvPr id="28" name="object 28"/>
          <p:cNvSpPr txBox="1"/>
          <p:nvPr/>
        </p:nvSpPr>
        <p:spPr>
          <a:xfrm>
            <a:off x="2400680" y="3621532"/>
            <a:ext cx="916940" cy="546100"/>
          </a:xfrm>
          <a:prstGeom prst="rect">
            <a:avLst/>
          </a:prstGeom>
        </p:spPr>
        <p:txBody>
          <a:bodyPr vert="horz" wrap="square" lIns="0" tIns="0" rIns="0" bIns="0" rtlCol="0">
            <a:spAutoFit/>
          </a:bodyPr>
          <a:lstStyle/>
          <a:p>
            <a:pPr marL="12700" marR="6350">
              <a:lnSpc>
                <a:spcPct val="125000"/>
              </a:lnSpc>
            </a:pPr>
            <a:r>
              <a:rPr sz="1400" b="1" dirty="0">
                <a:solidFill>
                  <a:srgbClr val="FFFFFF"/>
                </a:solidFill>
                <a:latin typeface="微软雅黑" panose="020B0503020204020204" charset="-122"/>
                <a:cs typeface="微软雅黑" panose="020B0503020204020204" charset="-122"/>
              </a:rPr>
              <a:t>违法所得 十万元以上</a:t>
            </a:r>
            <a:endParaRPr sz="1400">
              <a:latin typeface="微软雅黑" panose="020B0503020204020204" charset="-122"/>
              <a:cs typeface="微软雅黑" panose="020B0503020204020204" charset="-122"/>
            </a:endParaRPr>
          </a:p>
        </p:txBody>
      </p:sp>
      <p:sp>
        <p:nvSpPr>
          <p:cNvPr id="29" name="object 29"/>
          <p:cNvSpPr/>
          <p:nvPr/>
        </p:nvSpPr>
        <p:spPr>
          <a:xfrm>
            <a:off x="3507485" y="3864102"/>
            <a:ext cx="1115949" cy="720725"/>
          </a:xfrm>
          <a:custGeom>
            <a:avLst/>
            <a:gdLst/>
            <a:ahLst/>
            <a:cxnLst/>
            <a:rect l="l" t="t" r="r" b="b"/>
            <a:pathLst>
              <a:path w="1115949" h="720725">
                <a:moveTo>
                  <a:pt x="1115949" y="720725"/>
                </a:moveTo>
                <a:lnTo>
                  <a:pt x="1115949" y="360299"/>
                </a:lnTo>
                <a:lnTo>
                  <a:pt x="0" y="360299"/>
                </a:lnTo>
                <a:lnTo>
                  <a:pt x="0" y="0"/>
                </a:lnTo>
              </a:path>
            </a:pathLst>
          </a:custGeom>
          <a:ln w="19811">
            <a:solidFill>
              <a:srgbClr val="FFFFFF"/>
            </a:solidFill>
          </a:ln>
        </p:spPr>
        <p:txBody>
          <a:bodyPr wrap="square" lIns="0" tIns="0" rIns="0" bIns="0" rtlCol="0">
            <a:spAutoFit/>
          </a:bodyPr>
          <a:lstStyle/>
          <a:p/>
        </p:txBody>
      </p:sp>
      <p:sp>
        <p:nvSpPr>
          <p:cNvPr id="30" name="object 30"/>
          <p:cNvSpPr/>
          <p:nvPr/>
        </p:nvSpPr>
        <p:spPr>
          <a:xfrm>
            <a:off x="2391917" y="3864102"/>
            <a:ext cx="1116076" cy="720725"/>
          </a:xfrm>
          <a:custGeom>
            <a:avLst/>
            <a:gdLst/>
            <a:ahLst/>
            <a:cxnLst/>
            <a:rect l="l" t="t" r="r" b="b"/>
            <a:pathLst>
              <a:path w="1116076" h="720725">
                <a:moveTo>
                  <a:pt x="1116076" y="0"/>
                </a:moveTo>
                <a:lnTo>
                  <a:pt x="1116076" y="360425"/>
                </a:lnTo>
                <a:lnTo>
                  <a:pt x="0" y="360425"/>
                </a:lnTo>
                <a:lnTo>
                  <a:pt x="0" y="720725"/>
                </a:lnTo>
              </a:path>
            </a:pathLst>
          </a:custGeom>
          <a:ln w="19812">
            <a:solidFill>
              <a:srgbClr val="FFFFFF"/>
            </a:solidFill>
          </a:ln>
        </p:spPr>
        <p:txBody>
          <a:bodyPr wrap="square" lIns="0" tIns="0" rIns="0" bIns="0" rtlCol="0">
            <a:spAutoFit/>
          </a:bodyPr>
          <a:lstStyle/>
          <a:p/>
        </p:txBody>
      </p:sp>
      <p:sp>
        <p:nvSpPr>
          <p:cNvPr id="31" name="object 31"/>
          <p:cNvSpPr/>
          <p:nvPr/>
        </p:nvSpPr>
        <p:spPr>
          <a:xfrm>
            <a:off x="1400555" y="4500371"/>
            <a:ext cx="1891283" cy="585215"/>
          </a:xfrm>
          <a:custGeom>
            <a:avLst/>
            <a:gdLst/>
            <a:ahLst/>
            <a:cxnLst/>
            <a:rect l="l" t="t" r="r" b="b"/>
            <a:pathLst>
              <a:path w="1891283" h="585215">
                <a:moveTo>
                  <a:pt x="0" y="585215"/>
                </a:moveTo>
                <a:lnTo>
                  <a:pt x="1891283" y="585215"/>
                </a:lnTo>
                <a:lnTo>
                  <a:pt x="1891283" y="0"/>
                </a:lnTo>
                <a:lnTo>
                  <a:pt x="0" y="0"/>
                </a:lnTo>
                <a:lnTo>
                  <a:pt x="0" y="585215"/>
                </a:lnTo>
                <a:close/>
              </a:path>
            </a:pathLst>
          </a:custGeom>
          <a:solidFill>
            <a:srgbClr val="205A6B"/>
          </a:solidFill>
        </p:spPr>
        <p:txBody>
          <a:bodyPr wrap="square" lIns="0" tIns="0" rIns="0" bIns="0" rtlCol="0">
            <a:spAutoFit/>
          </a:bodyPr>
          <a:lstStyle/>
          <a:p/>
        </p:txBody>
      </p:sp>
      <p:sp>
        <p:nvSpPr>
          <p:cNvPr id="32" name="object 32"/>
          <p:cNvSpPr/>
          <p:nvPr/>
        </p:nvSpPr>
        <p:spPr>
          <a:xfrm>
            <a:off x="1400555" y="4500371"/>
            <a:ext cx="1891283" cy="585215"/>
          </a:xfrm>
          <a:custGeom>
            <a:avLst/>
            <a:gdLst/>
            <a:ahLst/>
            <a:cxnLst/>
            <a:rect l="l" t="t" r="r" b="b"/>
            <a:pathLst>
              <a:path w="1891283" h="585215">
                <a:moveTo>
                  <a:pt x="0" y="585215"/>
                </a:moveTo>
                <a:lnTo>
                  <a:pt x="1891283" y="585215"/>
                </a:lnTo>
                <a:lnTo>
                  <a:pt x="1891283" y="0"/>
                </a:lnTo>
                <a:lnTo>
                  <a:pt x="0" y="0"/>
                </a:lnTo>
                <a:lnTo>
                  <a:pt x="0" y="585215"/>
                </a:lnTo>
                <a:close/>
              </a:path>
            </a:pathLst>
          </a:custGeom>
          <a:ln w="12192">
            <a:solidFill>
              <a:srgbClr val="FFFFFF"/>
            </a:solidFill>
          </a:ln>
        </p:spPr>
        <p:txBody>
          <a:bodyPr wrap="square" lIns="0" tIns="0" rIns="0" bIns="0" rtlCol="0">
            <a:spAutoFit/>
          </a:bodyPr>
          <a:lstStyle/>
          <a:p/>
        </p:txBody>
      </p:sp>
      <p:sp>
        <p:nvSpPr>
          <p:cNvPr id="33" name="object 33"/>
          <p:cNvSpPr txBox="1"/>
          <p:nvPr/>
        </p:nvSpPr>
        <p:spPr>
          <a:xfrm>
            <a:off x="1530858" y="4572970"/>
            <a:ext cx="1630680" cy="440055"/>
          </a:xfrm>
          <a:prstGeom prst="rect">
            <a:avLst/>
          </a:prstGeom>
        </p:spPr>
        <p:txBody>
          <a:bodyPr vert="horz" wrap="square" lIns="0" tIns="0" rIns="0" bIns="0" rtlCol="0">
            <a:spAutoFit/>
          </a:bodyPr>
          <a:lstStyle/>
          <a:p>
            <a:pPr marL="12700" marR="6350" indent="89535">
              <a:lnSpc>
                <a:spcPct val="100000"/>
              </a:lnSpc>
            </a:pPr>
            <a:r>
              <a:rPr sz="1400" b="1" dirty="0">
                <a:solidFill>
                  <a:srgbClr val="FFFFFF"/>
                </a:solidFill>
                <a:latin typeface="微软雅黑" panose="020B0503020204020204" charset="-122"/>
                <a:cs typeface="微软雅黑" panose="020B0503020204020204" charset="-122"/>
              </a:rPr>
              <a:t>并处违法所得二倍 以上五倍以下的罚款</a:t>
            </a:r>
            <a:endParaRPr sz="1400">
              <a:latin typeface="微软雅黑" panose="020B0503020204020204" charset="-122"/>
              <a:cs typeface="微软雅黑" panose="020B0503020204020204" charset="-122"/>
            </a:endParaRPr>
          </a:p>
        </p:txBody>
      </p:sp>
      <p:sp>
        <p:nvSpPr>
          <p:cNvPr id="34" name="object 34"/>
          <p:cNvSpPr txBox="1"/>
          <p:nvPr/>
        </p:nvSpPr>
        <p:spPr>
          <a:xfrm>
            <a:off x="3575684" y="3640454"/>
            <a:ext cx="1630680" cy="546100"/>
          </a:xfrm>
          <a:prstGeom prst="rect">
            <a:avLst/>
          </a:prstGeom>
        </p:spPr>
        <p:txBody>
          <a:bodyPr vert="horz" wrap="square" lIns="0" tIns="0" rIns="0" bIns="0" rtlCol="0">
            <a:spAutoFit/>
          </a:bodyPr>
          <a:lstStyle/>
          <a:p>
            <a:pPr marL="12700" marR="6350">
              <a:lnSpc>
                <a:spcPct val="125000"/>
              </a:lnSpc>
            </a:pPr>
            <a:r>
              <a:rPr sz="1400" b="1" dirty="0">
                <a:solidFill>
                  <a:srgbClr val="FFFFFF"/>
                </a:solidFill>
                <a:latin typeface="微软雅黑" panose="020B0503020204020204" charset="-122"/>
                <a:cs typeface="微软雅黑" panose="020B0503020204020204" charset="-122"/>
              </a:rPr>
              <a:t>没有违法所得或者 违法所得不足十万元</a:t>
            </a:r>
            <a:endParaRPr sz="1400">
              <a:latin typeface="微软雅黑" panose="020B0503020204020204" charset="-122"/>
              <a:cs typeface="微软雅黑" panose="020B0503020204020204" charset="-122"/>
            </a:endParaRPr>
          </a:p>
        </p:txBody>
      </p:sp>
      <p:sp>
        <p:nvSpPr>
          <p:cNvPr id="35" name="object 35"/>
          <p:cNvSpPr/>
          <p:nvPr/>
        </p:nvSpPr>
        <p:spPr>
          <a:xfrm>
            <a:off x="3557015" y="2848355"/>
            <a:ext cx="2935224" cy="467868"/>
          </a:xfrm>
          <a:custGeom>
            <a:avLst/>
            <a:gdLst/>
            <a:ahLst/>
            <a:cxnLst/>
            <a:rect l="l" t="t" r="r" b="b"/>
            <a:pathLst>
              <a:path w="2935224" h="467868">
                <a:moveTo>
                  <a:pt x="0" y="467868"/>
                </a:moveTo>
                <a:lnTo>
                  <a:pt x="2935224" y="467868"/>
                </a:lnTo>
                <a:lnTo>
                  <a:pt x="2935224" y="0"/>
                </a:lnTo>
                <a:lnTo>
                  <a:pt x="0" y="0"/>
                </a:lnTo>
                <a:lnTo>
                  <a:pt x="0" y="467868"/>
                </a:lnTo>
                <a:close/>
              </a:path>
            </a:pathLst>
          </a:custGeom>
          <a:solidFill>
            <a:srgbClr val="205A6B"/>
          </a:solidFill>
        </p:spPr>
        <p:txBody>
          <a:bodyPr wrap="square" lIns="0" tIns="0" rIns="0" bIns="0" rtlCol="0">
            <a:spAutoFit/>
          </a:bodyPr>
          <a:lstStyle/>
          <a:p/>
        </p:txBody>
      </p:sp>
      <p:sp>
        <p:nvSpPr>
          <p:cNvPr id="36" name="object 36"/>
          <p:cNvSpPr/>
          <p:nvPr/>
        </p:nvSpPr>
        <p:spPr>
          <a:xfrm>
            <a:off x="3557015" y="2848355"/>
            <a:ext cx="2935224" cy="467868"/>
          </a:xfrm>
          <a:custGeom>
            <a:avLst/>
            <a:gdLst/>
            <a:ahLst/>
            <a:cxnLst/>
            <a:rect l="l" t="t" r="r" b="b"/>
            <a:pathLst>
              <a:path w="2935224" h="467868">
                <a:moveTo>
                  <a:pt x="0" y="467868"/>
                </a:moveTo>
                <a:lnTo>
                  <a:pt x="2935224" y="467868"/>
                </a:lnTo>
                <a:lnTo>
                  <a:pt x="2935224" y="0"/>
                </a:lnTo>
                <a:lnTo>
                  <a:pt x="0" y="0"/>
                </a:lnTo>
                <a:lnTo>
                  <a:pt x="0" y="467868"/>
                </a:lnTo>
                <a:close/>
              </a:path>
            </a:pathLst>
          </a:custGeom>
          <a:ln w="12191">
            <a:solidFill>
              <a:srgbClr val="FFFFFF"/>
            </a:solidFill>
          </a:ln>
        </p:spPr>
        <p:txBody>
          <a:bodyPr wrap="square" lIns="0" tIns="0" rIns="0" bIns="0" rtlCol="0">
            <a:spAutoFit/>
          </a:bodyPr>
          <a:lstStyle/>
          <a:p/>
        </p:txBody>
      </p:sp>
      <p:sp>
        <p:nvSpPr>
          <p:cNvPr id="37" name="object 37"/>
          <p:cNvSpPr txBox="1"/>
          <p:nvPr/>
        </p:nvSpPr>
        <p:spPr>
          <a:xfrm>
            <a:off x="3694557" y="2952369"/>
            <a:ext cx="266065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责令限期改正，没收违法所得</a:t>
            </a:r>
            <a:endParaRPr sz="1600">
              <a:latin typeface="微软雅黑" panose="020B0503020204020204" charset="-122"/>
              <a:cs typeface="微软雅黑" panose="020B0503020204020204" charset="-122"/>
            </a:endParaRPr>
          </a:p>
        </p:txBody>
      </p:sp>
      <p:sp>
        <p:nvSpPr>
          <p:cNvPr id="38" name="object 38"/>
          <p:cNvSpPr/>
          <p:nvPr/>
        </p:nvSpPr>
        <p:spPr>
          <a:xfrm>
            <a:off x="3566159" y="4500371"/>
            <a:ext cx="2092452" cy="585215"/>
          </a:xfrm>
          <a:custGeom>
            <a:avLst/>
            <a:gdLst/>
            <a:ahLst/>
            <a:cxnLst/>
            <a:rect l="l" t="t" r="r" b="b"/>
            <a:pathLst>
              <a:path w="2092452" h="585215">
                <a:moveTo>
                  <a:pt x="0" y="585215"/>
                </a:moveTo>
                <a:lnTo>
                  <a:pt x="2092452" y="585215"/>
                </a:lnTo>
                <a:lnTo>
                  <a:pt x="2092452" y="0"/>
                </a:lnTo>
                <a:lnTo>
                  <a:pt x="0" y="0"/>
                </a:lnTo>
                <a:lnTo>
                  <a:pt x="0" y="585215"/>
                </a:lnTo>
                <a:close/>
              </a:path>
            </a:pathLst>
          </a:custGeom>
          <a:solidFill>
            <a:srgbClr val="205A6B"/>
          </a:solidFill>
        </p:spPr>
        <p:txBody>
          <a:bodyPr wrap="square" lIns="0" tIns="0" rIns="0" bIns="0" rtlCol="0">
            <a:spAutoFit/>
          </a:bodyPr>
          <a:lstStyle/>
          <a:p/>
        </p:txBody>
      </p:sp>
      <p:sp>
        <p:nvSpPr>
          <p:cNvPr id="39" name="object 39"/>
          <p:cNvSpPr/>
          <p:nvPr/>
        </p:nvSpPr>
        <p:spPr>
          <a:xfrm>
            <a:off x="3566159" y="4500371"/>
            <a:ext cx="2092452" cy="585215"/>
          </a:xfrm>
          <a:custGeom>
            <a:avLst/>
            <a:gdLst/>
            <a:ahLst/>
            <a:cxnLst/>
            <a:rect l="l" t="t" r="r" b="b"/>
            <a:pathLst>
              <a:path w="2092452" h="585215">
                <a:moveTo>
                  <a:pt x="0" y="585215"/>
                </a:moveTo>
                <a:lnTo>
                  <a:pt x="2092452" y="585215"/>
                </a:lnTo>
                <a:lnTo>
                  <a:pt x="2092452" y="0"/>
                </a:lnTo>
                <a:lnTo>
                  <a:pt x="0" y="0"/>
                </a:lnTo>
                <a:lnTo>
                  <a:pt x="0" y="585215"/>
                </a:lnTo>
                <a:close/>
              </a:path>
            </a:pathLst>
          </a:custGeom>
          <a:ln w="12192">
            <a:solidFill>
              <a:srgbClr val="FFFFFF"/>
            </a:solidFill>
          </a:ln>
        </p:spPr>
        <p:txBody>
          <a:bodyPr wrap="square" lIns="0" tIns="0" rIns="0" bIns="0" rtlCol="0">
            <a:spAutoFit/>
          </a:bodyPr>
          <a:lstStyle/>
          <a:p/>
        </p:txBody>
      </p:sp>
      <p:sp>
        <p:nvSpPr>
          <p:cNvPr id="40" name="object 40"/>
          <p:cNvSpPr txBox="1"/>
          <p:nvPr/>
        </p:nvSpPr>
        <p:spPr>
          <a:xfrm>
            <a:off x="3620261" y="4572970"/>
            <a:ext cx="1986914" cy="440055"/>
          </a:xfrm>
          <a:prstGeom prst="rect">
            <a:avLst/>
          </a:prstGeom>
        </p:spPr>
        <p:txBody>
          <a:bodyPr vert="horz" wrap="square" lIns="0" tIns="0" rIns="0" bIns="0" rtlCol="0">
            <a:spAutoFit/>
          </a:bodyPr>
          <a:lstStyle/>
          <a:p>
            <a:pPr marL="12700" marR="6350" indent="176530">
              <a:lnSpc>
                <a:spcPct val="100000"/>
              </a:lnSpc>
            </a:pPr>
            <a:r>
              <a:rPr sz="1400" b="1" dirty="0">
                <a:solidFill>
                  <a:srgbClr val="FFFFFF"/>
                </a:solidFill>
                <a:latin typeface="微软雅黑" panose="020B0503020204020204" charset="-122"/>
                <a:cs typeface="微软雅黑" panose="020B0503020204020204" charset="-122"/>
              </a:rPr>
              <a:t>单处或者并处十万元 以上二十万元以下的罚款</a:t>
            </a:r>
            <a:endParaRPr sz="1400">
              <a:latin typeface="微软雅黑" panose="020B0503020204020204" charset="-122"/>
              <a:cs typeface="微软雅黑" panose="020B0503020204020204" charset="-122"/>
            </a:endParaRPr>
          </a:p>
        </p:txBody>
      </p:sp>
      <p:sp>
        <p:nvSpPr>
          <p:cNvPr id="41" name="object 41"/>
          <p:cNvSpPr/>
          <p:nvPr/>
        </p:nvSpPr>
        <p:spPr>
          <a:xfrm>
            <a:off x="1661160" y="5539740"/>
            <a:ext cx="3669791" cy="467868"/>
          </a:xfrm>
          <a:custGeom>
            <a:avLst/>
            <a:gdLst/>
            <a:ahLst/>
            <a:cxnLst/>
            <a:rect l="l" t="t" r="r" b="b"/>
            <a:pathLst>
              <a:path w="3669791" h="467868">
                <a:moveTo>
                  <a:pt x="0" y="467868"/>
                </a:moveTo>
                <a:lnTo>
                  <a:pt x="3669791" y="467868"/>
                </a:lnTo>
                <a:lnTo>
                  <a:pt x="3669791" y="0"/>
                </a:lnTo>
                <a:lnTo>
                  <a:pt x="0" y="0"/>
                </a:lnTo>
                <a:lnTo>
                  <a:pt x="0" y="467868"/>
                </a:lnTo>
                <a:close/>
              </a:path>
            </a:pathLst>
          </a:custGeom>
          <a:solidFill>
            <a:srgbClr val="205A6B"/>
          </a:solidFill>
        </p:spPr>
        <p:txBody>
          <a:bodyPr wrap="square" lIns="0" tIns="0" rIns="0" bIns="0" rtlCol="0">
            <a:spAutoFit/>
          </a:bodyPr>
          <a:lstStyle/>
          <a:p/>
        </p:txBody>
      </p:sp>
      <p:sp>
        <p:nvSpPr>
          <p:cNvPr id="42" name="object 42"/>
          <p:cNvSpPr/>
          <p:nvPr/>
        </p:nvSpPr>
        <p:spPr>
          <a:xfrm>
            <a:off x="1661160" y="5539740"/>
            <a:ext cx="3669791" cy="467868"/>
          </a:xfrm>
          <a:custGeom>
            <a:avLst/>
            <a:gdLst/>
            <a:ahLst/>
            <a:cxnLst/>
            <a:rect l="l" t="t" r="r" b="b"/>
            <a:pathLst>
              <a:path w="3669791" h="467868">
                <a:moveTo>
                  <a:pt x="0" y="467868"/>
                </a:moveTo>
                <a:lnTo>
                  <a:pt x="3669791" y="467868"/>
                </a:lnTo>
                <a:lnTo>
                  <a:pt x="3669791" y="0"/>
                </a:lnTo>
                <a:lnTo>
                  <a:pt x="0" y="0"/>
                </a:lnTo>
                <a:lnTo>
                  <a:pt x="0" y="467868"/>
                </a:lnTo>
                <a:close/>
              </a:path>
            </a:pathLst>
          </a:custGeom>
          <a:ln w="12192">
            <a:solidFill>
              <a:srgbClr val="FFFFFF"/>
            </a:solidFill>
          </a:ln>
        </p:spPr>
        <p:txBody>
          <a:bodyPr wrap="square" lIns="0" tIns="0" rIns="0" bIns="0" rtlCol="0">
            <a:spAutoFit/>
          </a:bodyPr>
          <a:lstStyle/>
          <a:p/>
        </p:txBody>
      </p:sp>
      <p:sp>
        <p:nvSpPr>
          <p:cNvPr id="43" name="object 43"/>
          <p:cNvSpPr/>
          <p:nvPr/>
        </p:nvSpPr>
        <p:spPr>
          <a:xfrm>
            <a:off x="1760220" y="6152388"/>
            <a:ext cx="3473196" cy="467868"/>
          </a:xfrm>
          <a:custGeom>
            <a:avLst/>
            <a:gdLst/>
            <a:ahLst/>
            <a:cxnLst/>
            <a:rect l="l" t="t" r="r" b="b"/>
            <a:pathLst>
              <a:path w="3473196" h="467868">
                <a:moveTo>
                  <a:pt x="0" y="467868"/>
                </a:moveTo>
                <a:lnTo>
                  <a:pt x="3473196" y="467868"/>
                </a:lnTo>
                <a:lnTo>
                  <a:pt x="3473196" y="0"/>
                </a:lnTo>
                <a:lnTo>
                  <a:pt x="0" y="0"/>
                </a:lnTo>
                <a:lnTo>
                  <a:pt x="0" y="467868"/>
                </a:lnTo>
                <a:close/>
              </a:path>
            </a:pathLst>
          </a:custGeom>
          <a:solidFill>
            <a:srgbClr val="205A6B"/>
          </a:solidFill>
        </p:spPr>
        <p:txBody>
          <a:bodyPr wrap="square" lIns="0" tIns="0" rIns="0" bIns="0" rtlCol="0">
            <a:spAutoFit/>
          </a:bodyPr>
          <a:lstStyle/>
          <a:p/>
        </p:txBody>
      </p:sp>
      <p:sp>
        <p:nvSpPr>
          <p:cNvPr id="44" name="object 44"/>
          <p:cNvSpPr/>
          <p:nvPr/>
        </p:nvSpPr>
        <p:spPr>
          <a:xfrm>
            <a:off x="1760220" y="6152388"/>
            <a:ext cx="3473196" cy="467868"/>
          </a:xfrm>
          <a:custGeom>
            <a:avLst/>
            <a:gdLst/>
            <a:ahLst/>
            <a:cxnLst/>
            <a:rect l="l" t="t" r="r" b="b"/>
            <a:pathLst>
              <a:path w="3473196" h="467868">
                <a:moveTo>
                  <a:pt x="0" y="467868"/>
                </a:moveTo>
                <a:lnTo>
                  <a:pt x="3473196" y="467868"/>
                </a:lnTo>
                <a:lnTo>
                  <a:pt x="3473196" y="0"/>
                </a:lnTo>
                <a:lnTo>
                  <a:pt x="0" y="0"/>
                </a:lnTo>
                <a:lnTo>
                  <a:pt x="0" y="467868"/>
                </a:lnTo>
                <a:close/>
              </a:path>
            </a:pathLst>
          </a:custGeom>
          <a:ln w="12192">
            <a:solidFill>
              <a:srgbClr val="FFFFFF"/>
            </a:solidFill>
          </a:ln>
        </p:spPr>
        <p:txBody>
          <a:bodyPr wrap="square" lIns="0" tIns="0" rIns="0" bIns="0" rtlCol="0">
            <a:spAutoFit/>
          </a:bodyPr>
          <a:lstStyle/>
          <a:p/>
        </p:txBody>
      </p:sp>
      <p:sp>
        <p:nvSpPr>
          <p:cNvPr id="45" name="object 45"/>
          <p:cNvSpPr txBox="1"/>
          <p:nvPr/>
        </p:nvSpPr>
        <p:spPr>
          <a:xfrm>
            <a:off x="1862073" y="5645302"/>
            <a:ext cx="3268979" cy="868680"/>
          </a:xfrm>
          <a:prstGeom prst="rect">
            <a:avLst/>
          </a:prstGeom>
        </p:spPr>
        <p:txBody>
          <a:bodyPr vert="horz" wrap="square" lIns="0" tIns="0" rIns="0" bIns="0" rtlCol="0">
            <a:spAutoFit/>
          </a:bodyPr>
          <a:lstStyle/>
          <a:p>
            <a:pPr algn="ctr">
              <a:lnSpc>
                <a:spcPct val="100000"/>
              </a:lnSpc>
            </a:pPr>
            <a:r>
              <a:rPr sz="1600" b="1" spc="-20" dirty="0">
                <a:solidFill>
                  <a:srgbClr val="FFFFFF"/>
                </a:solidFill>
                <a:latin typeface="微软雅黑" panose="020B0503020204020204" charset="-122"/>
                <a:cs typeface="微软雅黑" panose="020B0503020204020204" charset="-122"/>
              </a:rPr>
              <a:t>导致发生安全事故给他人造成损害</a:t>
            </a:r>
            <a:endParaRPr sz="1600">
              <a:latin typeface="微软雅黑" panose="020B0503020204020204" charset="-122"/>
              <a:cs typeface="微软雅黑" panose="020B0503020204020204" charset="-122"/>
            </a:endParaRPr>
          </a:p>
          <a:p>
            <a:pPr>
              <a:lnSpc>
                <a:spcPts val="1250"/>
              </a:lnSpc>
              <a:spcBef>
                <a:spcPts val="50"/>
              </a:spcBef>
            </a:pPr>
            <a:endParaRPr sz="1250"/>
          </a:p>
          <a:p>
            <a:pPr>
              <a:lnSpc>
                <a:spcPts val="1600"/>
              </a:lnSpc>
            </a:pPr>
            <a:endParaRPr sz="1600"/>
          </a:p>
          <a:p>
            <a:pPr algn="ctr">
              <a:lnSpc>
                <a:spcPct val="100000"/>
              </a:lnSpc>
            </a:pPr>
            <a:r>
              <a:rPr sz="1600" b="1" spc="-20" dirty="0">
                <a:solidFill>
                  <a:srgbClr val="FFFFFF"/>
                </a:solidFill>
                <a:latin typeface="微软雅黑" panose="020B0503020204020204" charset="-122"/>
                <a:cs typeface="微软雅黑" panose="020B0503020204020204" charset="-122"/>
              </a:rPr>
              <a:t>与承包方、承租方承担连带赔偿责任</a:t>
            </a:r>
            <a:endParaRPr sz="1600">
              <a:latin typeface="微软雅黑" panose="020B0503020204020204" charset="-122"/>
              <a:cs typeface="微软雅黑" panose="020B0503020204020204" charset="-122"/>
            </a:endParaRPr>
          </a:p>
        </p:txBody>
      </p:sp>
      <p:sp>
        <p:nvSpPr>
          <p:cNvPr id="46" name="object 46"/>
          <p:cNvSpPr/>
          <p:nvPr/>
        </p:nvSpPr>
        <p:spPr>
          <a:xfrm>
            <a:off x="1527810" y="3356609"/>
            <a:ext cx="611123" cy="611123"/>
          </a:xfrm>
          <a:custGeom>
            <a:avLst/>
            <a:gdLst/>
            <a:ahLst/>
            <a:cxnLst/>
            <a:rect l="l" t="t" r="r" b="b"/>
            <a:pathLst>
              <a:path w="611124" h="611124">
                <a:moveTo>
                  <a:pt x="305562" y="0"/>
                </a:moveTo>
                <a:lnTo>
                  <a:pt x="255991" y="3998"/>
                </a:lnTo>
                <a:lnTo>
                  <a:pt x="208970" y="15575"/>
                </a:lnTo>
                <a:lnTo>
                  <a:pt x="165127" y="34101"/>
                </a:lnTo>
                <a:lnTo>
                  <a:pt x="125089" y="58948"/>
                </a:lnTo>
                <a:lnTo>
                  <a:pt x="89487" y="89487"/>
                </a:lnTo>
                <a:lnTo>
                  <a:pt x="58948" y="125089"/>
                </a:lnTo>
                <a:lnTo>
                  <a:pt x="34101" y="165127"/>
                </a:lnTo>
                <a:lnTo>
                  <a:pt x="15575" y="208970"/>
                </a:lnTo>
                <a:lnTo>
                  <a:pt x="3998" y="255991"/>
                </a:lnTo>
                <a:lnTo>
                  <a:pt x="0" y="305562"/>
                </a:lnTo>
                <a:lnTo>
                  <a:pt x="1012" y="330626"/>
                </a:lnTo>
                <a:lnTo>
                  <a:pt x="8878" y="379000"/>
                </a:lnTo>
                <a:lnTo>
                  <a:pt x="24008" y="424511"/>
                </a:lnTo>
                <a:lnTo>
                  <a:pt x="45774" y="466530"/>
                </a:lnTo>
                <a:lnTo>
                  <a:pt x="73545" y="504428"/>
                </a:lnTo>
                <a:lnTo>
                  <a:pt x="106695" y="537578"/>
                </a:lnTo>
                <a:lnTo>
                  <a:pt x="144593" y="565349"/>
                </a:lnTo>
                <a:lnTo>
                  <a:pt x="186612" y="587115"/>
                </a:lnTo>
                <a:lnTo>
                  <a:pt x="232123" y="602245"/>
                </a:lnTo>
                <a:lnTo>
                  <a:pt x="280497" y="610111"/>
                </a:lnTo>
                <a:lnTo>
                  <a:pt x="305562" y="611123"/>
                </a:lnTo>
                <a:lnTo>
                  <a:pt x="330626" y="610111"/>
                </a:lnTo>
                <a:lnTo>
                  <a:pt x="379000" y="602245"/>
                </a:lnTo>
                <a:lnTo>
                  <a:pt x="424511" y="587115"/>
                </a:lnTo>
                <a:lnTo>
                  <a:pt x="466530" y="565349"/>
                </a:lnTo>
                <a:lnTo>
                  <a:pt x="504428" y="537578"/>
                </a:lnTo>
                <a:lnTo>
                  <a:pt x="537578" y="504428"/>
                </a:lnTo>
                <a:lnTo>
                  <a:pt x="565349" y="466530"/>
                </a:lnTo>
                <a:lnTo>
                  <a:pt x="587115" y="424511"/>
                </a:lnTo>
                <a:lnTo>
                  <a:pt x="602245" y="379000"/>
                </a:lnTo>
                <a:lnTo>
                  <a:pt x="610111" y="330626"/>
                </a:lnTo>
                <a:lnTo>
                  <a:pt x="611123" y="305562"/>
                </a:lnTo>
                <a:lnTo>
                  <a:pt x="610111" y="280497"/>
                </a:lnTo>
                <a:lnTo>
                  <a:pt x="602245" y="232123"/>
                </a:lnTo>
                <a:lnTo>
                  <a:pt x="587115" y="186612"/>
                </a:lnTo>
                <a:lnTo>
                  <a:pt x="565349" y="144593"/>
                </a:lnTo>
                <a:lnTo>
                  <a:pt x="537578" y="106695"/>
                </a:lnTo>
                <a:lnTo>
                  <a:pt x="504428" y="73545"/>
                </a:lnTo>
                <a:lnTo>
                  <a:pt x="466530" y="45774"/>
                </a:lnTo>
                <a:lnTo>
                  <a:pt x="424511" y="24008"/>
                </a:lnTo>
                <a:lnTo>
                  <a:pt x="379000" y="8878"/>
                </a:lnTo>
                <a:lnTo>
                  <a:pt x="330626" y="1012"/>
                </a:lnTo>
                <a:lnTo>
                  <a:pt x="305562" y="0"/>
                </a:lnTo>
                <a:close/>
              </a:path>
            </a:pathLst>
          </a:custGeom>
          <a:solidFill>
            <a:srgbClr val="FFFFFF"/>
          </a:solidFill>
        </p:spPr>
        <p:txBody>
          <a:bodyPr wrap="square" lIns="0" tIns="0" rIns="0" bIns="0" rtlCol="0">
            <a:spAutoFit/>
          </a:bodyPr>
          <a:lstStyle/>
          <a:p/>
        </p:txBody>
      </p:sp>
      <p:sp>
        <p:nvSpPr>
          <p:cNvPr id="47" name="object 47"/>
          <p:cNvSpPr/>
          <p:nvPr/>
        </p:nvSpPr>
        <p:spPr>
          <a:xfrm>
            <a:off x="1527810" y="3356609"/>
            <a:ext cx="611123" cy="611123"/>
          </a:xfrm>
          <a:custGeom>
            <a:avLst/>
            <a:gdLst/>
            <a:ahLst/>
            <a:cxnLst/>
            <a:rect l="l" t="t" r="r" b="b"/>
            <a:pathLst>
              <a:path w="611124" h="611124">
                <a:moveTo>
                  <a:pt x="0" y="305562"/>
                </a:moveTo>
                <a:lnTo>
                  <a:pt x="3998" y="255991"/>
                </a:lnTo>
                <a:lnTo>
                  <a:pt x="15575" y="208970"/>
                </a:lnTo>
                <a:lnTo>
                  <a:pt x="34101" y="165127"/>
                </a:lnTo>
                <a:lnTo>
                  <a:pt x="58948" y="125089"/>
                </a:lnTo>
                <a:lnTo>
                  <a:pt x="89487" y="89487"/>
                </a:lnTo>
                <a:lnTo>
                  <a:pt x="125089" y="58948"/>
                </a:lnTo>
                <a:lnTo>
                  <a:pt x="165127" y="34101"/>
                </a:lnTo>
                <a:lnTo>
                  <a:pt x="208970" y="15575"/>
                </a:lnTo>
                <a:lnTo>
                  <a:pt x="255991" y="3998"/>
                </a:lnTo>
                <a:lnTo>
                  <a:pt x="305562" y="0"/>
                </a:lnTo>
                <a:lnTo>
                  <a:pt x="330626" y="1012"/>
                </a:lnTo>
                <a:lnTo>
                  <a:pt x="379000" y="8878"/>
                </a:lnTo>
                <a:lnTo>
                  <a:pt x="424511" y="24008"/>
                </a:lnTo>
                <a:lnTo>
                  <a:pt x="466530" y="45774"/>
                </a:lnTo>
                <a:lnTo>
                  <a:pt x="504428" y="73545"/>
                </a:lnTo>
                <a:lnTo>
                  <a:pt x="537578" y="106695"/>
                </a:lnTo>
                <a:lnTo>
                  <a:pt x="565349" y="144593"/>
                </a:lnTo>
                <a:lnTo>
                  <a:pt x="587115" y="186612"/>
                </a:lnTo>
                <a:lnTo>
                  <a:pt x="602245" y="232123"/>
                </a:lnTo>
                <a:lnTo>
                  <a:pt x="610111" y="280497"/>
                </a:lnTo>
                <a:lnTo>
                  <a:pt x="611123" y="305562"/>
                </a:lnTo>
                <a:lnTo>
                  <a:pt x="610111" y="330626"/>
                </a:lnTo>
                <a:lnTo>
                  <a:pt x="602245" y="379000"/>
                </a:lnTo>
                <a:lnTo>
                  <a:pt x="587115" y="424511"/>
                </a:lnTo>
                <a:lnTo>
                  <a:pt x="565349" y="466530"/>
                </a:lnTo>
                <a:lnTo>
                  <a:pt x="537578" y="504428"/>
                </a:lnTo>
                <a:lnTo>
                  <a:pt x="504428" y="537578"/>
                </a:lnTo>
                <a:lnTo>
                  <a:pt x="466530" y="565349"/>
                </a:lnTo>
                <a:lnTo>
                  <a:pt x="424511" y="587115"/>
                </a:lnTo>
                <a:lnTo>
                  <a:pt x="379000" y="602245"/>
                </a:lnTo>
                <a:lnTo>
                  <a:pt x="330626" y="610111"/>
                </a:lnTo>
                <a:lnTo>
                  <a:pt x="305562" y="611123"/>
                </a:lnTo>
                <a:lnTo>
                  <a:pt x="280497" y="610111"/>
                </a:lnTo>
                <a:lnTo>
                  <a:pt x="232123" y="602245"/>
                </a:lnTo>
                <a:lnTo>
                  <a:pt x="186612" y="587115"/>
                </a:lnTo>
                <a:lnTo>
                  <a:pt x="144593" y="565349"/>
                </a:lnTo>
                <a:lnTo>
                  <a:pt x="106695" y="537578"/>
                </a:lnTo>
                <a:lnTo>
                  <a:pt x="73545" y="504428"/>
                </a:lnTo>
                <a:lnTo>
                  <a:pt x="45774" y="466530"/>
                </a:lnTo>
                <a:lnTo>
                  <a:pt x="24008" y="424511"/>
                </a:lnTo>
                <a:lnTo>
                  <a:pt x="8878" y="379000"/>
                </a:lnTo>
                <a:lnTo>
                  <a:pt x="1012" y="330626"/>
                </a:lnTo>
                <a:lnTo>
                  <a:pt x="0" y="305562"/>
                </a:lnTo>
                <a:close/>
              </a:path>
            </a:pathLst>
          </a:custGeom>
          <a:ln w="38099">
            <a:solidFill>
              <a:srgbClr val="FFFFFF"/>
            </a:solidFill>
          </a:ln>
        </p:spPr>
        <p:txBody>
          <a:bodyPr wrap="square" lIns="0" tIns="0" rIns="0" bIns="0" rtlCol="0">
            <a:spAutoFit/>
          </a:bodyPr>
          <a:lstStyle/>
          <a:p/>
        </p:txBody>
      </p:sp>
      <p:sp>
        <p:nvSpPr>
          <p:cNvPr id="48" name="object 48"/>
          <p:cNvSpPr/>
          <p:nvPr/>
        </p:nvSpPr>
        <p:spPr>
          <a:xfrm>
            <a:off x="1563624" y="3412235"/>
            <a:ext cx="539495" cy="498347"/>
          </a:xfrm>
          <a:prstGeom prst="rect">
            <a:avLst/>
          </a:prstGeom>
          <a:blipFill>
            <a:blip r:embed="rId1" cstate="print"/>
            <a:stretch>
              <a:fillRect/>
            </a:stretch>
          </a:blipFill>
        </p:spPr>
        <p:txBody>
          <a:bodyPr wrap="square" lIns="0" tIns="0" rIns="0" bIns="0" rtlCol="0">
            <a:spAutoFit/>
          </a:bodyPr>
          <a:lstStyle/>
          <a:p/>
        </p:txBody>
      </p:sp>
      <p:sp>
        <p:nvSpPr>
          <p:cNvPr id="49" name="object 49"/>
          <p:cNvSpPr/>
          <p:nvPr/>
        </p:nvSpPr>
        <p:spPr>
          <a:xfrm>
            <a:off x="7872221" y="3310890"/>
            <a:ext cx="612648" cy="612648"/>
          </a:xfrm>
          <a:custGeom>
            <a:avLst/>
            <a:gdLst/>
            <a:ahLst/>
            <a:cxnLst/>
            <a:rect l="l" t="t" r="r" b="b"/>
            <a:pathLst>
              <a:path w="612648" h="612648">
                <a:moveTo>
                  <a:pt x="306324" y="0"/>
                </a:moveTo>
                <a:lnTo>
                  <a:pt x="256640" y="4009"/>
                </a:lnTo>
                <a:lnTo>
                  <a:pt x="209507" y="15617"/>
                </a:lnTo>
                <a:lnTo>
                  <a:pt x="165556" y="34193"/>
                </a:lnTo>
                <a:lnTo>
                  <a:pt x="125419" y="59106"/>
                </a:lnTo>
                <a:lnTo>
                  <a:pt x="89725" y="89725"/>
                </a:lnTo>
                <a:lnTo>
                  <a:pt x="59106" y="125419"/>
                </a:lnTo>
                <a:lnTo>
                  <a:pt x="34193" y="165556"/>
                </a:lnTo>
                <a:lnTo>
                  <a:pt x="15617" y="209507"/>
                </a:lnTo>
                <a:lnTo>
                  <a:pt x="4009" y="256640"/>
                </a:lnTo>
                <a:lnTo>
                  <a:pt x="0" y="306324"/>
                </a:lnTo>
                <a:lnTo>
                  <a:pt x="1015" y="331445"/>
                </a:lnTo>
                <a:lnTo>
                  <a:pt x="8903" y="379932"/>
                </a:lnTo>
                <a:lnTo>
                  <a:pt x="24074" y="425553"/>
                </a:lnTo>
                <a:lnTo>
                  <a:pt x="45897" y="467676"/>
                </a:lnTo>
                <a:lnTo>
                  <a:pt x="73742" y="505670"/>
                </a:lnTo>
                <a:lnTo>
                  <a:pt x="106977" y="538905"/>
                </a:lnTo>
                <a:lnTo>
                  <a:pt x="144971" y="566750"/>
                </a:lnTo>
                <a:lnTo>
                  <a:pt x="187094" y="588573"/>
                </a:lnTo>
                <a:lnTo>
                  <a:pt x="232715" y="603744"/>
                </a:lnTo>
                <a:lnTo>
                  <a:pt x="281202" y="611632"/>
                </a:lnTo>
                <a:lnTo>
                  <a:pt x="306324" y="612648"/>
                </a:lnTo>
                <a:lnTo>
                  <a:pt x="331445" y="611632"/>
                </a:lnTo>
                <a:lnTo>
                  <a:pt x="379932" y="603744"/>
                </a:lnTo>
                <a:lnTo>
                  <a:pt x="425553" y="588573"/>
                </a:lnTo>
                <a:lnTo>
                  <a:pt x="467676" y="566750"/>
                </a:lnTo>
                <a:lnTo>
                  <a:pt x="505670" y="538905"/>
                </a:lnTo>
                <a:lnTo>
                  <a:pt x="538905" y="505670"/>
                </a:lnTo>
                <a:lnTo>
                  <a:pt x="566750" y="467676"/>
                </a:lnTo>
                <a:lnTo>
                  <a:pt x="588573" y="425553"/>
                </a:lnTo>
                <a:lnTo>
                  <a:pt x="603744" y="379932"/>
                </a:lnTo>
                <a:lnTo>
                  <a:pt x="611632" y="331445"/>
                </a:lnTo>
                <a:lnTo>
                  <a:pt x="612648" y="306324"/>
                </a:lnTo>
                <a:lnTo>
                  <a:pt x="611632" y="281202"/>
                </a:lnTo>
                <a:lnTo>
                  <a:pt x="603744" y="232715"/>
                </a:lnTo>
                <a:lnTo>
                  <a:pt x="588573" y="187094"/>
                </a:lnTo>
                <a:lnTo>
                  <a:pt x="566750" y="144971"/>
                </a:lnTo>
                <a:lnTo>
                  <a:pt x="538905" y="106977"/>
                </a:lnTo>
                <a:lnTo>
                  <a:pt x="505670" y="73742"/>
                </a:lnTo>
                <a:lnTo>
                  <a:pt x="467676" y="45897"/>
                </a:lnTo>
                <a:lnTo>
                  <a:pt x="425553" y="24074"/>
                </a:lnTo>
                <a:lnTo>
                  <a:pt x="379932" y="8903"/>
                </a:lnTo>
                <a:lnTo>
                  <a:pt x="331445" y="1015"/>
                </a:lnTo>
                <a:lnTo>
                  <a:pt x="306324" y="0"/>
                </a:lnTo>
                <a:close/>
              </a:path>
            </a:pathLst>
          </a:custGeom>
          <a:solidFill>
            <a:srgbClr val="FFFFFF"/>
          </a:solidFill>
        </p:spPr>
        <p:txBody>
          <a:bodyPr wrap="square" lIns="0" tIns="0" rIns="0" bIns="0" rtlCol="0">
            <a:spAutoFit/>
          </a:bodyPr>
          <a:lstStyle/>
          <a:p/>
        </p:txBody>
      </p:sp>
      <p:sp>
        <p:nvSpPr>
          <p:cNvPr id="50" name="object 50"/>
          <p:cNvSpPr/>
          <p:nvPr/>
        </p:nvSpPr>
        <p:spPr>
          <a:xfrm>
            <a:off x="7872221" y="3310890"/>
            <a:ext cx="612648" cy="612648"/>
          </a:xfrm>
          <a:custGeom>
            <a:avLst/>
            <a:gdLst/>
            <a:ahLst/>
            <a:cxnLst/>
            <a:rect l="l" t="t" r="r" b="b"/>
            <a:pathLst>
              <a:path w="612648" h="612648">
                <a:moveTo>
                  <a:pt x="0" y="306324"/>
                </a:moveTo>
                <a:lnTo>
                  <a:pt x="4009" y="256640"/>
                </a:lnTo>
                <a:lnTo>
                  <a:pt x="15617" y="209507"/>
                </a:lnTo>
                <a:lnTo>
                  <a:pt x="34193" y="165556"/>
                </a:lnTo>
                <a:lnTo>
                  <a:pt x="59106" y="125419"/>
                </a:lnTo>
                <a:lnTo>
                  <a:pt x="89725" y="89725"/>
                </a:lnTo>
                <a:lnTo>
                  <a:pt x="125419" y="59106"/>
                </a:lnTo>
                <a:lnTo>
                  <a:pt x="165556" y="34193"/>
                </a:lnTo>
                <a:lnTo>
                  <a:pt x="209507" y="15617"/>
                </a:lnTo>
                <a:lnTo>
                  <a:pt x="256640" y="4009"/>
                </a:lnTo>
                <a:lnTo>
                  <a:pt x="306324" y="0"/>
                </a:lnTo>
                <a:lnTo>
                  <a:pt x="331445" y="1015"/>
                </a:lnTo>
                <a:lnTo>
                  <a:pt x="379932" y="8903"/>
                </a:lnTo>
                <a:lnTo>
                  <a:pt x="425553" y="24074"/>
                </a:lnTo>
                <a:lnTo>
                  <a:pt x="467676" y="45897"/>
                </a:lnTo>
                <a:lnTo>
                  <a:pt x="505670" y="73742"/>
                </a:lnTo>
                <a:lnTo>
                  <a:pt x="538905" y="106977"/>
                </a:lnTo>
                <a:lnTo>
                  <a:pt x="566750" y="144971"/>
                </a:lnTo>
                <a:lnTo>
                  <a:pt x="588573" y="187094"/>
                </a:lnTo>
                <a:lnTo>
                  <a:pt x="603744" y="232715"/>
                </a:lnTo>
                <a:lnTo>
                  <a:pt x="611632" y="281202"/>
                </a:lnTo>
                <a:lnTo>
                  <a:pt x="612648" y="306324"/>
                </a:lnTo>
                <a:lnTo>
                  <a:pt x="611632" y="331445"/>
                </a:lnTo>
                <a:lnTo>
                  <a:pt x="603744" y="379932"/>
                </a:lnTo>
                <a:lnTo>
                  <a:pt x="588573" y="425553"/>
                </a:lnTo>
                <a:lnTo>
                  <a:pt x="566750" y="467676"/>
                </a:lnTo>
                <a:lnTo>
                  <a:pt x="538905" y="505670"/>
                </a:lnTo>
                <a:lnTo>
                  <a:pt x="505670" y="538905"/>
                </a:lnTo>
                <a:lnTo>
                  <a:pt x="467676" y="566750"/>
                </a:lnTo>
                <a:lnTo>
                  <a:pt x="425553" y="588573"/>
                </a:lnTo>
                <a:lnTo>
                  <a:pt x="379932" y="603744"/>
                </a:lnTo>
                <a:lnTo>
                  <a:pt x="331445" y="611632"/>
                </a:lnTo>
                <a:lnTo>
                  <a:pt x="306324" y="612648"/>
                </a:lnTo>
                <a:lnTo>
                  <a:pt x="281202" y="611632"/>
                </a:lnTo>
                <a:lnTo>
                  <a:pt x="232715" y="603744"/>
                </a:lnTo>
                <a:lnTo>
                  <a:pt x="187094" y="588573"/>
                </a:lnTo>
                <a:lnTo>
                  <a:pt x="144971" y="566750"/>
                </a:lnTo>
                <a:lnTo>
                  <a:pt x="106977" y="538905"/>
                </a:lnTo>
                <a:lnTo>
                  <a:pt x="73742" y="505670"/>
                </a:lnTo>
                <a:lnTo>
                  <a:pt x="45897" y="467676"/>
                </a:lnTo>
                <a:lnTo>
                  <a:pt x="24074" y="425553"/>
                </a:lnTo>
                <a:lnTo>
                  <a:pt x="8903" y="379932"/>
                </a:lnTo>
                <a:lnTo>
                  <a:pt x="1015" y="331445"/>
                </a:lnTo>
                <a:lnTo>
                  <a:pt x="0" y="306324"/>
                </a:lnTo>
                <a:close/>
              </a:path>
            </a:pathLst>
          </a:custGeom>
          <a:ln w="38100">
            <a:solidFill>
              <a:srgbClr val="FFFFFF"/>
            </a:solidFill>
          </a:ln>
        </p:spPr>
        <p:txBody>
          <a:bodyPr wrap="square" lIns="0" tIns="0" rIns="0" bIns="0" rtlCol="0">
            <a:spAutoFit/>
          </a:bodyPr>
          <a:lstStyle/>
          <a:p/>
        </p:txBody>
      </p:sp>
      <p:sp>
        <p:nvSpPr>
          <p:cNvPr id="51" name="object 51"/>
          <p:cNvSpPr/>
          <p:nvPr/>
        </p:nvSpPr>
        <p:spPr>
          <a:xfrm>
            <a:off x="7944611" y="3316223"/>
            <a:ext cx="466344" cy="470915"/>
          </a:xfrm>
          <a:prstGeom prst="rect">
            <a:avLst/>
          </a:prstGeom>
          <a:blipFill>
            <a:blip r:embed="rId2" cstate="print"/>
            <a:stretch>
              <a:fillRect/>
            </a:stretch>
          </a:blipFill>
        </p:spPr>
        <p:txBody>
          <a:bodyPr wrap="square" lIns="0" tIns="0" rIns="0" bIns="0" rtlCol="0">
            <a:spAutoFit/>
          </a:bodyPr>
          <a:lstStyle/>
          <a:p/>
        </p:txBody>
      </p:sp>
      <p:sp>
        <p:nvSpPr>
          <p:cNvPr id="52" name="object 52"/>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53" name="object 53"/>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54" name="object 54"/>
          <p:cNvSpPr txBox="1"/>
          <p:nvPr/>
        </p:nvSpPr>
        <p:spPr>
          <a:xfrm>
            <a:off x="9004554" y="291972"/>
            <a:ext cx="596265" cy="285115"/>
          </a:xfrm>
          <a:prstGeom prst="rect">
            <a:avLst/>
          </a:prstGeom>
        </p:spPr>
        <p:txBody>
          <a:bodyPr vert="horz" wrap="square" lIns="0" tIns="0" rIns="0" bIns="0" rtlCol="0">
            <a:spAutoFit/>
          </a:bodyPr>
          <a:lstStyle/>
          <a:p>
            <a:pPr marL="12700">
              <a:lnSpc>
                <a:spcPct val="100000"/>
              </a:lnSpc>
            </a:pPr>
            <a:r>
              <a:rPr sz="1800" dirty="0">
                <a:solidFill>
                  <a:srgbClr val="FFFFFF"/>
                </a:solidFill>
                <a:latin typeface="Arial" panose="020B0604020202020204"/>
                <a:cs typeface="Arial" panose="020B0604020202020204"/>
              </a:rPr>
              <a:t>1</a:t>
            </a:r>
            <a:r>
              <a:rPr sz="1800" spc="-10" dirty="0">
                <a:solidFill>
                  <a:srgbClr val="FFFFFF"/>
                </a:solidFill>
                <a:latin typeface="Arial" panose="020B0604020202020204"/>
                <a:cs typeface="Arial" panose="020B0604020202020204"/>
              </a:rPr>
              <a:t>0</a:t>
            </a:r>
            <a:r>
              <a:rPr sz="1800" spc="0" dirty="0">
                <a:solidFill>
                  <a:srgbClr val="FFFFFF"/>
                </a:solidFill>
                <a:latin typeface="Arial" panose="020B0604020202020204"/>
                <a:cs typeface="Arial" panose="020B0604020202020204"/>
              </a:rPr>
              <a:t>0.1</a:t>
            </a:r>
            <a:endParaRPr sz="1800">
              <a:latin typeface="Arial" panose="020B0604020202020204"/>
              <a:cs typeface="Arial" panose="020B0604020202020204"/>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2088134"/>
          </a:xfrm>
          <a:custGeom>
            <a:avLst/>
            <a:gdLst/>
            <a:ahLst/>
            <a:cxnLst/>
            <a:rect l="l" t="t" r="r" b="b"/>
            <a:pathLst>
              <a:path w="735647" h="2088134">
                <a:moveTo>
                  <a:pt x="0" y="2088134"/>
                </a:moveTo>
                <a:lnTo>
                  <a:pt x="735647" y="2088134"/>
                </a:lnTo>
                <a:lnTo>
                  <a:pt x="735647" y="0"/>
                </a:lnTo>
                <a:lnTo>
                  <a:pt x="0" y="0"/>
                </a:lnTo>
                <a:lnTo>
                  <a:pt x="0" y="2088134"/>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2088134"/>
          </a:xfrm>
          <a:custGeom>
            <a:avLst/>
            <a:gdLst/>
            <a:ahLst/>
            <a:cxnLst/>
            <a:rect l="l" t="t" r="r" b="b"/>
            <a:pathLst>
              <a:path w="8337296" h="2088134">
                <a:moveTo>
                  <a:pt x="0" y="2088134"/>
                </a:moveTo>
                <a:lnTo>
                  <a:pt x="8337296" y="2088134"/>
                </a:lnTo>
                <a:lnTo>
                  <a:pt x="8337296" y="0"/>
                </a:lnTo>
                <a:lnTo>
                  <a:pt x="0" y="0"/>
                </a:lnTo>
                <a:lnTo>
                  <a:pt x="0" y="2088134"/>
                </a:lnTo>
                <a:close/>
              </a:path>
            </a:pathLst>
          </a:custGeom>
          <a:solidFill>
            <a:srgbClr val="EE5200"/>
          </a:solidFill>
        </p:spPr>
        <p:txBody>
          <a:bodyPr wrap="square" lIns="0" tIns="0" rIns="0" bIns="0" rtlCol="0">
            <a:spAutoFit/>
          </a:bodyPr>
          <a:lstStyle/>
          <a:p/>
        </p:txBody>
      </p:sp>
      <p:sp>
        <p:nvSpPr>
          <p:cNvPr id="6" name="object 6"/>
          <p:cNvSpPr/>
          <p:nvPr/>
        </p:nvSpPr>
        <p:spPr>
          <a:xfrm>
            <a:off x="344487" y="3573068"/>
            <a:ext cx="735647" cy="3131947"/>
          </a:xfrm>
          <a:custGeom>
            <a:avLst/>
            <a:gdLst/>
            <a:ahLst/>
            <a:cxnLst/>
            <a:rect l="l" t="t" r="r" b="b"/>
            <a:pathLst>
              <a:path w="735647" h="3131947">
                <a:moveTo>
                  <a:pt x="0" y="3131947"/>
                </a:moveTo>
                <a:lnTo>
                  <a:pt x="735647" y="3131947"/>
                </a:lnTo>
                <a:lnTo>
                  <a:pt x="735647" y="0"/>
                </a:lnTo>
                <a:lnTo>
                  <a:pt x="0" y="0"/>
                </a:lnTo>
                <a:lnTo>
                  <a:pt x="0" y="3131947"/>
                </a:lnTo>
                <a:close/>
              </a:path>
            </a:pathLst>
          </a:custGeom>
          <a:solidFill>
            <a:srgbClr val="205A6B"/>
          </a:solidFill>
        </p:spPr>
        <p:txBody>
          <a:bodyPr wrap="square" lIns="0" tIns="0" rIns="0" bIns="0" rtlCol="0">
            <a:spAutoFit/>
          </a:bodyPr>
          <a:lstStyle/>
          <a:p/>
        </p:txBody>
      </p:sp>
      <p:sp>
        <p:nvSpPr>
          <p:cNvPr id="7" name="object 7"/>
          <p:cNvSpPr/>
          <p:nvPr/>
        </p:nvSpPr>
        <p:spPr>
          <a:xfrm>
            <a:off x="1080135" y="3573068"/>
            <a:ext cx="8337296" cy="3131947"/>
          </a:xfrm>
          <a:custGeom>
            <a:avLst/>
            <a:gdLst/>
            <a:ahLst/>
            <a:cxnLst/>
            <a:rect l="l" t="t" r="r" b="b"/>
            <a:pathLst>
              <a:path w="8337296" h="3131947">
                <a:moveTo>
                  <a:pt x="0" y="3131947"/>
                </a:moveTo>
                <a:lnTo>
                  <a:pt x="8337296" y="3131947"/>
                </a:lnTo>
                <a:lnTo>
                  <a:pt x="8337296" y="0"/>
                </a:lnTo>
                <a:lnTo>
                  <a:pt x="0" y="0"/>
                </a:lnTo>
                <a:lnTo>
                  <a:pt x="0" y="3131947"/>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457111"/>
          </a:xfrm>
          <a:custGeom>
            <a:avLst/>
            <a:gdLst/>
            <a:ahLst/>
            <a:cxnLst/>
            <a:rect l="l" t="t" r="r" b="b"/>
            <a:pathLst>
              <a:path h="6457111">
                <a:moveTo>
                  <a:pt x="0" y="0"/>
                </a:moveTo>
                <a:lnTo>
                  <a:pt x="0" y="6457111"/>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357301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457111"/>
          </a:xfrm>
          <a:custGeom>
            <a:avLst/>
            <a:gdLst/>
            <a:ahLst/>
            <a:cxnLst/>
            <a:rect l="l" t="t" r="r" b="b"/>
            <a:pathLst>
              <a:path h="6457111">
                <a:moveTo>
                  <a:pt x="0" y="0"/>
                </a:moveTo>
                <a:lnTo>
                  <a:pt x="0" y="6457111"/>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705015"/>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171569"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971802"/>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2264791" y="1855977"/>
            <a:ext cx="5969000" cy="1247140"/>
          </a:xfrm>
          <a:prstGeom prst="rect">
            <a:avLst/>
          </a:prstGeom>
        </p:spPr>
        <p:txBody>
          <a:bodyPr vert="horz" wrap="square" lIns="0" tIns="0" rIns="0" bIns="0" rtlCol="0">
            <a:spAutoFit/>
          </a:bodyPr>
          <a:lstStyle/>
          <a:p>
            <a:pPr marL="127000" marR="6350" indent="-114300">
              <a:lnSpc>
                <a:spcPct val="150000"/>
              </a:lnSpc>
            </a:pPr>
            <a:r>
              <a:rPr sz="1800" b="1" dirty="0">
                <a:solidFill>
                  <a:srgbClr val="FFFFFF"/>
                </a:solidFill>
                <a:latin typeface="微软雅黑" panose="020B0503020204020204" charset="-122"/>
                <a:cs typeface="微软雅黑" panose="020B0503020204020204" charset="-122"/>
              </a:rPr>
              <a:t>未与承包单位、承租单位签订专门的安全生产管理协议或者 未在承包合同、租赁合同中明确各自的安全生产管理职责 或者未对承包单位、承租单位的安全生产统一协调、管理</a:t>
            </a:r>
            <a:endParaRPr sz="1800">
              <a:latin typeface="微软雅黑" panose="020B0503020204020204" charset="-122"/>
              <a:cs typeface="微软雅黑" panose="020B0503020204020204" charset="-122"/>
            </a:endParaRPr>
          </a:p>
        </p:txBody>
      </p:sp>
      <p:sp>
        <p:nvSpPr>
          <p:cNvPr id="18" name="object 18"/>
          <p:cNvSpPr txBox="1"/>
          <p:nvPr/>
        </p:nvSpPr>
        <p:spPr>
          <a:xfrm>
            <a:off x="585012" y="4444872"/>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3725417" y="5269229"/>
            <a:ext cx="0" cy="257555"/>
          </a:xfrm>
          <a:custGeom>
            <a:avLst/>
            <a:gdLst/>
            <a:ahLst/>
            <a:cxnLst/>
            <a:rect l="l" t="t" r="r" b="b"/>
            <a:pathLst>
              <a:path h="257555">
                <a:moveTo>
                  <a:pt x="0" y="0"/>
                </a:moveTo>
                <a:lnTo>
                  <a:pt x="0" y="257556"/>
                </a:lnTo>
              </a:path>
            </a:pathLst>
          </a:custGeom>
          <a:ln w="19812">
            <a:solidFill>
              <a:srgbClr val="FFFFFF"/>
            </a:solidFill>
          </a:ln>
        </p:spPr>
        <p:txBody>
          <a:bodyPr wrap="square" lIns="0" tIns="0" rIns="0" bIns="0" rtlCol="0">
            <a:spAutoFit/>
          </a:bodyPr>
          <a:lstStyle/>
          <a:p/>
        </p:txBody>
      </p:sp>
      <p:sp>
        <p:nvSpPr>
          <p:cNvPr id="20" name="object 20"/>
          <p:cNvSpPr/>
          <p:nvPr/>
        </p:nvSpPr>
        <p:spPr>
          <a:xfrm>
            <a:off x="3725417" y="5923026"/>
            <a:ext cx="0" cy="225552"/>
          </a:xfrm>
          <a:custGeom>
            <a:avLst/>
            <a:gdLst/>
            <a:ahLst/>
            <a:cxnLst/>
            <a:rect l="l" t="t" r="r" b="b"/>
            <a:pathLst>
              <a:path h="225551">
                <a:moveTo>
                  <a:pt x="0" y="0"/>
                </a:moveTo>
                <a:lnTo>
                  <a:pt x="0" y="225552"/>
                </a:lnTo>
              </a:path>
            </a:pathLst>
          </a:custGeom>
          <a:ln w="19812">
            <a:solidFill>
              <a:srgbClr val="FFFFFF"/>
            </a:solidFill>
          </a:ln>
        </p:spPr>
        <p:txBody>
          <a:bodyPr wrap="square" lIns="0" tIns="0" rIns="0" bIns="0" rtlCol="0">
            <a:spAutoFit/>
          </a:bodyPr>
          <a:lstStyle/>
          <a:p/>
        </p:txBody>
      </p:sp>
      <p:sp>
        <p:nvSpPr>
          <p:cNvPr id="21" name="object 21"/>
          <p:cNvSpPr/>
          <p:nvPr/>
        </p:nvSpPr>
        <p:spPr>
          <a:xfrm>
            <a:off x="5226558" y="3574541"/>
            <a:ext cx="0" cy="792099"/>
          </a:xfrm>
          <a:custGeom>
            <a:avLst/>
            <a:gdLst/>
            <a:ahLst/>
            <a:cxnLst/>
            <a:rect l="l" t="t" r="r" b="b"/>
            <a:pathLst>
              <a:path h="792099">
                <a:moveTo>
                  <a:pt x="0" y="0"/>
                </a:moveTo>
                <a:lnTo>
                  <a:pt x="0" y="792099"/>
                </a:lnTo>
              </a:path>
            </a:pathLst>
          </a:custGeom>
          <a:ln w="19812">
            <a:solidFill>
              <a:srgbClr val="FFFFFF"/>
            </a:solidFill>
          </a:ln>
        </p:spPr>
        <p:txBody>
          <a:bodyPr wrap="square" lIns="0" tIns="0" rIns="0" bIns="0" rtlCol="0">
            <a:spAutoFit/>
          </a:bodyPr>
          <a:lstStyle/>
          <a:p/>
        </p:txBody>
      </p:sp>
      <p:sp>
        <p:nvSpPr>
          <p:cNvPr id="22" name="object 22"/>
          <p:cNvSpPr/>
          <p:nvPr/>
        </p:nvSpPr>
        <p:spPr>
          <a:xfrm>
            <a:off x="5612129" y="4987290"/>
            <a:ext cx="2974848" cy="832104"/>
          </a:xfrm>
          <a:custGeom>
            <a:avLst/>
            <a:gdLst/>
            <a:ahLst/>
            <a:cxnLst/>
            <a:rect l="l" t="t" r="r" b="b"/>
            <a:pathLst>
              <a:path w="2974848" h="832103">
                <a:moveTo>
                  <a:pt x="0" y="832104"/>
                </a:moveTo>
                <a:lnTo>
                  <a:pt x="2974848" y="832104"/>
                </a:lnTo>
                <a:lnTo>
                  <a:pt x="2974848" y="0"/>
                </a:lnTo>
                <a:lnTo>
                  <a:pt x="0" y="0"/>
                </a:lnTo>
                <a:lnTo>
                  <a:pt x="0" y="832104"/>
                </a:lnTo>
                <a:close/>
              </a:path>
            </a:pathLst>
          </a:custGeom>
          <a:solidFill>
            <a:srgbClr val="205A6B"/>
          </a:solidFill>
        </p:spPr>
        <p:txBody>
          <a:bodyPr wrap="square" lIns="0" tIns="0" rIns="0" bIns="0" rtlCol="0">
            <a:spAutoFit/>
          </a:bodyPr>
          <a:lstStyle/>
          <a:p/>
        </p:txBody>
      </p:sp>
      <p:sp>
        <p:nvSpPr>
          <p:cNvPr id="23" name="object 23"/>
          <p:cNvSpPr/>
          <p:nvPr/>
        </p:nvSpPr>
        <p:spPr>
          <a:xfrm>
            <a:off x="5612129" y="4987290"/>
            <a:ext cx="2974848" cy="832104"/>
          </a:xfrm>
          <a:custGeom>
            <a:avLst/>
            <a:gdLst/>
            <a:ahLst/>
            <a:cxnLst/>
            <a:rect l="l" t="t" r="r" b="b"/>
            <a:pathLst>
              <a:path w="2974848" h="832103">
                <a:moveTo>
                  <a:pt x="0" y="832104"/>
                </a:moveTo>
                <a:lnTo>
                  <a:pt x="2974848" y="832104"/>
                </a:lnTo>
                <a:lnTo>
                  <a:pt x="2974848" y="0"/>
                </a:lnTo>
                <a:lnTo>
                  <a:pt x="0" y="0"/>
                </a:lnTo>
                <a:lnTo>
                  <a:pt x="0" y="832104"/>
                </a:lnTo>
                <a:close/>
              </a:path>
            </a:pathLst>
          </a:custGeom>
          <a:ln w="19812">
            <a:solidFill>
              <a:srgbClr val="FFFFFF"/>
            </a:solidFill>
          </a:ln>
        </p:spPr>
        <p:txBody>
          <a:bodyPr wrap="square" lIns="0" tIns="0" rIns="0" bIns="0" rtlCol="0">
            <a:spAutoFit/>
          </a:bodyPr>
          <a:lstStyle/>
          <a:p/>
        </p:txBody>
      </p:sp>
      <p:sp>
        <p:nvSpPr>
          <p:cNvPr id="24" name="object 24"/>
          <p:cNvSpPr txBox="1"/>
          <p:nvPr/>
        </p:nvSpPr>
        <p:spPr>
          <a:xfrm>
            <a:off x="5691378" y="5146166"/>
            <a:ext cx="2880360"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对其直接负责的主管人</a:t>
            </a:r>
            <a:r>
              <a:rPr sz="1400" b="1" spc="-15" dirty="0">
                <a:solidFill>
                  <a:srgbClr val="FFFFFF"/>
                </a:solidFill>
                <a:latin typeface="微软雅黑" panose="020B0503020204020204" charset="-122"/>
                <a:cs typeface="微软雅黑" panose="020B0503020204020204" charset="-122"/>
              </a:rPr>
              <a:t>员</a:t>
            </a:r>
            <a:r>
              <a:rPr sz="1400" b="1" spc="0" dirty="0">
                <a:solidFill>
                  <a:srgbClr val="FFFFFF"/>
                </a:solidFill>
                <a:latin typeface="微软雅黑" panose="020B0503020204020204" charset="-122"/>
                <a:cs typeface="微软雅黑" panose="020B0503020204020204" charset="-122"/>
              </a:rPr>
              <a:t>和其</a:t>
            </a:r>
            <a:r>
              <a:rPr sz="1400" b="1" spc="-15" dirty="0">
                <a:solidFill>
                  <a:srgbClr val="FFFFFF"/>
                </a:solidFill>
                <a:latin typeface="微软雅黑" panose="020B0503020204020204" charset="-122"/>
                <a:cs typeface="微软雅黑" panose="020B0503020204020204" charset="-122"/>
              </a:rPr>
              <a:t>他</a:t>
            </a:r>
            <a:r>
              <a:rPr sz="1400" b="1" spc="0" dirty="0">
                <a:solidFill>
                  <a:srgbClr val="FFFFFF"/>
                </a:solidFill>
                <a:latin typeface="微软雅黑" panose="020B0503020204020204" charset="-122"/>
                <a:cs typeface="微软雅黑" panose="020B0503020204020204" charset="-122"/>
              </a:rPr>
              <a:t>直接</a:t>
            </a:r>
            <a:endParaRPr sz="1400">
              <a:latin typeface="微软雅黑" panose="020B0503020204020204" charset="-122"/>
              <a:cs typeface="微软雅黑" panose="020B0503020204020204" charset="-122"/>
            </a:endParaRPr>
          </a:p>
        </p:txBody>
      </p:sp>
      <p:sp>
        <p:nvSpPr>
          <p:cNvPr id="25" name="object 25"/>
          <p:cNvSpPr txBox="1"/>
          <p:nvPr/>
        </p:nvSpPr>
        <p:spPr>
          <a:xfrm>
            <a:off x="5691378" y="5466486"/>
            <a:ext cx="2701290"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责任人员可以处一万元</a:t>
            </a:r>
            <a:r>
              <a:rPr sz="1400" b="1" spc="-15" dirty="0">
                <a:solidFill>
                  <a:srgbClr val="FFFFFF"/>
                </a:solidFill>
                <a:latin typeface="微软雅黑" panose="020B0503020204020204" charset="-122"/>
                <a:cs typeface="微软雅黑" panose="020B0503020204020204" charset="-122"/>
              </a:rPr>
              <a:t>以</a:t>
            </a:r>
            <a:r>
              <a:rPr sz="1400" b="1" spc="0" dirty="0">
                <a:solidFill>
                  <a:srgbClr val="FFFFFF"/>
                </a:solidFill>
                <a:latin typeface="微软雅黑" panose="020B0503020204020204" charset="-122"/>
                <a:cs typeface="微软雅黑" panose="020B0503020204020204" charset="-122"/>
              </a:rPr>
              <a:t>下的</a:t>
            </a:r>
            <a:r>
              <a:rPr sz="1400" b="1" spc="-15" dirty="0">
                <a:solidFill>
                  <a:srgbClr val="FFFFFF"/>
                </a:solidFill>
                <a:latin typeface="微软雅黑" panose="020B0503020204020204" charset="-122"/>
                <a:cs typeface="微软雅黑" panose="020B0503020204020204" charset="-122"/>
              </a:rPr>
              <a:t>罚</a:t>
            </a:r>
            <a:r>
              <a:rPr sz="1400" b="1" spc="0" dirty="0">
                <a:solidFill>
                  <a:srgbClr val="FFFFFF"/>
                </a:solidFill>
                <a:latin typeface="微软雅黑" panose="020B0503020204020204" charset="-122"/>
                <a:cs typeface="微软雅黑" panose="020B0503020204020204" charset="-122"/>
              </a:rPr>
              <a:t>款</a:t>
            </a:r>
            <a:endParaRPr sz="1400">
              <a:latin typeface="微软雅黑" panose="020B0503020204020204" charset="-122"/>
              <a:cs typeface="微软雅黑" panose="020B0503020204020204" charset="-122"/>
            </a:endParaRPr>
          </a:p>
        </p:txBody>
      </p:sp>
      <p:sp>
        <p:nvSpPr>
          <p:cNvPr id="26" name="object 26"/>
          <p:cNvSpPr/>
          <p:nvPr/>
        </p:nvSpPr>
        <p:spPr>
          <a:xfrm>
            <a:off x="3716273" y="4123182"/>
            <a:ext cx="1511300" cy="539750"/>
          </a:xfrm>
          <a:custGeom>
            <a:avLst/>
            <a:gdLst/>
            <a:ahLst/>
            <a:cxnLst/>
            <a:rect l="l" t="t" r="r" b="b"/>
            <a:pathLst>
              <a:path w="1511300" h="539750">
                <a:moveTo>
                  <a:pt x="1511300" y="0"/>
                </a:moveTo>
                <a:lnTo>
                  <a:pt x="1511300" y="269875"/>
                </a:lnTo>
                <a:lnTo>
                  <a:pt x="0" y="269875"/>
                </a:lnTo>
                <a:lnTo>
                  <a:pt x="0" y="539750"/>
                </a:lnTo>
              </a:path>
            </a:pathLst>
          </a:custGeom>
          <a:ln w="19812">
            <a:solidFill>
              <a:srgbClr val="FFFFFF"/>
            </a:solidFill>
          </a:ln>
        </p:spPr>
        <p:txBody>
          <a:bodyPr wrap="square" lIns="0" tIns="0" rIns="0" bIns="0" rtlCol="0">
            <a:spAutoFit/>
          </a:bodyPr>
          <a:lstStyle/>
          <a:p/>
        </p:txBody>
      </p:sp>
      <p:sp>
        <p:nvSpPr>
          <p:cNvPr id="27" name="object 27"/>
          <p:cNvSpPr/>
          <p:nvPr/>
        </p:nvSpPr>
        <p:spPr>
          <a:xfrm>
            <a:off x="5225034" y="4123182"/>
            <a:ext cx="1873249" cy="539750"/>
          </a:xfrm>
          <a:custGeom>
            <a:avLst/>
            <a:gdLst/>
            <a:ahLst/>
            <a:cxnLst/>
            <a:rect l="l" t="t" r="r" b="b"/>
            <a:pathLst>
              <a:path w="1873250" h="539750">
                <a:moveTo>
                  <a:pt x="1873249" y="539750"/>
                </a:moveTo>
                <a:lnTo>
                  <a:pt x="1873249" y="269875"/>
                </a:lnTo>
                <a:lnTo>
                  <a:pt x="0" y="269875"/>
                </a:lnTo>
                <a:lnTo>
                  <a:pt x="0" y="0"/>
                </a:lnTo>
              </a:path>
            </a:pathLst>
          </a:custGeom>
          <a:ln w="19812">
            <a:solidFill>
              <a:srgbClr val="FFFFFF"/>
            </a:solidFill>
          </a:ln>
        </p:spPr>
        <p:txBody>
          <a:bodyPr wrap="square" lIns="0" tIns="0" rIns="0" bIns="0" rtlCol="0">
            <a:spAutoFit/>
          </a:bodyPr>
          <a:lstStyle/>
          <a:p/>
        </p:txBody>
      </p:sp>
      <p:sp>
        <p:nvSpPr>
          <p:cNvPr id="28" name="object 28"/>
          <p:cNvSpPr/>
          <p:nvPr/>
        </p:nvSpPr>
        <p:spPr>
          <a:xfrm>
            <a:off x="2683001" y="4606290"/>
            <a:ext cx="2116836" cy="662940"/>
          </a:xfrm>
          <a:custGeom>
            <a:avLst/>
            <a:gdLst/>
            <a:ahLst/>
            <a:cxnLst/>
            <a:rect l="l" t="t" r="r" b="b"/>
            <a:pathLst>
              <a:path w="2116836" h="662940">
                <a:moveTo>
                  <a:pt x="0" y="662940"/>
                </a:moveTo>
                <a:lnTo>
                  <a:pt x="2116836" y="662940"/>
                </a:lnTo>
                <a:lnTo>
                  <a:pt x="2116836" y="0"/>
                </a:lnTo>
                <a:lnTo>
                  <a:pt x="0" y="0"/>
                </a:lnTo>
                <a:lnTo>
                  <a:pt x="0" y="662940"/>
                </a:lnTo>
                <a:close/>
              </a:path>
            </a:pathLst>
          </a:custGeom>
          <a:solidFill>
            <a:srgbClr val="205A6B"/>
          </a:solidFill>
        </p:spPr>
        <p:txBody>
          <a:bodyPr wrap="square" lIns="0" tIns="0" rIns="0" bIns="0" rtlCol="0">
            <a:spAutoFit/>
          </a:bodyPr>
          <a:lstStyle/>
          <a:p/>
        </p:txBody>
      </p:sp>
      <p:sp>
        <p:nvSpPr>
          <p:cNvPr id="29" name="object 29"/>
          <p:cNvSpPr/>
          <p:nvPr/>
        </p:nvSpPr>
        <p:spPr>
          <a:xfrm>
            <a:off x="2683001" y="4606290"/>
            <a:ext cx="2116836" cy="662940"/>
          </a:xfrm>
          <a:custGeom>
            <a:avLst/>
            <a:gdLst/>
            <a:ahLst/>
            <a:cxnLst/>
            <a:rect l="l" t="t" r="r" b="b"/>
            <a:pathLst>
              <a:path w="2116836" h="662940">
                <a:moveTo>
                  <a:pt x="0" y="662940"/>
                </a:moveTo>
                <a:lnTo>
                  <a:pt x="2116836" y="662940"/>
                </a:lnTo>
                <a:lnTo>
                  <a:pt x="2116836" y="0"/>
                </a:lnTo>
                <a:lnTo>
                  <a:pt x="0" y="0"/>
                </a:lnTo>
                <a:lnTo>
                  <a:pt x="0" y="662940"/>
                </a:lnTo>
                <a:close/>
              </a:path>
            </a:pathLst>
          </a:custGeom>
          <a:ln w="19812">
            <a:solidFill>
              <a:srgbClr val="FFFFFF"/>
            </a:solidFill>
          </a:ln>
        </p:spPr>
        <p:txBody>
          <a:bodyPr wrap="square" lIns="0" tIns="0" rIns="0" bIns="0" rtlCol="0">
            <a:spAutoFit/>
          </a:bodyPr>
          <a:lstStyle/>
          <a:p/>
        </p:txBody>
      </p:sp>
      <p:sp>
        <p:nvSpPr>
          <p:cNvPr id="30" name="object 30"/>
          <p:cNvSpPr txBox="1"/>
          <p:nvPr/>
        </p:nvSpPr>
        <p:spPr>
          <a:xfrm>
            <a:off x="2762250" y="4574285"/>
            <a:ext cx="1986914" cy="652780"/>
          </a:xfrm>
          <a:prstGeom prst="rect">
            <a:avLst/>
          </a:prstGeom>
        </p:spPr>
        <p:txBody>
          <a:bodyPr vert="horz" wrap="square" lIns="0" tIns="0" rIns="0" bIns="0" rtlCol="0">
            <a:spAutoFit/>
          </a:bodyPr>
          <a:lstStyle/>
          <a:p>
            <a:pPr marL="12700" marR="6350">
              <a:lnSpc>
                <a:spcPct val="150000"/>
              </a:lnSpc>
            </a:pPr>
            <a:r>
              <a:rPr sz="1400" b="1" dirty="0">
                <a:solidFill>
                  <a:srgbClr val="FFFFFF"/>
                </a:solidFill>
                <a:latin typeface="微软雅黑" panose="020B0503020204020204" charset="-122"/>
                <a:cs typeface="微软雅黑" panose="020B0503020204020204" charset="-122"/>
              </a:rPr>
              <a:t>责令限期改正 可以处五万元以下的罚款</a:t>
            </a:r>
            <a:endParaRPr sz="1400">
              <a:latin typeface="微软雅黑" panose="020B0503020204020204" charset="-122"/>
              <a:cs typeface="微软雅黑" panose="020B0503020204020204" charset="-122"/>
            </a:endParaRPr>
          </a:p>
        </p:txBody>
      </p:sp>
      <p:sp>
        <p:nvSpPr>
          <p:cNvPr id="31" name="object 31"/>
          <p:cNvSpPr/>
          <p:nvPr/>
        </p:nvSpPr>
        <p:spPr>
          <a:xfrm>
            <a:off x="7099554" y="4519421"/>
            <a:ext cx="0" cy="396875"/>
          </a:xfrm>
          <a:custGeom>
            <a:avLst/>
            <a:gdLst/>
            <a:ahLst/>
            <a:cxnLst/>
            <a:rect l="l" t="t" r="r" b="b"/>
            <a:pathLst>
              <a:path h="396875">
                <a:moveTo>
                  <a:pt x="0" y="0"/>
                </a:moveTo>
                <a:lnTo>
                  <a:pt x="0" y="396875"/>
                </a:lnTo>
              </a:path>
            </a:pathLst>
          </a:custGeom>
          <a:ln w="19812">
            <a:solidFill>
              <a:srgbClr val="FFFFFF"/>
            </a:solidFill>
          </a:ln>
        </p:spPr>
        <p:txBody>
          <a:bodyPr wrap="square" lIns="0" tIns="0" rIns="0" bIns="0" rtlCol="0">
            <a:spAutoFit/>
          </a:bodyPr>
          <a:lstStyle/>
          <a:p/>
        </p:txBody>
      </p:sp>
      <p:sp>
        <p:nvSpPr>
          <p:cNvPr id="32" name="object 32"/>
          <p:cNvSpPr/>
          <p:nvPr/>
        </p:nvSpPr>
        <p:spPr>
          <a:xfrm>
            <a:off x="1782317" y="4327397"/>
            <a:ext cx="611124" cy="611124"/>
          </a:xfrm>
          <a:custGeom>
            <a:avLst/>
            <a:gdLst/>
            <a:ahLst/>
            <a:cxnLst/>
            <a:rect l="l" t="t" r="r" b="b"/>
            <a:pathLst>
              <a:path w="611124" h="611124">
                <a:moveTo>
                  <a:pt x="305562" y="0"/>
                </a:moveTo>
                <a:lnTo>
                  <a:pt x="255991" y="3998"/>
                </a:lnTo>
                <a:lnTo>
                  <a:pt x="208970" y="15575"/>
                </a:lnTo>
                <a:lnTo>
                  <a:pt x="165127" y="34101"/>
                </a:lnTo>
                <a:lnTo>
                  <a:pt x="125089" y="58948"/>
                </a:lnTo>
                <a:lnTo>
                  <a:pt x="89487" y="89487"/>
                </a:lnTo>
                <a:lnTo>
                  <a:pt x="58948" y="125089"/>
                </a:lnTo>
                <a:lnTo>
                  <a:pt x="34101" y="165127"/>
                </a:lnTo>
                <a:lnTo>
                  <a:pt x="15575" y="208970"/>
                </a:lnTo>
                <a:lnTo>
                  <a:pt x="3998" y="255991"/>
                </a:lnTo>
                <a:lnTo>
                  <a:pt x="0" y="305562"/>
                </a:lnTo>
                <a:lnTo>
                  <a:pt x="1012" y="330626"/>
                </a:lnTo>
                <a:lnTo>
                  <a:pt x="8878" y="379000"/>
                </a:lnTo>
                <a:lnTo>
                  <a:pt x="24008" y="424511"/>
                </a:lnTo>
                <a:lnTo>
                  <a:pt x="45774" y="466530"/>
                </a:lnTo>
                <a:lnTo>
                  <a:pt x="73545" y="504428"/>
                </a:lnTo>
                <a:lnTo>
                  <a:pt x="106695" y="537578"/>
                </a:lnTo>
                <a:lnTo>
                  <a:pt x="144593" y="565349"/>
                </a:lnTo>
                <a:lnTo>
                  <a:pt x="186612" y="587115"/>
                </a:lnTo>
                <a:lnTo>
                  <a:pt x="232123" y="602245"/>
                </a:lnTo>
                <a:lnTo>
                  <a:pt x="280497" y="610111"/>
                </a:lnTo>
                <a:lnTo>
                  <a:pt x="305562" y="611124"/>
                </a:lnTo>
                <a:lnTo>
                  <a:pt x="330626" y="610111"/>
                </a:lnTo>
                <a:lnTo>
                  <a:pt x="379000" y="602245"/>
                </a:lnTo>
                <a:lnTo>
                  <a:pt x="424511" y="587115"/>
                </a:lnTo>
                <a:lnTo>
                  <a:pt x="466530" y="565349"/>
                </a:lnTo>
                <a:lnTo>
                  <a:pt x="504428" y="537578"/>
                </a:lnTo>
                <a:lnTo>
                  <a:pt x="537578" y="504428"/>
                </a:lnTo>
                <a:lnTo>
                  <a:pt x="565349" y="466530"/>
                </a:lnTo>
                <a:lnTo>
                  <a:pt x="587115" y="424511"/>
                </a:lnTo>
                <a:lnTo>
                  <a:pt x="602245" y="379000"/>
                </a:lnTo>
                <a:lnTo>
                  <a:pt x="610111" y="330626"/>
                </a:lnTo>
                <a:lnTo>
                  <a:pt x="611124" y="305562"/>
                </a:lnTo>
                <a:lnTo>
                  <a:pt x="610111" y="280497"/>
                </a:lnTo>
                <a:lnTo>
                  <a:pt x="602245" y="232123"/>
                </a:lnTo>
                <a:lnTo>
                  <a:pt x="587115" y="186612"/>
                </a:lnTo>
                <a:lnTo>
                  <a:pt x="565349" y="144593"/>
                </a:lnTo>
                <a:lnTo>
                  <a:pt x="537578" y="106695"/>
                </a:lnTo>
                <a:lnTo>
                  <a:pt x="504428" y="73545"/>
                </a:lnTo>
                <a:lnTo>
                  <a:pt x="466530" y="45774"/>
                </a:lnTo>
                <a:lnTo>
                  <a:pt x="424511" y="24008"/>
                </a:lnTo>
                <a:lnTo>
                  <a:pt x="379000" y="8878"/>
                </a:lnTo>
                <a:lnTo>
                  <a:pt x="330626" y="1012"/>
                </a:lnTo>
                <a:lnTo>
                  <a:pt x="305562" y="0"/>
                </a:lnTo>
                <a:close/>
              </a:path>
            </a:pathLst>
          </a:custGeom>
          <a:solidFill>
            <a:srgbClr val="FFFFFF"/>
          </a:solidFill>
        </p:spPr>
        <p:txBody>
          <a:bodyPr wrap="square" lIns="0" tIns="0" rIns="0" bIns="0" rtlCol="0">
            <a:spAutoFit/>
          </a:bodyPr>
          <a:lstStyle/>
          <a:p/>
        </p:txBody>
      </p:sp>
      <p:sp>
        <p:nvSpPr>
          <p:cNvPr id="33" name="object 33"/>
          <p:cNvSpPr/>
          <p:nvPr/>
        </p:nvSpPr>
        <p:spPr>
          <a:xfrm>
            <a:off x="1782317" y="4327397"/>
            <a:ext cx="611124" cy="611124"/>
          </a:xfrm>
          <a:custGeom>
            <a:avLst/>
            <a:gdLst/>
            <a:ahLst/>
            <a:cxnLst/>
            <a:rect l="l" t="t" r="r" b="b"/>
            <a:pathLst>
              <a:path w="611124" h="611124">
                <a:moveTo>
                  <a:pt x="0" y="305562"/>
                </a:moveTo>
                <a:lnTo>
                  <a:pt x="3998" y="255991"/>
                </a:lnTo>
                <a:lnTo>
                  <a:pt x="15575" y="208970"/>
                </a:lnTo>
                <a:lnTo>
                  <a:pt x="34101" y="165127"/>
                </a:lnTo>
                <a:lnTo>
                  <a:pt x="58948" y="125089"/>
                </a:lnTo>
                <a:lnTo>
                  <a:pt x="89487" y="89487"/>
                </a:lnTo>
                <a:lnTo>
                  <a:pt x="125089" y="58948"/>
                </a:lnTo>
                <a:lnTo>
                  <a:pt x="165127" y="34101"/>
                </a:lnTo>
                <a:lnTo>
                  <a:pt x="208970" y="15575"/>
                </a:lnTo>
                <a:lnTo>
                  <a:pt x="255991" y="3998"/>
                </a:lnTo>
                <a:lnTo>
                  <a:pt x="305562" y="0"/>
                </a:lnTo>
                <a:lnTo>
                  <a:pt x="330626" y="1012"/>
                </a:lnTo>
                <a:lnTo>
                  <a:pt x="379000" y="8878"/>
                </a:lnTo>
                <a:lnTo>
                  <a:pt x="424511" y="24008"/>
                </a:lnTo>
                <a:lnTo>
                  <a:pt x="466530" y="45774"/>
                </a:lnTo>
                <a:lnTo>
                  <a:pt x="504428" y="73545"/>
                </a:lnTo>
                <a:lnTo>
                  <a:pt x="537578" y="106695"/>
                </a:lnTo>
                <a:lnTo>
                  <a:pt x="565349" y="144593"/>
                </a:lnTo>
                <a:lnTo>
                  <a:pt x="587115" y="186612"/>
                </a:lnTo>
                <a:lnTo>
                  <a:pt x="602245" y="232123"/>
                </a:lnTo>
                <a:lnTo>
                  <a:pt x="610111" y="280497"/>
                </a:lnTo>
                <a:lnTo>
                  <a:pt x="611124" y="305562"/>
                </a:lnTo>
                <a:lnTo>
                  <a:pt x="610111" y="330626"/>
                </a:lnTo>
                <a:lnTo>
                  <a:pt x="602245" y="379000"/>
                </a:lnTo>
                <a:lnTo>
                  <a:pt x="587115" y="424511"/>
                </a:lnTo>
                <a:lnTo>
                  <a:pt x="565349" y="466530"/>
                </a:lnTo>
                <a:lnTo>
                  <a:pt x="537578" y="504428"/>
                </a:lnTo>
                <a:lnTo>
                  <a:pt x="504428" y="537578"/>
                </a:lnTo>
                <a:lnTo>
                  <a:pt x="466530" y="565349"/>
                </a:lnTo>
                <a:lnTo>
                  <a:pt x="424511" y="587115"/>
                </a:lnTo>
                <a:lnTo>
                  <a:pt x="379000" y="602245"/>
                </a:lnTo>
                <a:lnTo>
                  <a:pt x="330626" y="610111"/>
                </a:lnTo>
                <a:lnTo>
                  <a:pt x="305562" y="611124"/>
                </a:lnTo>
                <a:lnTo>
                  <a:pt x="280497" y="610111"/>
                </a:lnTo>
                <a:lnTo>
                  <a:pt x="232123" y="602245"/>
                </a:lnTo>
                <a:lnTo>
                  <a:pt x="186612" y="587115"/>
                </a:lnTo>
                <a:lnTo>
                  <a:pt x="144593" y="565349"/>
                </a:lnTo>
                <a:lnTo>
                  <a:pt x="106695" y="537578"/>
                </a:lnTo>
                <a:lnTo>
                  <a:pt x="73545" y="504428"/>
                </a:lnTo>
                <a:lnTo>
                  <a:pt x="45774" y="466530"/>
                </a:lnTo>
                <a:lnTo>
                  <a:pt x="24008" y="424511"/>
                </a:lnTo>
                <a:lnTo>
                  <a:pt x="8878" y="379000"/>
                </a:lnTo>
                <a:lnTo>
                  <a:pt x="1012" y="330626"/>
                </a:lnTo>
                <a:lnTo>
                  <a:pt x="0" y="305562"/>
                </a:lnTo>
                <a:close/>
              </a:path>
            </a:pathLst>
          </a:custGeom>
          <a:ln w="38100">
            <a:solidFill>
              <a:srgbClr val="FFFFFF"/>
            </a:solidFill>
          </a:ln>
        </p:spPr>
        <p:txBody>
          <a:bodyPr wrap="square" lIns="0" tIns="0" rIns="0" bIns="0" rtlCol="0">
            <a:spAutoFit/>
          </a:bodyPr>
          <a:lstStyle/>
          <a:p/>
        </p:txBody>
      </p:sp>
      <p:sp>
        <p:nvSpPr>
          <p:cNvPr id="34" name="object 34"/>
          <p:cNvSpPr/>
          <p:nvPr/>
        </p:nvSpPr>
        <p:spPr>
          <a:xfrm>
            <a:off x="1816607" y="4383023"/>
            <a:ext cx="539495" cy="496824"/>
          </a:xfrm>
          <a:prstGeom prst="rect">
            <a:avLst/>
          </a:prstGeom>
          <a:blipFill>
            <a:blip r:embed="rId1" cstate="print"/>
            <a:stretch>
              <a:fillRect/>
            </a:stretch>
          </a:blipFill>
        </p:spPr>
        <p:txBody>
          <a:bodyPr wrap="square" lIns="0" tIns="0" rIns="0" bIns="0" rtlCol="0">
            <a:spAutoFit/>
          </a:bodyPr>
          <a:lstStyle/>
          <a:p/>
        </p:txBody>
      </p:sp>
      <p:sp>
        <p:nvSpPr>
          <p:cNvPr id="35" name="object 35"/>
          <p:cNvSpPr/>
          <p:nvPr/>
        </p:nvSpPr>
        <p:spPr>
          <a:xfrm>
            <a:off x="7833359" y="4326635"/>
            <a:ext cx="612648" cy="611124"/>
          </a:xfrm>
          <a:custGeom>
            <a:avLst/>
            <a:gdLst/>
            <a:ahLst/>
            <a:cxnLst/>
            <a:rect l="l" t="t" r="r" b="b"/>
            <a:pathLst>
              <a:path w="612648"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8"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36" name="object 36"/>
          <p:cNvSpPr/>
          <p:nvPr/>
        </p:nvSpPr>
        <p:spPr>
          <a:xfrm>
            <a:off x="7906511" y="4332732"/>
            <a:ext cx="464820" cy="469392"/>
          </a:xfrm>
          <a:prstGeom prst="rect">
            <a:avLst/>
          </a:prstGeom>
          <a:blipFill>
            <a:blip r:embed="rId2" cstate="print"/>
            <a:stretch>
              <a:fillRect/>
            </a:stretch>
          </a:blipFill>
        </p:spPr>
        <p:txBody>
          <a:bodyPr wrap="square" lIns="0" tIns="0" rIns="0" bIns="0" rtlCol="0">
            <a:spAutoFit/>
          </a:bodyPr>
          <a:lstStyle/>
          <a:p/>
        </p:txBody>
      </p:sp>
      <p:sp>
        <p:nvSpPr>
          <p:cNvPr id="37" name="object 37"/>
          <p:cNvSpPr/>
          <p:nvPr/>
        </p:nvSpPr>
        <p:spPr>
          <a:xfrm>
            <a:off x="2870454" y="6148578"/>
            <a:ext cx="1709927" cy="396240"/>
          </a:xfrm>
          <a:custGeom>
            <a:avLst/>
            <a:gdLst/>
            <a:ahLst/>
            <a:cxnLst/>
            <a:rect l="l" t="t" r="r" b="b"/>
            <a:pathLst>
              <a:path w="1709927" h="396240">
                <a:moveTo>
                  <a:pt x="0" y="396240"/>
                </a:moveTo>
                <a:lnTo>
                  <a:pt x="1709927" y="396240"/>
                </a:lnTo>
                <a:lnTo>
                  <a:pt x="1709927" y="0"/>
                </a:lnTo>
                <a:lnTo>
                  <a:pt x="0" y="0"/>
                </a:lnTo>
                <a:lnTo>
                  <a:pt x="0" y="396240"/>
                </a:lnTo>
                <a:close/>
              </a:path>
            </a:pathLst>
          </a:custGeom>
          <a:solidFill>
            <a:srgbClr val="205A6B"/>
          </a:solidFill>
        </p:spPr>
        <p:txBody>
          <a:bodyPr wrap="square" lIns="0" tIns="0" rIns="0" bIns="0" rtlCol="0">
            <a:spAutoFit/>
          </a:bodyPr>
          <a:lstStyle/>
          <a:p/>
        </p:txBody>
      </p:sp>
      <p:sp>
        <p:nvSpPr>
          <p:cNvPr id="38" name="object 38"/>
          <p:cNvSpPr/>
          <p:nvPr/>
        </p:nvSpPr>
        <p:spPr>
          <a:xfrm>
            <a:off x="2870454" y="6148578"/>
            <a:ext cx="1709927" cy="396240"/>
          </a:xfrm>
          <a:custGeom>
            <a:avLst/>
            <a:gdLst/>
            <a:ahLst/>
            <a:cxnLst/>
            <a:rect l="l" t="t" r="r" b="b"/>
            <a:pathLst>
              <a:path w="1709927" h="396240">
                <a:moveTo>
                  <a:pt x="0" y="396240"/>
                </a:moveTo>
                <a:lnTo>
                  <a:pt x="1709927" y="396240"/>
                </a:lnTo>
                <a:lnTo>
                  <a:pt x="1709927" y="0"/>
                </a:lnTo>
                <a:lnTo>
                  <a:pt x="0" y="0"/>
                </a:lnTo>
                <a:lnTo>
                  <a:pt x="0" y="396240"/>
                </a:lnTo>
                <a:close/>
              </a:path>
            </a:pathLst>
          </a:custGeom>
          <a:ln w="19812">
            <a:solidFill>
              <a:srgbClr val="FFFFFF"/>
            </a:solidFill>
          </a:ln>
        </p:spPr>
        <p:txBody>
          <a:bodyPr wrap="square" lIns="0" tIns="0" rIns="0" bIns="0" rtlCol="0">
            <a:spAutoFit/>
          </a:bodyPr>
          <a:lstStyle/>
          <a:p/>
        </p:txBody>
      </p:sp>
      <p:sp>
        <p:nvSpPr>
          <p:cNvPr id="39" name="object 39"/>
          <p:cNvSpPr/>
          <p:nvPr/>
        </p:nvSpPr>
        <p:spPr>
          <a:xfrm>
            <a:off x="2870454" y="5526785"/>
            <a:ext cx="1709927" cy="396240"/>
          </a:xfrm>
          <a:custGeom>
            <a:avLst/>
            <a:gdLst/>
            <a:ahLst/>
            <a:cxnLst/>
            <a:rect l="l" t="t" r="r" b="b"/>
            <a:pathLst>
              <a:path w="1709927" h="396239">
                <a:moveTo>
                  <a:pt x="0" y="396239"/>
                </a:moveTo>
                <a:lnTo>
                  <a:pt x="1709927" y="396239"/>
                </a:lnTo>
                <a:lnTo>
                  <a:pt x="1709927" y="0"/>
                </a:lnTo>
                <a:lnTo>
                  <a:pt x="0" y="0"/>
                </a:lnTo>
                <a:lnTo>
                  <a:pt x="0" y="396239"/>
                </a:lnTo>
                <a:close/>
              </a:path>
            </a:pathLst>
          </a:custGeom>
          <a:solidFill>
            <a:srgbClr val="205A6B"/>
          </a:solidFill>
        </p:spPr>
        <p:txBody>
          <a:bodyPr wrap="square" lIns="0" tIns="0" rIns="0" bIns="0" rtlCol="0">
            <a:spAutoFit/>
          </a:bodyPr>
          <a:lstStyle/>
          <a:p/>
        </p:txBody>
      </p:sp>
      <p:sp>
        <p:nvSpPr>
          <p:cNvPr id="40" name="object 40"/>
          <p:cNvSpPr/>
          <p:nvPr/>
        </p:nvSpPr>
        <p:spPr>
          <a:xfrm>
            <a:off x="2870454" y="5526785"/>
            <a:ext cx="1709927" cy="396240"/>
          </a:xfrm>
          <a:custGeom>
            <a:avLst/>
            <a:gdLst/>
            <a:ahLst/>
            <a:cxnLst/>
            <a:rect l="l" t="t" r="r" b="b"/>
            <a:pathLst>
              <a:path w="1709927" h="396239">
                <a:moveTo>
                  <a:pt x="0" y="396239"/>
                </a:moveTo>
                <a:lnTo>
                  <a:pt x="1709927" y="396239"/>
                </a:lnTo>
                <a:lnTo>
                  <a:pt x="1709927" y="0"/>
                </a:lnTo>
                <a:lnTo>
                  <a:pt x="0" y="0"/>
                </a:lnTo>
                <a:lnTo>
                  <a:pt x="0" y="396239"/>
                </a:lnTo>
                <a:close/>
              </a:path>
            </a:pathLst>
          </a:custGeom>
          <a:ln w="19812">
            <a:solidFill>
              <a:srgbClr val="FFFFFF"/>
            </a:solidFill>
          </a:ln>
        </p:spPr>
        <p:txBody>
          <a:bodyPr wrap="square" lIns="0" tIns="0" rIns="0" bIns="0" rtlCol="0">
            <a:spAutoFit/>
          </a:bodyPr>
          <a:lstStyle/>
          <a:p/>
        </p:txBody>
      </p:sp>
      <p:sp>
        <p:nvSpPr>
          <p:cNvPr id="41" name="object 41"/>
          <p:cNvSpPr txBox="1"/>
          <p:nvPr/>
        </p:nvSpPr>
        <p:spPr>
          <a:xfrm>
            <a:off x="3267202" y="5628640"/>
            <a:ext cx="916940"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逾期未改正</a:t>
            </a:r>
            <a:endParaRPr sz="1400">
              <a:latin typeface="微软雅黑" panose="020B0503020204020204" charset="-122"/>
              <a:cs typeface="微软雅黑" panose="020B0503020204020204" charset="-122"/>
            </a:endParaRPr>
          </a:p>
        </p:txBody>
      </p:sp>
      <p:sp>
        <p:nvSpPr>
          <p:cNvPr id="42" name="object 42"/>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43" name="object 43"/>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44" name="object 44"/>
          <p:cNvSpPr txBox="1"/>
          <p:nvPr/>
        </p:nvSpPr>
        <p:spPr>
          <a:xfrm>
            <a:off x="9004554" y="291972"/>
            <a:ext cx="596265" cy="285115"/>
          </a:xfrm>
          <a:prstGeom prst="rect">
            <a:avLst/>
          </a:prstGeom>
        </p:spPr>
        <p:txBody>
          <a:bodyPr vert="horz" wrap="square" lIns="0" tIns="0" rIns="0" bIns="0" rtlCol="0">
            <a:spAutoFit/>
          </a:bodyPr>
          <a:lstStyle/>
          <a:p>
            <a:pPr marL="12700">
              <a:lnSpc>
                <a:spcPct val="100000"/>
              </a:lnSpc>
            </a:pPr>
            <a:r>
              <a:rPr sz="1800" dirty="0">
                <a:solidFill>
                  <a:srgbClr val="FFFFFF"/>
                </a:solidFill>
                <a:latin typeface="Arial" panose="020B0604020202020204"/>
                <a:cs typeface="Arial" panose="020B0604020202020204"/>
              </a:rPr>
              <a:t>1</a:t>
            </a:r>
            <a:r>
              <a:rPr sz="1800" spc="-10" dirty="0">
                <a:solidFill>
                  <a:srgbClr val="FFFFFF"/>
                </a:solidFill>
                <a:latin typeface="Arial" panose="020B0604020202020204"/>
                <a:cs typeface="Arial" panose="020B0604020202020204"/>
              </a:rPr>
              <a:t>0</a:t>
            </a:r>
            <a:r>
              <a:rPr sz="1800" spc="0" dirty="0">
                <a:solidFill>
                  <a:srgbClr val="FFFFFF"/>
                </a:solidFill>
                <a:latin typeface="Arial" panose="020B0604020202020204"/>
                <a:cs typeface="Arial" panose="020B0604020202020204"/>
              </a:rPr>
              <a:t>0.2</a:t>
            </a:r>
            <a:endParaRPr sz="1800">
              <a:latin typeface="Arial" panose="020B0604020202020204"/>
              <a:cs typeface="Arial" panose="020B0604020202020204"/>
            </a:endParaRPr>
          </a:p>
        </p:txBody>
      </p:sp>
      <p:sp>
        <p:nvSpPr>
          <p:cNvPr id="45" name="object 45"/>
          <p:cNvSpPr txBox="1"/>
          <p:nvPr/>
        </p:nvSpPr>
        <p:spPr>
          <a:xfrm>
            <a:off x="2949320" y="6250127"/>
            <a:ext cx="1452245" cy="226060"/>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微软雅黑" panose="020B0503020204020204" charset="-122"/>
                <a:cs typeface="微软雅黑" panose="020B0503020204020204" charset="-122"/>
              </a:rPr>
              <a:t>责令停产停业整顿</a:t>
            </a:r>
            <a:endParaRPr sz="1400">
              <a:latin typeface="微软雅黑" panose="020B0503020204020204" charset="-122"/>
              <a:cs typeface="微软雅黑" panose="020B050302020402020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2088134"/>
          </a:xfrm>
          <a:custGeom>
            <a:avLst/>
            <a:gdLst/>
            <a:ahLst/>
            <a:cxnLst/>
            <a:rect l="l" t="t" r="r" b="b"/>
            <a:pathLst>
              <a:path w="735647" h="2088134">
                <a:moveTo>
                  <a:pt x="0" y="2088134"/>
                </a:moveTo>
                <a:lnTo>
                  <a:pt x="735647" y="2088134"/>
                </a:lnTo>
                <a:lnTo>
                  <a:pt x="735647" y="0"/>
                </a:lnTo>
                <a:lnTo>
                  <a:pt x="0" y="0"/>
                </a:lnTo>
                <a:lnTo>
                  <a:pt x="0" y="2088134"/>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2088134"/>
          </a:xfrm>
          <a:custGeom>
            <a:avLst/>
            <a:gdLst/>
            <a:ahLst/>
            <a:cxnLst/>
            <a:rect l="l" t="t" r="r" b="b"/>
            <a:pathLst>
              <a:path w="8337296" h="2088134">
                <a:moveTo>
                  <a:pt x="0" y="2088134"/>
                </a:moveTo>
                <a:lnTo>
                  <a:pt x="8337296" y="2088134"/>
                </a:lnTo>
                <a:lnTo>
                  <a:pt x="8337296" y="0"/>
                </a:lnTo>
                <a:lnTo>
                  <a:pt x="0" y="0"/>
                </a:lnTo>
                <a:lnTo>
                  <a:pt x="0" y="2088134"/>
                </a:lnTo>
                <a:close/>
              </a:path>
            </a:pathLst>
          </a:custGeom>
          <a:solidFill>
            <a:srgbClr val="EE5200"/>
          </a:solidFill>
        </p:spPr>
        <p:txBody>
          <a:bodyPr wrap="square" lIns="0" tIns="0" rIns="0" bIns="0" rtlCol="0">
            <a:spAutoFit/>
          </a:bodyPr>
          <a:lstStyle/>
          <a:p/>
        </p:txBody>
      </p:sp>
      <p:sp>
        <p:nvSpPr>
          <p:cNvPr id="6" name="object 6"/>
          <p:cNvSpPr/>
          <p:nvPr/>
        </p:nvSpPr>
        <p:spPr>
          <a:xfrm>
            <a:off x="344487" y="3573005"/>
            <a:ext cx="735647" cy="3096006"/>
          </a:xfrm>
          <a:custGeom>
            <a:avLst/>
            <a:gdLst/>
            <a:ahLst/>
            <a:cxnLst/>
            <a:rect l="l" t="t" r="r" b="b"/>
            <a:pathLst>
              <a:path w="735647" h="3096005">
                <a:moveTo>
                  <a:pt x="0" y="3096006"/>
                </a:moveTo>
                <a:lnTo>
                  <a:pt x="735647" y="3096006"/>
                </a:lnTo>
                <a:lnTo>
                  <a:pt x="735647" y="0"/>
                </a:lnTo>
                <a:lnTo>
                  <a:pt x="0" y="0"/>
                </a:lnTo>
                <a:lnTo>
                  <a:pt x="0" y="3096006"/>
                </a:lnTo>
                <a:close/>
              </a:path>
            </a:pathLst>
          </a:custGeom>
          <a:solidFill>
            <a:srgbClr val="205A6B"/>
          </a:solidFill>
        </p:spPr>
        <p:txBody>
          <a:bodyPr wrap="square" lIns="0" tIns="0" rIns="0" bIns="0" rtlCol="0">
            <a:spAutoFit/>
          </a:bodyPr>
          <a:lstStyle/>
          <a:p/>
        </p:txBody>
      </p:sp>
      <p:sp>
        <p:nvSpPr>
          <p:cNvPr id="7" name="object 7"/>
          <p:cNvSpPr/>
          <p:nvPr/>
        </p:nvSpPr>
        <p:spPr>
          <a:xfrm>
            <a:off x="1080135" y="3573005"/>
            <a:ext cx="8337296" cy="3096006"/>
          </a:xfrm>
          <a:custGeom>
            <a:avLst/>
            <a:gdLst/>
            <a:ahLst/>
            <a:cxnLst/>
            <a:rect l="l" t="t" r="r" b="b"/>
            <a:pathLst>
              <a:path w="8337296" h="3096005">
                <a:moveTo>
                  <a:pt x="0" y="3096006"/>
                </a:moveTo>
                <a:lnTo>
                  <a:pt x="8337296" y="3096006"/>
                </a:lnTo>
                <a:lnTo>
                  <a:pt x="8337296" y="0"/>
                </a:lnTo>
                <a:lnTo>
                  <a:pt x="0" y="0"/>
                </a:lnTo>
                <a:lnTo>
                  <a:pt x="0" y="3096006"/>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357301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66901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3461130" y="645414"/>
            <a:ext cx="357632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两个以上生产经营单位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971802"/>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235760" y="2061718"/>
            <a:ext cx="8026400" cy="835660"/>
          </a:xfrm>
          <a:prstGeom prst="rect">
            <a:avLst/>
          </a:prstGeom>
        </p:spPr>
        <p:txBody>
          <a:bodyPr vert="horz" wrap="square" lIns="0" tIns="0" rIns="0" bIns="0" rtlCol="0">
            <a:spAutoFit/>
          </a:bodyPr>
          <a:lstStyle/>
          <a:p>
            <a:pPr marL="698500" marR="6350" indent="-686435">
              <a:lnSpc>
                <a:spcPct val="150000"/>
              </a:lnSpc>
            </a:pPr>
            <a:r>
              <a:rPr sz="1800" b="1" dirty="0">
                <a:solidFill>
                  <a:srgbClr val="FFFFFF"/>
                </a:solidFill>
                <a:latin typeface="微软雅黑" panose="020B0503020204020204" charset="-122"/>
                <a:cs typeface="微软雅黑" panose="020B0503020204020204" charset="-122"/>
              </a:rPr>
              <a:t>在同一作业区域内进行可能危及对方安全生产的生产经营活动，未签订安全生产 管理协议或者未指定专职安全生产管理人员进行安全检查与协调的</a:t>
            </a:r>
            <a:endParaRPr sz="1800">
              <a:latin typeface="微软雅黑" panose="020B0503020204020204" charset="-122"/>
              <a:cs typeface="微软雅黑" panose="020B0503020204020204" charset="-122"/>
            </a:endParaRPr>
          </a:p>
        </p:txBody>
      </p:sp>
      <p:sp>
        <p:nvSpPr>
          <p:cNvPr id="18" name="object 18"/>
          <p:cNvSpPr txBox="1"/>
          <p:nvPr/>
        </p:nvSpPr>
        <p:spPr>
          <a:xfrm>
            <a:off x="585012" y="4426966"/>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3609594" y="3646170"/>
            <a:ext cx="611123" cy="611124"/>
          </a:xfrm>
          <a:custGeom>
            <a:avLst/>
            <a:gdLst/>
            <a:ahLst/>
            <a:cxnLst/>
            <a:rect l="l" t="t" r="r" b="b"/>
            <a:pathLst>
              <a:path w="611123" h="611124">
                <a:moveTo>
                  <a:pt x="305561" y="0"/>
                </a:moveTo>
                <a:lnTo>
                  <a:pt x="255991" y="3998"/>
                </a:lnTo>
                <a:lnTo>
                  <a:pt x="208970" y="15575"/>
                </a:lnTo>
                <a:lnTo>
                  <a:pt x="165127" y="34101"/>
                </a:lnTo>
                <a:lnTo>
                  <a:pt x="125089" y="58948"/>
                </a:lnTo>
                <a:lnTo>
                  <a:pt x="89487" y="89487"/>
                </a:lnTo>
                <a:lnTo>
                  <a:pt x="58948" y="125089"/>
                </a:lnTo>
                <a:lnTo>
                  <a:pt x="34101" y="165127"/>
                </a:lnTo>
                <a:lnTo>
                  <a:pt x="15575" y="208970"/>
                </a:lnTo>
                <a:lnTo>
                  <a:pt x="3998" y="255991"/>
                </a:lnTo>
                <a:lnTo>
                  <a:pt x="0" y="305561"/>
                </a:lnTo>
                <a:lnTo>
                  <a:pt x="1012" y="330626"/>
                </a:lnTo>
                <a:lnTo>
                  <a:pt x="8878" y="379000"/>
                </a:lnTo>
                <a:lnTo>
                  <a:pt x="24008" y="424511"/>
                </a:lnTo>
                <a:lnTo>
                  <a:pt x="45774" y="466530"/>
                </a:lnTo>
                <a:lnTo>
                  <a:pt x="73545" y="504428"/>
                </a:lnTo>
                <a:lnTo>
                  <a:pt x="106695" y="537578"/>
                </a:lnTo>
                <a:lnTo>
                  <a:pt x="144593" y="565349"/>
                </a:lnTo>
                <a:lnTo>
                  <a:pt x="186612" y="587115"/>
                </a:lnTo>
                <a:lnTo>
                  <a:pt x="232123" y="602245"/>
                </a:lnTo>
                <a:lnTo>
                  <a:pt x="280497" y="610111"/>
                </a:lnTo>
                <a:lnTo>
                  <a:pt x="305561" y="611123"/>
                </a:lnTo>
                <a:lnTo>
                  <a:pt x="330626" y="610111"/>
                </a:lnTo>
                <a:lnTo>
                  <a:pt x="379000" y="602245"/>
                </a:lnTo>
                <a:lnTo>
                  <a:pt x="424511" y="587115"/>
                </a:lnTo>
                <a:lnTo>
                  <a:pt x="466530" y="565349"/>
                </a:lnTo>
                <a:lnTo>
                  <a:pt x="504428" y="537578"/>
                </a:lnTo>
                <a:lnTo>
                  <a:pt x="537578" y="504428"/>
                </a:lnTo>
                <a:lnTo>
                  <a:pt x="565349" y="466530"/>
                </a:lnTo>
                <a:lnTo>
                  <a:pt x="587115" y="424511"/>
                </a:lnTo>
                <a:lnTo>
                  <a:pt x="602245" y="379000"/>
                </a:lnTo>
                <a:lnTo>
                  <a:pt x="610111" y="330626"/>
                </a:lnTo>
                <a:lnTo>
                  <a:pt x="611123" y="305561"/>
                </a:lnTo>
                <a:lnTo>
                  <a:pt x="610111" y="280497"/>
                </a:lnTo>
                <a:lnTo>
                  <a:pt x="602245" y="232123"/>
                </a:lnTo>
                <a:lnTo>
                  <a:pt x="587115" y="186612"/>
                </a:lnTo>
                <a:lnTo>
                  <a:pt x="565349" y="144593"/>
                </a:lnTo>
                <a:lnTo>
                  <a:pt x="537578" y="106695"/>
                </a:lnTo>
                <a:lnTo>
                  <a:pt x="504428" y="73545"/>
                </a:lnTo>
                <a:lnTo>
                  <a:pt x="466530" y="45774"/>
                </a:lnTo>
                <a:lnTo>
                  <a:pt x="424511" y="24008"/>
                </a:lnTo>
                <a:lnTo>
                  <a:pt x="379000" y="8878"/>
                </a:lnTo>
                <a:lnTo>
                  <a:pt x="330626" y="1012"/>
                </a:lnTo>
                <a:lnTo>
                  <a:pt x="305561" y="0"/>
                </a:lnTo>
                <a:close/>
              </a:path>
            </a:pathLst>
          </a:custGeom>
          <a:solidFill>
            <a:srgbClr val="FFFFFF"/>
          </a:solidFill>
        </p:spPr>
        <p:txBody>
          <a:bodyPr wrap="square" lIns="0" tIns="0" rIns="0" bIns="0" rtlCol="0">
            <a:spAutoFit/>
          </a:bodyPr>
          <a:lstStyle/>
          <a:p/>
        </p:txBody>
      </p:sp>
      <p:sp>
        <p:nvSpPr>
          <p:cNvPr id="20" name="object 20"/>
          <p:cNvSpPr/>
          <p:nvPr/>
        </p:nvSpPr>
        <p:spPr>
          <a:xfrm>
            <a:off x="3609594" y="3646170"/>
            <a:ext cx="611123" cy="611124"/>
          </a:xfrm>
          <a:custGeom>
            <a:avLst/>
            <a:gdLst/>
            <a:ahLst/>
            <a:cxnLst/>
            <a:rect l="l" t="t" r="r" b="b"/>
            <a:pathLst>
              <a:path w="611123" h="611124">
                <a:moveTo>
                  <a:pt x="0" y="305561"/>
                </a:moveTo>
                <a:lnTo>
                  <a:pt x="3998" y="255991"/>
                </a:lnTo>
                <a:lnTo>
                  <a:pt x="15575" y="208970"/>
                </a:lnTo>
                <a:lnTo>
                  <a:pt x="34101" y="165127"/>
                </a:lnTo>
                <a:lnTo>
                  <a:pt x="58948" y="125089"/>
                </a:lnTo>
                <a:lnTo>
                  <a:pt x="89487" y="89487"/>
                </a:lnTo>
                <a:lnTo>
                  <a:pt x="125089" y="58948"/>
                </a:lnTo>
                <a:lnTo>
                  <a:pt x="165127" y="34101"/>
                </a:lnTo>
                <a:lnTo>
                  <a:pt x="208970" y="15575"/>
                </a:lnTo>
                <a:lnTo>
                  <a:pt x="255991" y="3998"/>
                </a:lnTo>
                <a:lnTo>
                  <a:pt x="305561" y="0"/>
                </a:lnTo>
                <a:lnTo>
                  <a:pt x="330626" y="1012"/>
                </a:lnTo>
                <a:lnTo>
                  <a:pt x="379000" y="8878"/>
                </a:lnTo>
                <a:lnTo>
                  <a:pt x="424511" y="24008"/>
                </a:lnTo>
                <a:lnTo>
                  <a:pt x="466530" y="45774"/>
                </a:lnTo>
                <a:lnTo>
                  <a:pt x="504428" y="73545"/>
                </a:lnTo>
                <a:lnTo>
                  <a:pt x="537578" y="106695"/>
                </a:lnTo>
                <a:lnTo>
                  <a:pt x="565349" y="144593"/>
                </a:lnTo>
                <a:lnTo>
                  <a:pt x="587115" y="186612"/>
                </a:lnTo>
                <a:lnTo>
                  <a:pt x="602245" y="232123"/>
                </a:lnTo>
                <a:lnTo>
                  <a:pt x="610111" y="280497"/>
                </a:lnTo>
                <a:lnTo>
                  <a:pt x="611123" y="305561"/>
                </a:lnTo>
                <a:lnTo>
                  <a:pt x="610111" y="330626"/>
                </a:lnTo>
                <a:lnTo>
                  <a:pt x="602245" y="379000"/>
                </a:lnTo>
                <a:lnTo>
                  <a:pt x="587115" y="424511"/>
                </a:lnTo>
                <a:lnTo>
                  <a:pt x="565349" y="466530"/>
                </a:lnTo>
                <a:lnTo>
                  <a:pt x="537578" y="504428"/>
                </a:lnTo>
                <a:lnTo>
                  <a:pt x="504428" y="537578"/>
                </a:lnTo>
                <a:lnTo>
                  <a:pt x="466530" y="565349"/>
                </a:lnTo>
                <a:lnTo>
                  <a:pt x="424511" y="587115"/>
                </a:lnTo>
                <a:lnTo>
                  <a:pt x="379000" y="602245"/>
                </a:lnTo>
                <a:lnTo>
                  <a:pt x="330626" y="610111"/>
                </a:lnTo>
                <a:lnTo>
                  <a:pt x="305561" y="611123"/>
                </a:lnTo>
                <a:lnTo>
                  <a:pt x="280497" y="610111"/>
                </a:lnTo>
                <a:lnTo>
                  <a:pt x="232123" y="602245"/>
                </a:lnTo>
                <a:lnTo>
                  <a:pt x="186612" y="587115"/>
                </a:lnTo>
                <a:lnTo>
                  <a:pt x="144593" y="565349"/>
                </a:lnTo>
                <a:lnTo>
                  <a:pt x="106695" y="537578"/>
                </a:lnTo>
                <a:lnTo>
                  <a:pt x="73545" y="504428"/>
                </a:lnTo>
                <a:lnTo>
                  <a:pt x="45774" y="466530"/>
                </a:lnTo>
                <a:lnTo>
                  <a:pt x="24008" y="424511"/>
                </a:lnTo>
                <a:lnTo>
                  <a:pt x="8878" y="379000"/>
                </a:lnTo>
                <a:lnTo>
                  <a:pt x="1012" y="330626"/>
                </a:lnTo>
                <a:lnTo>
                  <a:pt x="0" y="305561"/>
                </a:lnTo>
                <a:close/>
              </a:path>
            </a:pathLst>
          </a:custGeom>
          <a:ln w="38100">
            <a:solidFill>
              <a:srgbClr val="FFFFFF"/>
            </a:solidFill>
          </a:ln>
        </p:spPr>
        <p:txBody>
          <a:bodyPr wrap="square" lIns="0" tIns="0" rIns="0" bIns="0" rtlCol="0">
            <a:spAutoFit/>
          </a:bodyPr>
          <a:lstStyle/>
          <a:p/>
        </p:txBody>
      </p:sp>
      <p:sp>
        <p:nvSpPr>
          <p:cNvPr id="21" name="object 21"/>
          <p:cNvSpPr/>
          <p:nvPr/>
        </p:nvSpPr>
        <p:spPr>
          <a:xfrm>
            <a:off x="3645408" y="3701796"/>
            <a:ext cx="539496" cy="496824"/>
          </a:xfrm>
          <a:prstGeom prst="rect">
            <a:avLst/>
          </a:prstGeom>
          <a:blipFill>
            <a:blip r:embed="rId1" cstate="print"/>
            <a:stretch>
              <a:fillRect/>
            </a:stretch>
          </a:blipFill>
        </p:spPr>
        <p:txBody>
          <a:bodyPr wrap="square" lIns="0" tIns="0" rIns="0" bIns="0" rtlCol="0">
            <a:spAutoFit/>
          </a:bodyPr>
          <a:lstStyle/>
          <a:p/>
        </p:txBody>
      </p:sp>
      <p:sp>
        <p:nvSpPr>
          <p:cNvPr id="22" name="object 22"/>
          <p:cNvSpPr/>
          <p:nvPr/>
        </p:nvSpPr>
        <p:spPr>
          <a:xfrm>
            <a:off x="6644640" y="3726179"/>
            <a:ext cx="614171" cy="611124"/>
          </a:xfrm>
          <a:custGeom>
            <a:avLst/>
            <a:gdLst/>
            <a:ahLst/>
            <a:cxnLst/>
            <a:rect l="l" t="t" r="r" b="b"/>
            <a:pathLst>
              <a:path w="614171" h="611124">
                <a:moveTo>
                  <a:pt x="307085" y="0"/>
                </a:moveTo>
                <a:lnTo>
                  <a:pt x="257288" y="3998"/>
                </a:lnTo>
                <a:lnTo>
                  <a:pt x="210043" y="15575"/>
                </a:lnTo>
                <a:lnTo>
                  <a:pt x="165986" y="34101"/>
                </a:lnTo>
                <a:lnTo>
                  <a:pt x="125748" y="58948"/>
                </a:lnTo>
                <a:lnTo>
                  <a:pt x="89963" y="89487"/>
                </a:lnTo>
                <a:lnTo>
                  <a:pt x="59265" y="125089"/>
                </a:lnTo>
                <a:lnTo>
                  <a:pt x="34286" y="165127"/>
                </a:lnTo>
                <a:lnTo>
                  <a:pt x="15660" y="208970"/>
                </a:lnTo>
                <a:lnTo>
                  <a:pt x="4020" y="255991"/>
                </a:lnTo>
                <a:lnTo>
                  <a:pt x="0" y="305562"/>
                </a:lnTo>
                <a:lnTo>
                  <a:pt x="1018" y="330626"/>
                </a:lnTo>
                <a:lnTo>
                  <a:pt x="8927" y="379000"/>
                </a:lnTo>
                <a:lnTo>
                  <a:pt x="24139" y="424511"/>
                </a:lnTo>
                <a:lnTo>
                  <a:pt x="46021" y="466530"/>
                </a:lnTo>
                <a:lnTo>
                  <a:pt x="73939" y="504428"/>
                </a:lnTo>
                <a:lnTo>
                  <a:pt x="107259" y="537578"/>
                </a:lnTo>
                <a:lnTo>
                  <a:pt x="145350" y="565349"/>
                </a:lnTo>
                <a:lnTo>
                  <a:pt x="187577" y="587115"/>
                </a:lnTo>
                <a:lnTo>
                  <a:pt x="233307" y="602245"/>
                </a:lnTo>
                <a:lnTo>
                  <a:pt x="281907" y="610111"/>
                </a:lnTo>
                <a:lnTo>
                  <a:pt x="307085" y="611124"/>
                </a:lnTo>
                <a:lnTo>
                  <a:pt x="332264" y="610111"/>
                </a:lnTo>
                <a:lnTo>
                  <a:pt x="380864" y="602245"/>
                </a:lnTo>
                <a:lnTo>
                  <a:pt x="426594" y="587115"/>
                </a:lnTo>
                <a:lnTo>
                  <a:pt x="468821" y="565349"/>
                </a:lnTo>
                <a:lnTo>
                  <a:pt x="506912" y="537578"/>
                </a:lnTo>
                <a:lnTo>
                  <a:pt x="540232" y="504428"/>
                </a:lnTo>
                <a:lnTo>
                  <a:pt x="568150" y="466530"/>
                </a:lnTo>
                <a:lnTo>
                  <a:pt x="590032" y="424511"/>
                </a:lnTo>
                <a:lnTo>
                  <a:pt x="605244" y="379000"/>
                </a:lnTo>
                <a:lnTo>
                  <a:pt x="613153" y="330626"/>
                </a:lnTo>
                <a:lnTo>
                  <a:pt x="614171" y="305562"/>
                </a:lnTo>
                <a:lnTo>
                  <a:pt x="613153" y="280497"/>
                </a:lnTo>
                <a:lnTo>
                  <a:pt x="605244" y="232123"/>
                </a:lnTo>
                <a:lnTo>
                  <a:pt x="590032" y="186612"/>
                </a:lnTo>
                <a:lnTo>
                  <a:pt x="568150" y="144593"/>
                </a:lnTo>
                <a:lnTo>
                  <a:pt x="540232" y="106695"/>
                </a:lnTo>
                <a:lnTo>
                  <a:pt x="506912" y="73545"/>
                </a:lnTo>
                <a:lnTo>
                  <a:pt x="468821" y="45774"/>
                </a:lnTo>
                <a:lnTo>
                  <a:pt x="426594" y="24008"/>
                </a:lnTo>
                <a:lnTo>
                  <a:pt x="380864" y="8878"/>
                </a:lnTo>
                <a:lnTo>
                  <a:pt x="332264" y="1012"/>
                </a:lnTo>
                <a:lnTo>
                  <a:pt x="307085" y="0"/>
                </a:lnTo>
                <a:close/>
              </a:path>
            </a:pathLst>
          </a:custGeom>
          <a:solidFill>
            <a:srgbClr val="FFFFFF"/>
          </a:solidFill>
        </p:spPr>
        <p:txBody>
          <a:bodyPr wrap="square" lIns="0" tIns="0" rIns="0" bIns="0" rtlCol="0">
            <a:spAutoFit/>
          </a:bodyPr>
          <a:lstStyle/>
          <a:p/>
        </p:txBody>
      </p:sp>
      <p:sp>
        <p:nvSpPr>
          <p:cNvPr id="23" name="object 23"/>
          <p:cNvSpPr/>
          <p:nvPr/>
        </p:nvSpPr>
        <p:spPr>
          <a:xfrm>
            <a:off x="6719316" y="3732276"/>
            <a:ext cx="464820" cy="470916"/>
          </a:xfrm>
          <a:prstGeom prst="rect">
            <a:avLst/>
          </a:prstGeom>
          <a:blipFill>
            <a:blip r:embed="rId2" cstate="print"/>
            <a:stretch>
              <a:fillRect/>
            </a:stretch>
          </a:blipFill>
        </p:spPr>
        <p:txBody>
          <a:bodyPr wrap="square" lIns="0" tIns="0" rIns="0" bIns="0" rtlCol="0">
            <a:spAutoFit/>
          </a:bodyPr>
          <a:lstStyle/>
          <a:p/>
        </p:txBody>
      </p:sp>
      <p:sp>
        <p:nvSpPr>
          <p:cNvPr id="24" name="object 24"/>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25" name="object 25"/>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26" name="object 26"/>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101</a:t>
            </a:r>
            <a:endParaRPr sz="2000">
              <a:latin typeface="Calibri" panose="020F0502020204030204"/>
              <a:cs typeface="Calibri" panose="020F0502020204030204"/>
            </a:endParaRPr>
          </a:p>
        </p:txBody>
      </p:sp>
      <p:sp>
        <p:nvSpPr>
          <p:cNvPr id="27" name="object 27"/>
          <p:cNvSpPr/>
          <p:nvPr/>
        </p:nvSpPr>
        <p:spPr>
          <a:xfrm>
            <a:off x="3812285" y="5289041"/>
            <a:ext cx="0" cy="254507"/>
          </a:xfrm>
          <a:custGeom>
            <a:avLst/>
            <a:gdLst/>
            <a:ahLst/>
            <a:cxnLst/>
            <a:rect l="l" t="t" r="r" b="b"/>
            <a:pathLst>
              <a:path h="254507">
                <a:moveTo>
                  <a:pt x="0" y="0"/>
                </a:moveTo>
                <a:lnTo>
                  <a:pt x="0" y="254507"/>
                </a:lnTo>
              </a:path>
            </a:pathLst>
          </a:custGeom>
          <a:ln w="19812">
            <a:solidFill>
              <a:srgbClr val="FFFFFF"/>
            </a:solidFill>
          </a:ln>
        </p:spPr>
        <p:txBody>
          <a:bodyPr wrap="square" lIns="0" tIns="0" rIns="0" bIns="0" rtlCol="0">
            <a:spAutoFit/>
          </a:bodyPr>
          <a:lstStyle/>
          <a:p/>
        </p:txBody>
      </p:sp>
      <p:sp>
        <p:nvSpPr>
          <p:cNvPr id="28" name="object 28"/>
          <p:cNvSpPr/>
          <p:nvPr/>
        </p:nvSpPr>
        <p:spPr>
          <a:xfrm>
            <a:off x="3812285" y="5941314"/>
            <a:ext cx="0" cy="225552"/>
          </a:xfrm>
          <a:custGeom>
            <a:avLst/>
            <a:gdLst/>
            <a:ahLst/>
            <a:cxnLst/>
            <a:rect l="l" t="t" r="r" b="b"/>
            <a:pathLst>
              <a:path h="225551">
                <a:moveTo>
                  <a:pt x="0" y="0"/>
                </a:moveTo>
                <a:lnTo>
                  <a:pt x="0" y="225552"/>
                </a:lnTo>
              </a:path>
            </a:pathLst>
          </a:custGeom>
          <a:ln w="19812">
            <a:solidFill>
              <a:srgbClr val="FFFFFF"/>
            </a:solidFill>
          </a:ln>
        </p:spPr>
        <p:txBody>
          <a:bodyPr wrap="square" lIns="0" tIns="0" rIns="0" bIns="0" rtlCol="0">
            <a:spAutoFit/>
          </a:bodyPr>
          <a:lstStyle/>
          <a:p/>
        </p:txBody>
      </p:sp>
      <p:sp>
        <p:nvSpPr>
          <p:cNvPr id="29" name="object 29"/>
          <p:cNvSpPr/>
          <p:nvPr/>
        </p:nvSpPr>
        <p:spPr>
          <a:xfrm>
            <a:off x="5313426" y="3591305"/>
            <a:ext cx="0" cy="792099"/>
          </a:xfrm>
          <a:custGeom>
            <a:avLst/>
            <a:gdLst/>
            <a:ahLst/>
            <a:cxnLst/>
            <a:rect l="l" t="t" r="r" b="b"/>
            <a:pathLst>
              <a:path h="792099">
                <a:moveTo>
                  <a:pt x="0" y="0"/>
                </a:moveTo>
                <a:lnTo>
                  <a:pt x="0" y="792099"/>
                </a:lnTo>
              </a:path>
            </a:pathLst>
          </a:custGeom>
          <a:ln w="19812">
            <a:solidFill>
              <a:srgbClr val="FFFFFF"/>
            </a:solidFill>
          </a:ln>
        </p:spPr>
        <p:txBody>
          <a:bodyPr wrap="square" lIns="0" tIns="0" rIns="0" bIns="0" rtlCol="0">
            <a:spAutoFit/>
          </a:bodyPr>
          <a:lstStyle/>
          <a:p/>
        </p:txBody>
      </p:sp>
      <p:sp>
        <p:nvSpPr>
          <p:cNvPr id="30" name="object 30"/>
          <p:cNvSpPr/>
          <p:nvPr/>
        </p:nvSpPr>
        <p:spPr>
          <a:xfrm>
            <a:off x="5563361" y="5095494"/>
            <a:ext cx="3358895" cy="647700"/>
          </a:xfrm>
          <a:custGeom>
            <a:avLst/>
            <a:gdLst/>
            <a:ahLst/>
            <a:cxnLst/>
            <a:rect l="l" t="t" r="r" b="b"/>
            <a:pathLst>
              <a:path w="3358896" h="647700">
                <a:moveTo>
                  <a:pt x="0" y="647699"/>
                </a:moveTo>
                <a:lnTo>
                  <a:pt x="3358895" y="647699"/>
                </a:lnTo>
                <a:lnTo>
                  <a:pt x="3358895" y="0"/>
                </a:lnTo>
                <a:lnTo>
                  <a:pt x="0" y="0"/>
                </a:lnTo>
                <a:lnTo>
                  <a:pt x="0" y="647699"/>
                </a:lnTo>
                <a:close/>
              </a:path>
            </a:pathLst>
          </a:custGeom>
          <a:solidFill>
            <a:srgbClr val="205A6B"/>
          </a:solidFill>
        </p:spPr>
        <p:txBody>
          <a:bodyPr wrap="square" lIns="0" tIns="0" rIns="0" bIns="0" rtlCol="0">
            <a:spAutoFit/>
          </a:bodyPr>
          <a:lstStyle/>
          <a:p/>
        </p:txBody>
      </p:sp>
      <p:sp>
        <p:nvSpPr>
          <p:cNvPr id="31" name="object 31"/>
          <p:cNvSpPr/>
          <p:nvPr/>
        </p:nvSpPr>
        <p:spPr>
          <a:xfrm>
            <a:off x="5563361" y="5095494"/>
            <a:ext cx="3358895" cy="647700"/>
          </a:xfrm>
          <a:custGeom>
            <a:avLst/>
            <a:gdLst/>
            <a:ahLst/>
            <a:cxnLst/>
            <a:rect l="l" t="t" r="r" b="b"/>
            <a:pathLst>
              <a:path w="3358896" h="647700">
                <a:moveTo>
                  <a:pt x="0" y="647699"/>
                </a:moveTo>
                <a:lnTo>
                  <a:pt x="3358895" y="647699"/>
                </a:lnTo>
                <a:lnTo>
                  <a:pt x="3358895" y="0"/>
                </a:lnTo>
                <a:lnTo>
                  <a:pt x="0" y="0"/>
                </a:lnTo>
                <a:lnTo>
                  <a:pt x="0" y="647699"/>
                </a:lnTo>
                <a:close/>
              </a:path>
            </a:pathLst>
          </a:custGeom>
          <a:ln w="19812">
            <a:solidFill>
              <a:srgbClr val="FFFFFF"/>
            </a:solidFill>
          </a:ln>
        </p:spPr>
        <p:txBody>
          <a:bodyPr wrap="square" lIns="0" tIns="0" rIns="0" bIns="0" rtlCol="0">
            <a:spAutoFit/>
          </a:bodyPr>
          <a:lstStyle/>
          <a:p/>
        </p:txBody>
      </p:sp>
      <p:sp>
        <p:nvSpPr>
          <p:cNvPr id="32" name="object 32"/>
          <p:cNvSpPr txBox="1"/>
          <p:nvPr/>
        </p:nvSpPr>
        <p:spPr>
          <a:xfrm>
            <a:off x="5642228" y="5125592"/>
            <a:ext cx="326897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对其直接负责的主管人员和其他直接</a:t>
            </a:r>
            <a:endParaRPr sz="1600">
              <a:latin typeface="微软雅黑" panose="020B0503020204020204" charset="-122"/>
              <a:cs typeface="微软雅黑" panose="020B0503020204020204" charset="-122"/>
            </a:endParaRPr>
          </a:p>
        </p:txBody>
      </p:sp>
      <p:sp>
        <p:nvSpPr>
          <p:cNvPr id="33" name="object 33"/>
          <p:cNvSpPr txBox="1"/>
          <p:nvPr/>
        </p:nvSpPr>
        <p:spPr>
          <a:xfrm>
            <a:off x="5642228" y="5491378"/>
            <a:ext cx="306578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责任人员可以处一万元以下的罚款</a:t>
            </a:r>
            <a:endParaRPr sz="1600">
              <a:latin typeface="微软雅黑" panose="020B0503020204020204" charset="-122"/>
              <a:cs typeface="微软雅黑" panose="020B0503020204020204" charset="-122"/>
            </a:endParaRPr>
          </a:p>
        </p:txBody>
      </p:sp>
      <p:sp>
        <p:nvSpPr>
          <p:cNvPr id="34" name="object 34"/>
          <p:cNvSpPr/>
          <p:nvPr/>
        </p:nvSpPr>
        <p:spPr>
          <a:xfrm>
            <a:off x="3806190" y="4139946"/>
            <a:ext cx="1511300" cy="539750"/>
          </a:xfrm>
          <a:custGeom>
            <a:avLst/>
            <a:gdLst/>
            <a:ahLst/>
            <a:cxnLst/>
            <a:rect l="l" t="t" r="r" b="b"/>
            <a:pathLst>
              <a:path w="1511300" h="539750">
                <a:moveTo>
                  <a:pt x="1511300" y="0"/>
                </a:moveTo>
                <a:lnTo>
                  <a:pt x="1511300" y="269874"/>
                </a:lnTo>
                <a:lnTo>
                  <a:pt x="0" y="269874"/>
                </a:lnTo>
                <a:lnTo>
                  <a:pt x="0" y="539749"/>
                </a:lnTo>
              </a:path>
            </a:pathLst>
          </a:custGeom>
          <a:ln w="19812">
            <a:solidFill>
              <a:srgbClr val="FFFFFF"/>
            </a:solidFill>
          </a:ln>
        </p:spPr>
        <p:txBody>
          <a:bodyPr wrap="square" lIns="0" tIns="0" rIns="0" bIns="0" rtlCol="0">
            <a:spAutoFit/>
          </a:bodyPr>
          <a:lstStyle/>
          <a:p/>
        </p:txBody>
      </p:sp>
      <p:sp>
        <p:nvSpPr>
          <p:cNvPr id="35" name="object 35"/>
          <p:cNvSpPr/>
          <p:nvPr/>
        </p:nvSpPr>
        <p:spPr>
          <a:xfrm>
            <a:off x="5316473" y="4139946"/>
            <a:ext cx="1873250" cy="539750"/>
          </a:xfrm>
          <a:custGeom>
            <a:avLst/>
            <a:gdLst/>
            <a:ahLst/>
            <a:cxnLst/>
            <a:rect l="l" t="t" r="r" b="b"/>
            <a:pathLst>
              <a:path w="1873250" h="539750">
                <a:moveTo>
                  <a:pt x="1873250" y="539749"/>
                </a:moveTo>
                <a:lnTo>
                  <a:pt x="1873250" y="269874"/>
                </a:lnTo>
                <a:lnTo>
                  <a:pt x="0" y="269874"/>
                </a:lnTo>
                <a:lnTo>
                  <a:pt x="0" y="0"/>
                </a:lnTo>
              </a:path>
            </a:pathLst>
          </a:custGeom>
          <a:ln w="19812">
            <a:solidFill>
              <a:srgbClr val="FFFFFF"/>
            </a:solidFill>
          </a:ln>
        </p:spPr>
        <p:txBody>
          <a:bodyPr wrap="square" lIns="0" tIns="0" rIns="0" bIns="0" rtlCol="0">
            <a:spAutoFit/>
          </a:bodyPr>
          <a:lstStyle/>
          <a:p/>
        </p:txBody>
      </p:sp>
      <p:sp>
        <p:nvSpPr>
          <p:cNvPr id="36" name="object 36"/>
          <p:cNvSpPr/>
          <p:nvPr/>
        </p:nvSpPr>
        <p:spPr>
          <a:xfrm>
            <a:off x="2571750" y="4624578"/>
            <a:ext cx="2453640" cy="664464"/>
          </a:xfrm>
          <a:custGeom>
            <a:avLst/>
            <a:gdLst/>
            <a:ahLst/>
            <a:cxnLst/>
            <a:rect l="l" t="t" r="r" b="b"/>
            <a:pathLst>
              <a:path w="2453640" h="664463">
                <a:moveTo>
                  <a:pt x="0" y="664464"/>
                </a:moveTo>
                <a:lnTo>
                  <a:pt x="2453640" y="664464"/>
                </a:lnTo>
                <a:lnTo>
                  <a:pt x="2453640" y="0"/>
                </a:lnTo>
                <a:lnTo>
                  <a:pt x="0" y="0"/>
                </a:lnTo>
                <a:lnTo>
                  <a:pt x="0" y="664464"/>
                </a:lnTo>
                <a:close/>
              </a:path>
            </a:pathLst>
          </a:custGeom>
          <a:solidFill>
            <a:srgbClr val="205A6B"/>
          </a:solidFill>
        </p:spPr>
        <p:txBody>
          <a:bodyPr wrap="square" lIns="0" tIns="0" rIns="0" bIns="0" rtlCol="0">
            <a:spAutoFit/>
          </a:bodyPr>
          <a:lstStyle/>
          <a:p/>
        </p:txBody>
      </p:sp>
      <p:sp>
        <p:nvSpPr>
          <p:cNvPr id="37" name="object 37"/>
          <p:cNvSpPr/>
          <p:nvPr/>
        </p:nvSpPr>
        <p:spPr>
          <a:xfrm>
            <a:off x="2571750" y="4624578"/>
            <a:ext cx="2453640" cy="664464"/>
          </a:xfrm>
          <a:custGeom>
            <a:avLst/>
            <a:gdLst/>
            <a:ahLst/>
            <a:cxnLst/>
            <a:rect l="l" t="t" r="r" b="b"/>
            <a:pathLst>
              <a:path w="2453640" h="664463">
                <a:moveTo>
                  <a:pt x="0" y="664464"/>
                </a:moveTo>
                <a:lnTo>
                  <a:pt x="2453640" y="664464"/>
                </a:lnTo>
                <a:lnTo>
                  <a:pt x="2453640" y="0"/>
                </a:lnTo>
                <a:lnTo>
                  <a:pt x="0" y="0"/>
                </a:lnTo>
                <a:lnTo>
                  <a:pt x="0" y="664464"/>
                </a:lnTo>
                <a:close/>
              </a:path>
            </a:pathLst>
          </a:custGeom>
          <a:ln w="19811">
            <a:solidFill>
              <a:srgbClr val="FFFFFF"/>
            </a:solidFill>
          </a:ln>
        </p:spPr>
        <p:txBody>
          <a:bodyPr wrap="square" lIns="0" tIns="0" rIns="0" bIns="0" rtlCol="0">
            <a:spAutoFit/>
          </a:bodyPr>
          <a:lstStyle/>
          <a:p/>
        </p:txBody>
      </p:sp>
      <p:sp>
        <p:nvSpPr>
          <p:cNvPr id="38" name="object 38"/>
          <p:cNvSpPr txBox="1"/>
          <p:nvPr/>
        </p:nvSpPr>
        <p:spPr>
          <a:xfrm>
            <a:off x="2649473" y="4540377"/>
            <a:ext cx="2255520" cy="744220"/>
          </a:xfrm>
          <a:prstGeom prst="rect">
            <a:avLst/>
          </a:prstGeom>
        </p:spPr>
        <p:txBody>
          <a:bodyPr vert="horz" wrap="square" lIns="0" tIns="0" rIns="0" bIns="0" rtlCol="0">
            <a:spAutoFit/>
          </a:bodyPr>
          <a:lstStyle/>
          <a:p>
            <a:pPr marL="12700" marR="6350">
              <a:lnSpc>
                <a:spcPct val="150000"/>
              </a:lnSpc>
            </a:pPr>
            <a:r>
              <a:rPr sz="1600" b="1" spc="-20" dirty="0">
                <a:solidFill>
                  <a:srgbClr val="FFFFFF"/>
                </a:solidFill>
                <a:latin typeface="微软雅黑" panose="020B0503020204020204" charset="-122"/>
                <a:cs typeface="微软雅黑" panose="020B0503020204020204" charset="-122"/>
              </a:rPr>
              <a:t>责令限期改正 可以处五万元以下的罚款</a:t>
            </a:r>
            <a:endParaRPr sz="1600">
              <a:latin typeface="微软雅黑" panose="020B0503020204020204" charset="-122"/>
              <a:cs typeface="微软雅黑" panose="020B0503020204020204" charset="-122"/>
            </a:endParaRPr>
          </a:p>
        </p:txBody>
      </p:sp>
      <p:sp>
        <p:nvSpPr>
          <p:cNvPr id="39" name="object 39"/>
          <p:cNvSpPr/>
          <p:nvPr/>
        </p:nvSpPr>
        <p:spPr>
          <a:xfrm>
            <a:off x="7187945" y="4536185"/>
            <a:ext cx="0" cy="396875"/>
          </a:xfrm>
          <a:custGeom>
            <a:avLst/>
            <a:gdLst/>
            <a:ahLst/>
            <a:cxnLst/>
            <a:rect l="l" t="t" r="r" b="b"/>
            <a:pathLst>
              <a:path h="396875">
                <a:moveTo>
                  <a:pt x="0" y="0"/>
                </a:moveTo>
                <a:lnTo>
                  <a:pt x="0" y="396875"/>
                </a:lnTo>
              </a:path>
            </a:pathLst>
          </a:custGeom>
          <a:ln w="19812">
            <a:solidFill>
              <a:srgbClr val="FFFFFF"/>
            </a:solidFill>
          </a:ln>
        </p:spPr>
        <p:txBody>
          <a:bodyPr wrap="square" lIns="0" tIns="0" rIns="0" bIns="0" rtlCol="0">
            <a:spAutoFit/>
          </a:bodyPr>
          <a:lstStyle/>
          <a:p/>
        </p:txBody>
      </p:sp>
      <p:sp>
        <p:nvSpPr>
          <p:cNvPr id="40" name="object 40"/>
          <p:cNvSpPr/>
          <p:nvPr/>
        </p:nvSpPr>
        <p:spPr>
          <a:xfrm>
            <a:off x="2958845" y="6166865"/>
            <a:ext cx="1709928" cy="394716"/>
          </a:xfrm>
          <a:custGeom>
            <a:avLst/>
            <a:gdLst/>
            <a:ahLst/>
            <a:cxnLst/>
            <a:rect l="l" t="t" r="r" b="b"/>
            <a:pathLst>
              <a:path w="1709927" h="394716">
                <a:moveTo>
                  <a:pt x="0" y="394716"/>
                </a:moveTo>
                <a:lnTo>
                  <a:pt x="1709928" y="394716"/>
                </a:lnTo>
                <a:lnTo>
                  <a:pt x="1709928" y="0"/>
                </a:lnTo>
                <a:lnTo>
                  <a:pt x="0" y="0"/>
                </a:lnTo>
                <a:lnTo>
                  <a:pt x="0" y="394716"/>
                </a:lnTo>
                <a:close/>
              </a:path>
            </a:pathLst>
          </a:custGeom>
          <a:solidFill>
            <a:srgbClr val="205A6B"/>
          </a:solidFill>
        </p:spPr>
        <p:txBody>
          <a:bodyPr wrap="square" lIns="0" tIns="0" rIns="0" bIns="0" rtlCol="0">
            <a:spAutoFit/>
          </a:bodyPr>
          <a:lstStyle/>
          <a:p/>
        </p:txBody>
      </p:sp>
      <p:sp>
        <p:nvSpPr>
          <p:cNvPr id="41" name="object 41"/>
          <p:cNvSpPr/>
          <p:nvPr/>
        </p:nvSpPr>
        <p:spPr>
          <a:xfrm>
            <a:off x="2958845" y="6166865"/>
            <a:ext cx="1709928" cy="394716"/>
          </a:xfrm>
          <a:custGeom>
            <a:avLst/>
            <a:gdLst/>
            <a:ahLst/>
            <a:cxnLst/>
            <a:rect l="l" t="t" r="r" b="b"/>
            <a:pathLst>
              <a:path w="1709927" h="394716">
                <a:moveTo>
                  <a:pt x="0" y="394716"/>
                </a:moveTo>
                <a:lnTo>
                  <a:pt x="1709928" y="394716"/>
                </a:lnTo>
                <a:lnTo>
                  <a:pt x="1709928" y="0"/>
                </a:lnTo>
                <a:lnTo>
                  <a:pt x="0" y="0"/>
                </a:lnTo>
                <a:lnTo>
                  <a:pt x="0" y="394716"/>
                </a:lnTo>
                <a:close/>
              </a:path>
            </a:pathLst>
          </a:custGeom>
          <a:ln w="19812">
            <a:solidFill>
              <a:srgbClr val="FFFFFF"/>
            </a:solidFill>
          </a:ln>
        </p:spPr>
        <p:txBody>
          <a:bodyPr wrap="square" lIns="0" tIns="0" rIns="0" bIns="0" rtlCol="0">
            <a:spAutoFit/>
          </a:bodyPr>
          <a:lstStyle/>
          <a:p/>
        </p:txBody>
      </p:sp>
      <p:sp>
        <p:nvSpPr>
          <p:cNvPr id="42" name="object 42"/>
          <p:cNvSpPr/>
          <p:nvPr/>
        </p:nvSpPr>
        <p:spPr>
          <a:xfrm>
            <a:off x="2958845" y="5543550"/>
            <a:ext cx="1709928" cy="397763"/>
          </a:xfrm>
          <a:custGeom>
            <a:avLst/>
            <a:gdLst/>
            <a:ahLst/>
            <a:cxnLst/>
            <a:rect l="l" t="t" r="r" b="b"/>
            <a:pathLst>
              <a:path w="1709927" h="397763">
                <a:moveTo>
                  <a:pt x="0" y="397763"/>
                </a:moveTo>
                <a:lnTo>
                  <a:pt x="1709928" y="397763"/>
                </a:lnTo>
                <a:lnTo>
                  <a:pt x="1709928" y="0"/>
                </a:lnTo>
                <a:lnTo>
                  <a:pt x="0" y="0"/>
                </a:lnTo>
                <a:lnTo>
                  <a:pt x="0" y="397763"/>
                </a:lnTo>
                <a:close/>
              </a:path>
            </a:pathLst>
          </a:custGeom>
          <a:solidFill>
            <a:srgbClr val="205A6B"/>
          </a:solidFill>
        </p:spPr>
        <p:txBody>
          <a:bodyPr wrap="square" lIns="0" tIns="0" rIns="0" bIns="0" rtlCol="0">
            <a:spAutoFit/>
          </a:bodyPr>
          <a:lstStyle/>
          <a:p/>
        </p:txBody>
      </p:sp>
      <p:sp>
        <p:nvSpPr>
          <p:cNvPr id="43" name="object 43"/>
          <p:cNvSpPr/>
          <p:nvPr/>
        </p:nvSpPr>
        <p:spPr>
          <a:xfrm>
            <a:off x="2958845" y="5543550"/>
            <a:ext cx="1709928" cy="397763"/>
          </a:xfrm>
          <a:custGeom>
            <a:avLst/>
            <a:gdLst/>
            <a:ahLst/>
            <a:cxnLst/>
            <a:rect l="l" t="t" r="r" b="b"/>
            <a:pathLst>
              <a:path w="1709927" h="397763">
                <a:moveTo>
                  <a:pt x="0" y="397763"/>
                </a:moveTo>
                <a:lnTo>
                  <a:pt x="1709928" y="397763"/>
                </a:lnTo>
                <a:lnTo>
                  <a:pt x="1709928" y="0"/>
                </a:lnTo>
                <a:lnTo>
                  <a:pt x="0" y="0"/>
                </a:lnTo>
                <a:lnTo>
                  <a:pt x="0" y="397763"/>
                </a:lnTo>
                <a:close/>
              </a:path>
            </a:pathLst>
          </a:custGeom>
          <a:ln w="19812">
            <a:solidFill>
              <a:srgbClr val="FFFFFF"/>
            </a:solidFill>
          </a:ln>
        </p:spPr>
        <p:txBody>
          <a:bodyPr wrap="square" lIns="0" tIns="0" rIns="0" bIns="0" rtlCol="0">
            <a:spAutoFit/>
          </a:bodyPr>
          <a:lstStyle/>
          <a:p/>
        </p:txBody>
      </p:sp>
      <p:sp>
        <p:nvSpPr>
          <p:cNvPr id="44" name="object 44"/>
          <p:cNvSpPr txBox="1"/>
          <p:nvPr/>
        </p:nvSpPr>
        <p:spPr>
          <a:xfrm>
            <a:off x="3293490" y="5630976"/>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逾期未改正</a:t>
            </a:r>
            <a:endParaRPr sz="1600">
              <a:latin typeface="微软雅黑" panose="020B0503020204020204" charset="-122"/>
              <a:cs typeface="微软雅黑" panose="020B0503020204020204" charset="-122"/>
            </a:endParaRPr>
          </a:p>
        </p:txBody>
      </p:sp>
      <p:sp>
        <p:nvSpPr>
          <p:cNvPr id="45" name="object 45"/>
          <p:cNvSpPr txBox="1"/>
          <p:nvPr/>
        </p:nvSpPr>
        <p:spPr>
          <a:xfrm>
            <a:off x="3191382" y="6252768"/>
            <a:ext cx="12420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责令停产停业</a:t>
            </a:r>
            <a:endParaRPr sz="1600">
              <a:latin typeface="微软雅黑" panose="020B0503020204020204" charset="-122"/>
              <a:cs typeface="微软雅黑" panose="020B050302020402020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2088134"/>
          </a:xfrm>
          <a:custGeom>
            <a:avLst/>
            <a:gdLst/>
            <a:ahLst/>
            <a:cxnLst/>
            <a:rect l="l" t="t" r="r" b="b"/>
            <a:pathLst>
              <a:path w="735647" h="2088134">
                <a:moveTo>
                  <a:pt x="0" y="2088134"/>
                </a:moveTo>
                <a:lnTo>
                  <a:pt x="735647" y="2088134"/>
                </a:lnTo>
                <a:lnTo>
                  <a:pt x="735647" y="0"/>
                </a:lnTo>
                <a:lnTo>
                  <a:pt x="0" y="0"/>
                </a:lnTo>
                <a:lnTo>
                  <a:pt x="0" y="2088134"/>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2088134"/>
          </a:xfrm>
          <a:custGeom>
            <a:avLst/>
            <a:gdLst/>
            <a:ahLst/>
            <a:cxnLst/>
            <a:rect l="l" t="t" r="r" b="b"/>
            <a:pathLst>
              <a:path w="8337296" h="2088134">
                <a:moveTo>
                  <a:pt x="0" y="2088134"/>
                </a:moveTo>
                <a:lnTo>
                  <a:pt x="8337296" y="2088134"/>
                </a:lnTo>
                <a:lnTo>
                  <a:pt x="8337296" y="0"/>
                </a:lnTo>
                <a:lnTo>
                  <a:pt x="0" y="0"/>
                </a:lnTo>
                <a:lnTo>
                  <a:pt x="0" y="2088134"/>
                </a:lnTo>
                <a:close/>
              </a:path>
            </a:pathLst>
          </a:custGeom>
          <a:solidFill>
            <a:srgbClr val="EE5200"/>
          </a:solidFill>
        </p:spPr>
        <p:txBody>
          <a:bodyPr wrap="square" lIns="0" tIns="0" rIns="0" bIns="0" rtlCol="0">
            <a:spAutoFit/>
          </a:bodyPr>
          <a:lstStyle/>
          <a:p/>
        </p:txBody>
      </p:sp>
      <p:sp>
        <p:nvSpPr>
          <p:cNvPr id="6" name="object 6"/>
          <p:cNvSpPr/>
          <p:nvPr/>
        </p:nvSpPr>
        <p:spPr>
          <a:xfrm>
            <a:off x="344487" y="3573005"/>
            <a:ext cx="735647" cy="3096006"/>
          </a:xfrm>
          <a:custGeom>
            <a:avLst/>
            <a:gdLst/>
            <a:ahLst/>
            <a:cxnLst/>
            <a:rect l="l" t="t" r="r" b="b"/>
            <a:pathLst>
              <a:path w="735647" h="3096005">
                <a:moveTo>
                  <a:pt x="0" y="3096006"/>
                </a:moveTo>
                <a:lnTo>
                  <a:pt x="735647" y="3096006"/>
                </a:lnTo>
                <a:lnTo>
                  <a:pt x="735647" y="0"/>
                </a:lnTo>
                <a:lnTo>
                  <a:pt x="0" y="0"/>
                </a:lnTo>
                <a:lnTo>
                  <a:pt x="0" y="3096006"/>
                </a:lnTo>
                <a:close/>
              </a:path>
            </a:pathLst>
          </a:custGeom>
          <a:solidFill>
            <a:srgbClr val="205A6B"/>
          </a:solidFill>
        </p:spPr>
        <p:txBody>
          <a:bodyPr wrap="square" lIns="0" tIns="0" rIns="0" bIns="0" rtlCol="0">
            <a:spAutoFit/>
          </a:bodyPr>
          <a:lstStyle/>
          <a:p/>
        </p:txBody>
      </p:sp>
      <p:sp>
        <p:nvSpPr>
          <p:cNvPr id="7" name="object 7"/>
          <p:cNvSpPr/>
          <p:nvPr/>
        </p:nvSpPr>
        <p:spPr>
          <a:xfrm>
            <a:off x="1080135" y="3573005"/>
            <a:ext cx="8337296" cy="3096006"/>
          </a:xfrm>
          <a:custGeom>
            <a:avLst/>
            <a:gdLst/>
            <a:ahLst/>
            <a:cxnLst/>
            <a:rect l="l" t="t" r="r" b="b"/>
            <a:pathLst>
              <a:path w="8337296" h="3096005">
                <a:moveTo>
                  <a:pt x="0" y="3096006"/>
                </a:moveTo>
                <a:lnTo>
                  <a:pt x="8337296" y="3096006"/>
                </a:lnTo>
                <a:lnTo>
                  <a:pt x="8337296" y="0"/>
                </a:lnTo>
                <a:lnTo>
                  <a:pt x="0" y="0"/>
                </a:lnTo>
                <a:lnTo>
                  <a:pt x="0" y="3096006"/>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357301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66901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171569"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971802"/>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1649856"/>
            <a:ext cx="8005445" cy="1658620"/>
          </a:xfrm>
          <a:prstGeom prst="rect">
            <a:avLst/>
          </a:prstGeom>
        </p:spPr>
        <p:txBody>
          <a:bodyPr vert="horz" wrap="square" lIns="0" tIns="0" rIns="0" bIns="0" rtlCol="0">
            <a:spAutoFit/>
          </a:bodyPr>
          <a:lstStyle/>
          <a:p>
            <a:pPr marL="12700" marR="6350">
              <a:lnSpc>
                <a:spcPct val="150000"/>
              </a:lnSpc>
            </a:pPr>
            <a:r>
              <a:rPr sz="1800" b="1" dirty="0">
                <a:solidFill>
                  <a:srgbClr val="FFFFFF"/>
                </a:solidFill>
                <a:latin typeface="微软雅黑" panose="020B0503020204020204" charset="-122"/>
                <a:cs typeface="微软雅黑" panose="020B0503020204020204" charset="-122"/>
              </a:rPr>
              <a:t>1.</a:t>
            </a:r>
            <a:r>
              <a:rPr sz="1800" b="1" spc="-5" dirty="0">
                <a:solidFill>
                  <a:srgbClr val="FFFFFF"/>
                </a:solidFill>
                <a:latin typeface="微软雅黑" panose="020B0503020204020204" charset="-122"/>
                <a:cs typeface="微软雅黑" panose="020B0503020204020204" charset="-122"/>
              </a:rPr>
              <a:t>生产、经营、储存、使用危险物品的车间、商店、仓库与员工宿舍在同一座建 </a:t>
            </a:r>
            <a:r>
              <a:rPr sz="1800" b="1" spc="0" dirty="0">
                <a:solidFill>
                  <a:srgbClr val="FFFFFF"/>
                </a:solidFill>
                <a:latin typeface="微软雅黑" panose="020B0503020204020204" charset="-122"/>
                <a:cs typeface="微软雅黑" panose="020B0503020204020204" charset="-122"/>
              </a:rPr>
              <a:t>筑内，或者与员工宿舍的距离不符合安全要求的 </a:t>
            </a:r>
            <a:r>
              <a:rPr sz="1800" b="1" spc="-10" dirty="0">
                <a:solidFill>
                  <a:srgbClr val="FFFFFF"/>
                </a:solidFill>
                <a:latin typeface="微软雅黑" panose="020B0503020204020204" charset="-122"/>
                <a:cs typeface="微软雅黑" panose="020B0503020204020204" charset="-122"/>
              </a:rPr>
              <a:t>2.</a:t>
            </a:r>
            <a:r>
              <a:rPr sz="1800" b="1" spc="0" dirty="0">
                <a:solidFill>
                  <a:srgbClr val="FFFFFF"/>
                </a:solidFill>
                <a:latin typeface="微软雅黑" panose="020B0503020204020204" charset="-122"/>
                <a:cs typeface="微软雅黑" panose="020B0503020204020204" charset="-122"/>
              </a:rPr>
              <a:t>生产经营场所和员工宿舍未设有符合紧急疏散需要、标志明显、保持畅通的出 口，或者锁闭、封堵生产经营场所或者员工宿舍出口的</a:t>
            </a:r>
            <a:endParaRPr sz="1800">
              <a:latin typeface="微软雅黑" panose="020B0503020204020204" charset="-122"/>
              <a:cs typeface="微软雅黑" panose="020B0503020204020204" charset="-122"/>
            </a:endParaRPr>
          </a:p>
        </p:txBody>
      </p:sp>
      <p:sp>
        <p:nvSpPr>
          <p:cNvPr id="18" name="object 18"/>
          <p:cNvSpPr txBox="1"/>
          <p:nvPr/>
        </p:nvSpPr>
        <p:spPr>
          <a:xfrm>
            <a:off x="585012" y="4426966"/>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3609594" y="3646170"/>
            <a:ext cx="611123" cy="611124"/>
          </a:xfrm>
          <a:custGeom>
            <a:avLst/>
            <a:gdLst/>
            <a:ahLst/>
            <a:cxnLst/>
            <a:rect l="l" t="t" r="r" b="b"/>
            <a:pathLst>
              <a:path w="611123" h="611124">
                <a:moveTo>
                  <a:pt x="305561" y="0"/>
                </a:moveTo>
                <a:lnTo>
                  <a:pt x="255991" y="3998"/>
                </a:lnTo>
                <a:lnTo>
                  <a:pt x="208970" y="15575"/>
                </a:lnTo>
                <a:lnTo>
                  <a:pt x="165127" y="34101"/>
                </a:lnTo>
                <a:lnTo>
                  <a:pt x="125089" y="58948"/>
                </a:lnTo>
                <a:lnTo>
                  <a:pt x="89487" y="89487"/>
                </a:lnTo>
                <a:lnTo>
                  <a:pt x="58948" y="125089"/>
                </a:lnTo>
                <a:lnTo>
                  <a:pt x="34101" y="165127"/>
                </a:lnTo>
                <a:lnTo>
                  <a:pt x="15575" y="208970"/>
                </a:lnTo>
                <a:lnTo>
                  <a:pt x="3998" y="255991"/>
                </a:lnTo>
                <a:lnTo>
                  <a:pt x="0" y="305561"/>
                </a:lnTo>
                <a:lnTo>
                  <a:pt x="1012" y="330626"/>
                </a:lnTo>
                <a:lnTo>
                  <a:pt x="8878" y="379000"/>
                </a:lnTo>
                <a:lnTo>
                  <a:pt x="24008" y="424511"/>
                </a:lnTo>
                <a:lnTo>
                  <a:pt x="45774" y="466530"/>
                </a:lnTo>
                <a:lnTo>
                  <a:pt x="73545" y="504428"/>
                </a:lnTo>
                <a:lnTo>
                  <a:pt x="106695" y="537578"/>
                </a:lnTo>
                <a:lnTo>
                  <a:pt x="144593" y="565349"/>
                </a:lnTo>
                <a:lnTo>
                  <a:pt x="186612" y="587115"/>
                </a:lnTo>
                <a:lnTo>
                  <a:pt x="232123" y="602245"/>
                </a:lnTo>
                <a:lnTo>
                  <a:pt x="280497" y="610111"/>
                </a:lnTo>
                <a:lnTo>
                  <a:pt x="305561" y="611123"/>
                </a:lnTo>
                <a:lnTo>
                  <a:pt x="330626" y="610111"/>
                </a:lnTo>
                <a:lnTo>
                  <a:pt x="379000" y="602245"/>
                </a:lnTo>
                <a:lnTo>
                  <a:pt x="424511" y="587115"/>
                </a:lnTo>
                <a:lnTo>
                  <a:pt x="466530" y="565349"/>
                </a:lnTo>
                <a:lnTo>
                  <a:pt x="504428" y="537578"/>
                </a:lnTo>
                <a:lnTo>
                  <a:pt x="537578" y="504428"/>
                </a:lnTo>
                <a:lnTo>
                  <a:pt x="565349" y="466530"/>
                </a:lnTo>
                <a:lnTo>
                  <a:pt x="587115" y="424511"/>
                </a:lnTo>
                <a:lnTo>
                  <a:pt x="602245" y="379000"/>
                </a:lnTo>
                <a:lnTo>
                  <a:pt x="610111" y="330626"/>
                </a:lnTo>
                <a:lnTo>
                  <a:pt x="611123" y="305561"/>
                </a:lnTo>
                <a:lnTo>
                  <a:pt x="610111" y="280497"/>
                </a:lnTo>
                <a:lnTo>
                  <a:pt x="602245" y="232123"/>
                </a:lnTo>
                <a:lnTo>
                  <a:pt x="587115" y="186612"/>
                </a:lnTo>
                <a:lnTo>
                  <a:pt x="565349" y="144593"/>
                </a:lnTo>
                <a:lnTo>
                  <a:pt x="537578" y="106695"/>
                </a:lnTo>
                <a:lnTo>
                  <a:pt x="504428" y="73545"/>
                </a:lnTo>
                <a:lnTo>
                  <a:pt x="466530" y="45774"/>
                </a:lnTo>
                <a:lnTo>
                  <a:pt x="424511" y="24008"/>
                </a:lnTo>
                <a:lnTo>
                  <a:pt x="379000" y="8878"/>
                </a:lnTo>
                <a:lnTo>
                  <a:pt x="330626" y="1012"/>
                </a:lnTo>
                <a:lnTo>
                  <a:pt x="305561" y="0"/>
                </a:lnTo>
                <a:close/>
              </a:path>
            </a:pathLst>
          </a:custGeom>
          <a:solidFill>
            <a:srgbClr val="FFFFFF"/>
          </a:solidFill>
        </p:spPr>
        <p:txBody>
          <a:bodyPr wrap="square" lIns="0" tIns="0" rIns="0" bIns="0" rtlCol="0">
            <a:spAutoFit/>
          </a:bodyPr>
          <a:lstStyle/>
          <a:p/>
        </p:txBody>
      </p:sp>
      <p:sp>
        <p:nvSpPr>
          <p:cNvPr id="20" name="object 20"/>
          <p:cNvSpPr/>
          <p:nvPr/>
        </p:nvSpPr>
        <p:spPr>
          <a:xfrm>
            <a:off x="3609594" y="3646170"/>
            <a:ext cx="611123" cy="611124"/>
          </a:xfrm>
          <a:custGeom>
            <a:avLst/>
            <a:gdLst/>
            <a:ahLst/>
            <a:cxnLst/>
            <a:rect l="l" t="t" r="r" b="b"/>
            <a:pathLst>
              <a:path w="611123" h="611124">
                <a:moveTo>
                  <a:pt x="0" y="305561"/>
                </a:moveTo>
                <a:lnTo>
                  <a:pt x="3998" y="255991"/>
                </a:lnTo>
                <a:lnTo>
                  <a:pt x="15575" y="208970"/>
                </a:lnTo>
                <a:lnTo>
                  <a:pt x="34101" y="165127"/>
                </a:lnTo>
                <a:lnTo>
                  <a:pt x="58948" y="125089"/>
                </a:lnTo>
                <a:lnTo>
                  <a:pt x="89487" y="89487"/>
                </a:lnTo>
                <a:lnTo>
                  <a:pt x="125089" y="58948"/>
                </a:lnTo>
                <a:lnTo>
                  <a:pt x="165127" y="34101"/>
                </a:lnTo>
                <a:lnTo>
                  <a:pt x="208970" y="15575"/>
                </a:lnTo>
                <a:lnTo>
                  <a:pt x="255991" y="3998"/>
                </a:lnTo>
                <a:lnTo>
                  <a:pt x="305561" y="0"/>
                </a:lnTo>
                <a:lnTo>
                  <a:pt x="330626" y="1012"/>
                </a:lnTo>
                <a:lnTo>
                  <a:pt x="379000" y="8878"/>
                </a:lnTo>
                <a:lnTo>
                  <a:pt x="424511" y="24008"/>
                </a:lnTo>
                <a:lnTo>
                  <a:pt x="466530" y="45774"/>
                </a:lnTo>
                <a:lnTo>
                  <a:pt x="504428" y="73545"/>
                </a:lnTo>
                <a:lnTo>
                  <a:pt x="537578" y="106695"/>
                </a:lnTo>
                <a:lnTo>
                  <a:pt x="565349" y="144593"/>
                </a:lnTo>
                <a:lnTo>
                  <a:pt x="587115" y="186612"/>
                </a:lnTo>
                <a:lnTo>
                  <a:pt x="602245" y="232123"/>
                </a:lnTo>
                <a:lnTo>
                  <a:pt x="610111" y="280497"/>
                </a:lnTo>
                <a:lnTo>
                  <a:pt x="611123" y="305561"/>
                </a:lnTo>
                <a:lnTo>
                  <a:pt x="610111" y="330626"/>
                </a:lnTo>
                <a:lnTo>
                  <a:pt x="602245" y="379000"/>
                </a:lnTo>
                <a:lnTo>
                  <a:pt x="587115" y="424511"/>
                </a:lnTo>
                <a:lnTo>
                  <a:pt x="565349" y="466530"/>
                </a:lnTo>
                <a:lnTo>
                  <a:pt x="537578" y="504428"/>
                </a:lnTo>
                <a:lnTo>
                  <a:pt x="504428" y="537578"/>
                </a:lnTo>
                <a:lnTo>
                  <a:pt x="466530" y="565349"/>
                </a:lnTo>
                <a:lnTo>
                  <a:pt x="424511" y="587115"/>
                </a:lnTo>
                <a:lnTo>
                  <a:pt x="379000" y="602245"/>
                </a:lnTo>
                <a:lnTo>
                  <a:pt x="330626" y="610111"/>
                </a:lnTo>
                <a:lnTo>
                  <a:pt x="305561" y="611123"/>
                </a:lnTo>
                <a:lnTo>
                  <a:pt x="280497" y="610111"/>
                </a:lnTo>
                <a:lnTo>
                  <a:pt x="232123" y="602245"/>
                </a:lnTo>
                <a:lnTo>
                  <a:pt x="186612" y="587115"/>
                </a:lnTo>
                <a:lnTo>
                  <a:pt x="144593" y="565349"/>
                </a:lnTo>
                <a:lnTo>
                  <a:pt x="106695" y="537578"/>
                </a:lnTo>
                <a:lnTo>
                  <a:pt x="73545" y="504428"/>
                </a:lnTo>
                <a:lnTo>
                  <a:pt x="45774" y="466530"/>
                </a:lnTo>
                <a:lnTo>
                  <a:pt x="24008" y="424511"/>
                </a:lnTo>
                <a:lnTo>
                  <a:pt x="8878" y="379000"/>
                </a:lnTo>
                <a:lnTo>
                  <a:pt x="1012" y="330626"/>
                </a:lnTo>
                <a:lnTo>
                  <a:pt x="0" y="305561"/>
                </a:lnTo>
                <a:close/>
              </a:path>
            </a:pathLst>
          </a:custGeom>
          <a:ln w="38100">
            <a:solidFill>
              <a:srgbClr val="FFFFFF"/>
            </a:solidFill>
          </a:ln>
        </p:spPr>
        <p:txBody>
          <a:bodyPr wrap="square" lIns="0" tIns="0" rIns="0" bIns="0" rtlCol="0">
            <a:spAutoFit/>
          </a:bodyPr>
          <a:lstStyle/>
          <a:p/>
        </p:txBody>
      </p:sp>
      <p:sp>
        <p:nvSpPr>
          <p:cNvPr id="21" name="object 21"/>
          <p:cNvSpPr/>
          <p:nvPr/>
        </p:nvSpPr>
        <p:spPr>
          <a:xfrm>
            <a:off x="3645408" y="3701796"/>
            <a:ext cx="539496" cy="496824"/>
          </a:xfrm>
          <a:prstGeom prst="rect">
            <a:avLst/>
          </a:prstGeom>
          <a:blipFill>
            <a:blip r:embed="rId1" cstate="print"/>
            <a:stretch>
              <a:fillRect/>
            </a:stretch>
          </a:blipFill>
        </p:spPr>
        <p:txBody>
          <a:bodyPr wrap="square" lIns="0" tIns="0" rIns="0" bIns="0" rtlCol="0">
            <a:spAutoFit/>
          </a:bodyPr>
          <a:lstStyle/>
          <a:p/>
        </p:txBody>
      </p:sp>
      <p:sp>
        <p:nvSpPr>
          <p:cNvPr id="22" name="object 22"/>
          <p:cNvSpPr/>
          <p:nvPr/>
        </p:nvSpPr>
        <p:spPr>
          <a:xfrm>
            <a:off x="6644640" y="3726179"/>
            <a:ext cx="614171" cy="611124"/>
          </a:xfrm>
          <a:custGeom>
            <a:avLst/>
            <a:gdLst/>
            <a:ahLst/>
            <a:cxnLst/>
            <a:rect l="l" t="t" r="r" b="b"/>
            <a:pathLst>
              <a:path w="614171" h="611124">
                <a:moveTo>
                  <a:pt x="307085" y="0"/>
                </a:moveTo>
                <a:lnTo>
                  <a:pt x="257288" y="3998"/>
                </a:lnTo>
                <a:lnTo>
                  <a:pt x="210043" y="15575"/>
                </a:lnTo>
                <a:lnTo>
                  <a:pt x="165986" y="34101"/>
                </a:lnTo>
                <a:lnTo>
                  <a:pt x="125748" y="58948"/>
                </a:lnTo>
                <a:lnTo>
                  <a:pt x="89963" y="89487"/>
                </a:lnTo>
                <a:lnTo>
                  <a:pt x="59265" y="125089"/>
                </a:lnTo>
                <a:lnTo>
                  <a:pt x="34286" y="165127"/>
                </a:lnTo>
                <a:lnTo>
                  <a:pt x="15660" y="208970"/>
                </a:lnTo>
                <a:lnTo>
                  <a:pt x="4020" y="255991"/>
                </a:lnTo>
                <a:lnTo>
                  <a:pt x="0" y="305562"/>
                </a:lnTo>
                <a:lnTo>
                  <a:pt x="1018" y="330626"/>
                </a:lnTo>
                <a:lnTo>
                  <a:pt x="8927" y="379000"/>
                </a:lnTo>
                <a:lnTo>
                  <a:pt x="24139" y="424511"/>
                </a:lnTo>
                <a:lnTo>
                  <a:pt x="46021" y="466530"/>
                </a:lnTo>
                <a:lnTo>
                  <a:pt x="73939" y="504428"/>
                </a:lnTo>
                <a:lnTo>
                  <a:pt x="107259" y="537578"/>
                </a:lnTo>
                <a:lnTo>
                  <a:pt x="145350" y="565349"/>
                </a:lnTo>
                <a:lnTo>
                  <a:pt x="187577" y="587115"/>
                </a:lnTo>
                <a:lnTo>
                  <a:pt x="233307" y="602245"/>
                </a:lnTo>
                <a:lnTo>
                  <a:pt x="281907" y="610111"/>
                </a:lnTo>
                <a:lnTo>
                  <a:pt x="307085" y="611124"/>
                </a:lnTo>
                <a:lnTo>
                  <a:pt x="332264" y="610111"/>
                </a:lnTo>
                <a:lnTo>
                  <a:pt x="380864" y="602245"/>
                </a:lnTo>
                <a:lnTo>
                  <a:pt x="426594" y="587115"/>
                </a:lnTo>
                <a:lnTo>
                  <a:pt x="468821" y="565349"/>
                </a:lnTo>
                <a:lnTo>
                  <a:pt x="506912" y="537578"/>
                </a:lnTo>
                <a:lnTo>
                  <a:pt x="540232" y="504428"/>
                </a:lnTo>
                <a:lnTo>
                  <a:pt x="568150" y="466530"/>
                </a:lnTo>
                <a:lnTo>
                  <a:pt x="590032" y="424511"/>
                </a:lnTo>
                <a:lnTo>
                  <a:pt x="605244" y="379000"/>
                </a:lnTo>
                <a:lnTo>
                  <a:pt x="613153" y="330626"/>
                </a:lnTo>
                <a:lnTo>
                  <a:pt x="614171" y="305562"/>
                </a:lnTo>
                <a:lnTo>
                  <a:pt x="613153" y="280497"/>
                </a:lnTo>
                <a:lnTo>
                  <a:pt x="605244" y="232123"/>
                </a:lnTo>
                <a:lnTo>
                  <a:pt x="590032" y="186612"/>
                </a:lnTo>
                <a:lnTo>
                  <a:pt x="568150" y="144593"/>
                </a:lnTo>
                <a:lnTo>
                  <a:pt x="540232" y="106695"/>
                </a:lnTo>
                <a:lnTo>
                  <a:pt x="506912" y="73545"/>
                </a:lnTo>
                <a:lnTo>
                  <a:pt x="468821" y="45774"/>
                </a:lnTo>
                <a:lnTo>
                  <a:pt x="426594" y="24008"/>
                </a:lnTo>
                <a:lnTo>
                  <a:pt x="380864" y="8878"/>
                </a:lnTo>
                <a:lnTo>
                  <a:pt x="332264" y="1012"/>
                </a:lnTo>
                <a:lnTo>
                  <a:pt x="307085" y="0"/>
                </a:lnTo>
                <a:close/>
              </a:path>
            </a:pathLst>
          </a:custGeom>
          <a:solidFill>
            <a:srgbClr val="FFFFFF"/>
          </a:solidFill>
        </p:spPr>
        <p:txBody>
          <a:bodyPr wrap="square" lIns="0" tIns="0" rIns="0" bIns="0" rtlCol="0">
            <a:spAutoFit/>
          </a:bodyPr>
          <a:lstStyle/>
          <a:p/>
        </p:txBody>
      </p:sp>
      <p:sp>
        <p:nvSpPr>
          <p:cNvPr id="23" name="object 23"/>
          <p:cNvSpPr/>
          <p:nvPr/>
        </p:nvSpPr>
        <p:spPr>
          <a:xfrm>
            <a:off x="6719316" y="3732276"/>
            <a:ext cx="464820" cy="470916"/>
          </a:xfrm>
          <a:prstGeom prst="rect">
            <a:avLst/>
          </a:prstGeom>
          <a:blipFill>
            <a:blip r:embed="rId2" cstate="print"/>
            <a:stretch>
              <a:fillRect/>
            </a:stretch>
          </a:blipFill>
        </p:spPr>
        <p:txBody>
          <a:bodyPr wrap="square" lIns="0" tIns="0" rIns="0" bIns="0" rtlCol="0">
            <a:spAutoFit/>
          </a:bodyPr>
          <a:lstStyle/>
          <a:p/>
        </p:txBody>
      </p:sp>
      <p:sp>
        <p:nvSpPr>
          <p:cNvPr id="24" name="object 24"/>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25" name="object 25"/>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26" name="object 26"/>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102</a:t>
            </a:r>
            <a:endParaRPr sz="2000">
              <a:latin typeface="Calibri" panose="020F0502020204030204"/>
              <a:cs typeface="Calibri" panose="020F0502020204030204"/>
            </a:endParaRPr>
          </a:p>
        </p:txBody>
      </p:sp>
      <p:sp>
        <p:nvSpPr>
          <p:cNvPr id="27" name="object 27"/>
          <p:cNvSpPr/>
          <p:nvPr/>
        </p:nvSpPr>
        <p:spPr>
          <a:xfrm>
            <a:off x="7187945" y="5321046"/>
            <a:ext cx="0" cy="199644"/>
          </a:xfrm>
          <a:custGeom>
            <a:avLst/>
            <a:gdLst/>
            <a:ahLst/>
            <a:cxnLst/>
            <a:rect l="l" t="t" r="r" b="b"/>
            <a:pathLst>
              <a:path h="199644">
                <a:moveTo>
                  <a:pt x="0" y="0"/>
                </a:moveTo>
                <a:lnTo>
                  <a:pt x="0" y="199643"/>
                </a:lnTo>
              </a:path>
            </a:pathLst>
          </a:custGeom>
          <a:ln w="19812">
            <a:solidFill>
              <a:srgbClr val="FFFFFF"/>
            </a:solidFill>
          </a:ln>
        </p:spPr>
        <p:txBody>
          <a:bodyPr wrap="square" lIns="0" tIns="0" rIns="0" bIns="0" rtlCol="0">
            <a:spAutoFit/>
          </a:bodyPr>
          <a:lstStyle/>
          <a:p/>
        </p:txBody>
      </p:sp>
      <p:sp>
        <p:nvSpPr>
          <p:cNvPr id="28" name="object 28"/>
          <p:cNvSpPr/>
          <p:nvPr/>
        </p:nvSpPr>
        <p:spPr>
          <a:xfrm>
            <a:off x="7187945" y="5916929"/>
            <a:ext cx="0" cy="225551"/>
          </a:xfrm>
          <a:custGeom>
            <a:avLst/>
            <a:gdLst/>
            <a:ahLst/>
            <a:cxnLst/>
            <a:rect l="l" t="t" r="r" b="b"/>
            <a:pathLst>
              <a:path h="225551">
                <a:moveTo>
                  <a:pt x="0" y="0"/>
                </a:moveTo>
                <a:lnTo>
                  <a:pt x="0" y="225552"/>
                </a:lnTo>
              </a:path>
            </a:pathLst>
          </a:custGeom>
          <a:ln w="19812">
            <a:solidFill>
              <a:srgbClr val="FFFFFF"/>
            </a:solidFill>
          </a:ln>
        </p:spPr>
        <p:txBody>
          <a:bodyPr wrap="square" lIns="0" tIns="0" rIns="0" bIns="0" rtlCol="0">
            <a:spAutoFit/>
          </a:bodyPr>
          <a:lstStyle/>
          <a:p/>
        </p:txBody>
      </p:sp>
      <p:sp>
        <p:nvSpPr>
          <p:cNvPr id="29" name="object 29"/>
          <p:cNvSpPr/>
          <p:nvPr/>
        </p:nvSpPr>
        <p:spPr>
          <a:xfrm>
            <a:off x="3812285" y="5321046"/>
            <a:ext cx="0" cy="199644"/>
          </a:xfrm>
          <a:custGeom>
            <a:avLst/>
            <a:gdLst/>
            <a:ahLst/>
            <a:cxnLst/>
            <a:rect l="l" t="t" r="r" b="b"/>
            <a:pathLst>
              <a:path h="199644">
                <a:moveTo>
                  <a:pt x="0" y="0"/>
                </a:moveTo>
                <a:lnTo>
                  <a:pt x="0" y="199643"/>
                </a:lnTo>
              </a:path>
            </a:pathLst>
          </a:custGeom>
          <a:ln w="19812">
            <a:solidFill>
              <a:srgbClr val="FFFFFF"/>
            </a:solidFill>
          </a:ln>
        </p:spPr>
        <p:txBody>
          <a:bodyPr wrap="square" lIns="0" tIns="0" rIns="0" bIns="0" rtlCol="0">
            <a:spAutoFit/>
          </a:bodyPr>
          <a:lstStyle/>
          <a:p/>
        </p:txBody>
      </p:sp>
      <p:sp>
        <p:nvSpPr>
          <p:cNvPr id="30" name="object 30"/>
          <p:cNvSpPr/>
          <p:nvPr/>
        </p:nvSpPr>
        <p:spPr>
          <a:xfrm>
            <a:off x="3812285" y="5916929"/>
            <a:ext cx="0" cy="225551"/>
          </a:xfrm>
          <a:custGeom>
            <a:avLst/>
            <a:gdLst/>
            <a:ahLst/>
            <a:cxnLst/>
            <a:rect l="l" t="t" r="r" b="b"/>
            <a:pathLst>
              <a:path h="225551">
                <a:moveTo>
                  <a:pt x="0" y="0"/>
                </a:moveTo>
                <a:lnTo>
                  <a:pt x="0" y="225552"/>
                </a:lnTo>
              </a:path>
            </a:pathLst>
          </a:custGeom>
          <a:ln w="19812">
            <a:solidFill>
              <a:srgbClr val="FFFFFF"/>
            </a:solidFill>
          </a:ln>
        </p:spPr>
        <p:txBody>
          <a:bodyPr wrap="square" lIns="0" tIns="0" rIns="0" bIns="0" rtlCol="0">
            <a:spAutoFit/>
          </a:bodyPr>
          <a:lstStyle/>
          <a:p/>
        </p:txBody>
      </p:sp>
      <p:sp>
        <p:nvSpPr>
          <p:cNvPr id="31" name="object 31"/>
          <p:cNvSpPr/>
          <p:nvPr/>
        </p:nvSpPr>
        <p:spPr>
          <a:xfrm>
            <a:off x="5313426" y="3566921"/>
            <a:ext cx="0" cy="792098"/>
          </a:xfrm>
          <a:custGeom>
            <a:avLst/>
            <a:gdLst/>
            <a:ahLst/>
            <a:cxnLst/>
            <a:rect l="l" t="t" r="r" b="b"/>
            <a:pathLst>
              <a:path h="792099">
                <a:moveTo>
                  <a:pt x="0" y="0"/>
                </a:moveTo>
                <a:lnTo>
                  <a:pt x="0" y="792098"/>
                </a:lnTo>
              </a:path>
            </a:pathLst>
          </a:custGeom>
          <a:ln w="19812">
            <a:solidFill>
              <a:srgbClr val="FFFFFF"/>
            </a:solidFill>
          </a:ln>
        </p:spPr>
        <p:txBody>
          <a:bodyPr wrap="square" lIns="0" tIns="0" rIns="0" bIns="0" rtlCol="0">
            <a:spAutoFit/>
          </a:bodyPr>
          <a:lstStyle/>
          <a:p/>
        </p:txBody>
      </p:sp>
      <p:sp>
        <p:nvSpPr>
          <p:cNvPr id="32" name="object 32"/>
          <p:cNvSpPr/>
          <p:nvPr/>
        </p:nvSpPr>
        <p:spPr>
          <a:xfrm>
            <a:off x="3800094" y="4117085"/>
            <a:ext cx="1511300" cy="539750"/>
          </a:xfrm>
          <a:custGeom>
            <a:avLst/>
            <a:gdLst/>
            <a:ahLst/>
            <a:cxnLst/>
            <a:rect l="l" t="t" r="r" b="b"/>
            <a:pathLst>
              <a:path w="1511300" h="539750">
                <a:moveTo>
                  <a:pt x="1511300" y="0"/>
                </a:moveTo>
                <a:lnTo>
                  <a:pt x="1511300" y="269875"/>
                </a:lnTo>
                <a:lnTo>
                  <a:pt x="0" y="269875"/>
                </a:lnTo>
                <a:lnTo>
                  <a:pt x="0" y="539750"/>
                </a:lnTo>
              </a:path>
            </a:pathLst>
          </a:custGeom>
          <a:ln w="19812">
            <a:solidFill>
              <a:srgbClr val="FFFFFF"/>
            </a:solidFill>
          </a:ln>
        </p:spPr>
        <p:txBody>
          <a:bodyPr wrap="square" lIns="0" tIns="0" rIns="0" bIns="0" rtlCol="0">
            <a:spAutoFit/>
          </a:bodyPr>
          <a:lstStyle/>
          <a:p/>
        </p:txBody>
      </p:sp>
      <p:sp>
        <p:nvSpPr>
          <p:cNvPr id="33" name="object 33"/>
          <p:cNvSpPr/>
          <p:nvPr/>
        </p:nvSpPr>
        <p:spPr>
          <a:xfrm>
            <a:off x="5311902" y="4117085"/>
            <a:ext cx="1873250" cy="539750"/>
          </a:xfrm>
          <a:custGeom>
            <a:avLst/>
            <a:gdLst/>
            <a:ahLst/>
            <a:cxnLst/>
            <a:rect l="l" t="t" r="r" b="b"/>
            <a:pathLst>
              <a:path w="1873250" h="539750">
                <a:moveTo>
                  <a:pt x="1873250" y="539750"/>
                </a:moveTo>
                <a:lnTo>
                  <a:pt x="1873250" y="269875"/>
                </a:lnTo>
                <a:lnTo>
                  <a:pt x="0" y="269875"/>
                </a:lnTo>
                <a:lnTo>
                  <a:pt x="0" y="0"/>
                </a:lnTo>
              </a:path>
            </a:pathLst>
          </a:custGeom>
          <a:ln w="19812">
            <a:solidFill>
              <a:srgbClr val="FFFFFF"/>
            </a:solidFill>
          </a:ln>
        </p:spPr>
        <p:txBody>
          <a:bodyPr wrap="square" lIns="0" tIns="0" rIns="0" bIns="0" rtlCol="0">
            <a:spAutoFit/>
          </a:bodyPr>
          <a:lstStyle/>
          <a:p/>
        </p:txBody>
      </p:sp>
      <p:sp>
        <p:nvSpPr>
          <p:cNvPr id="34" name="object 34"/>
          <p:cNvSpPr/>
          <p:nvPr/>
        </p:nvSpPr>
        <p:spPr>
          <a:xfrm>
            <a:off x="2570226" y="4607814"/>
            <a:ext cx="2481072" cy="713232"/>
          </a:xfrm>
          <a:custGeom>
            <a:avLst/>
            <a:gdLst/>
            <a:ahLst/>
            <a:cxnLst/>
            <a:rect l="l" t="t" r="r" b="b"/>
            <a:pathLst>
              <a:path w="2481072" h="713232">
                <a:moveTo>
                  <a:pt x="0" y="713232"/>
                </a:moveTo>
                <a:lnTo>
                  <a:pt x="2481072" y="713232"/>
                </a:lnTo>
                <a:lnTo>
                  <a:pt x="2481072" y="0"/>
                </a:lnTo>
                <a:lnTo>
                  <a:pt x="0" y="0"/>
                </a:lnTo>
                <a:lnTo>
                  <a:pt x="0" y="713232"/>
                </a:lnTo>
                <a:close/>
              </a:path>
            </a:pathLst>
          </a:custGeom>
          <a:solidFill>
            <a:srgbClr val="205A6B"/>
          </a:solidFill>
        </p:spPr>
        <p:txBody>
          <a:bodyPr wrap="square" lIns="0" tIns="0" rIns="0" bIns="0" rtlCol="0">
            <a:spAutoFit/>
          </a:bodyPr>
          <a:lstStyle/>
          <a:p/>
        </p:txBody>
      </p:sp>
      <p:sp>
        <p:nvSpPr>
          <p:cNvPr id="35" name="object 35"/>
          <p:cNvSpPr/>
          <p:nvPr/>
        </p:nvSpPr>
        <p:spPr>
          <a:xfrm>
            <a:off x="2570226" y="4607814"/>
            <a:ext cx="2481072" cy="713232"/>
          </a:xfrm>
          <a:custGeom>
            <a:avLst/>
            <a:gdLst/>
            <a:ahLst/>
            <a:cxnLst/>
            <a:rect l="l" t="t" r="r" b="b"/>
            <a:pathLst>
              <a:path w="2481072" h="713232">
                <a:moveTo>
                  <a:pt x="0" y="713232"/>
                </a:moveTo>
                <a:lnTo>
                  <a:pt x="2481072" y="713232"/>
                </a:lnTo>
                <a:lnTo>
                  <a:pt x="2481072" y="0"/>
                </a:lnTo>
                <a:lnTo>
                  <a:pt x="0" y="0"/>
                </a:lnTo>
                <a:lnTo>
                  <a:pt x="0" y="713232"/>
                </a:lnTo>
                <a:close/>
              </a:path>
            </a:pathLst>
          </a:custGeom>
          <a:ln w="19812">
            <a:solidFill>
              <a:srgbClr val="FFFFFF"/>
            </a:solidFill>
          </a:ln>
        </p:spPr>
        <p:txBody>
          <a:bodyPr wrap="square" lIns="0" tIns="0" rIns="0" bIns="0" rtlCol="0">
            <a:spAutoFit/>
          </a:bodyPr>
          <a:lstStyle/>
          <a:p/>
        </p:txBody>
      </p:sp>
      <p:sp>
        <p:nvSpPr>
          <p:cNvPr id="36" name="object 36"/>
          <p:cNvSpPr txBox="1"/>
          <p:nvPr/>
        </p:nvSpPr>
        <p:spPr>
          <a:xfrm>
            <a:off x="2682620" y="4669917"/>
            <a:ext cx="2255520" cy="622300"/>
          </a:xfrm>
          <a:prstGeom prst="rect">
            <a:avLst/>
          </a:prstGeom>
        </p:spPr>
        <p:txBody>
          <a:bodyPr vert="horz" wrap="square" lIns="0" tIns="0" rIns="0" bIns="0" rtlCol="0">
            <a:spAutoFit/>
          </a:bodyPr>
          <a:lstStyle/>
          <a:p>
            <a:pPr algn="ctr">
              <a:lnSpc>
                <a:spcPct val="100000"/>
              </a:lnSpc>
            </a:pPr>
            <a:r>
              <a:rPr sz="1600" b="1" spc="-20" dirty="0">
                <a:solidFill>
                  <a:srgbClr val="FFFFFF"/>
                </a:solidFill>
                <a:latin typeface="微软雅黑" panose="020B0503020204020204" charset="-122"/>
                <a:cs typeface="微软雅黑" panose="020B0503020204020204" charset="-122"/>
              </a:rPr>
              <a:t>责令限期改正</a:t>
            </a:r>
            <a:endParaRPr sz="1600">
              <a:latin typeface="微软雅黑" panose="020B0503020204020204" charset="-122"/>
              <a:cs typeface="微软雅黑" panose="020B0503020204020204" charset="-122"/>
            </a:endParaRPr>
          </a:p>
          <a:p>
            <a:pPr algn="ctr">
              <a:lnSpc>
                <a:spcPct val="100000"/>
              </a:lnSpc>
              <a:spcBef>
                <a:spcPts val="960"/>
              </a:spcBef>
            </a:pPr>
            <a:r>
              <a:rPr sz="1600" b="1" spc="-25" dirty="0">
                <a:solidFill>
                  <a:srgbClr val="FFFFFF"/>
                </a:solidFill>
                <a:latin typeface="微软雅黑" panose="020B0503020204020204" charset="-122"/>
                <a:cs typeface="微软雅黑" panose="020B0503020204020204" charset="-122"/>
              </a:rPr>
              <a:t>可以处五万元以下的罚款</a:t>
            </a:r>
            <a:endParaRPr sz="1600">
              <a:latin typeface="微软雅黑" panose="020B0503020204020204" charset="-122"/>
              <a:cs typeface="微软雅黑" panose="020B0503020204020204" charset="-122"/>
            </a:endParaRPr>
          </a:p>
        </p:txBody>
      </p:sp>
      <p:sp>
        <p:nvSpPr>
          <p:cNvPr id="37" name="object 37"/>
          <p:cNvSpPr/>
          <p:nvPr/>
        </p:nvSpPr>
        <p:spPr>
          <a:xfrm>
            <a:off x="7187945" y="4511802"/>
            <a:ext cx="0" cy="96012"/>
          </a:xfrm>
          <a:custGeom>
            <a:avLst/>
            <a:gdLst/>
            <a:ahLst/>
            <a:cxnLst/>
            <a:rect l="l" t="t" r="r" b="b"/>
            <a:pathLst>
              <a:path h="96012">
                <a:moveTo>
                  <a:pt x="0" y="0"/>
                </a:moveTo>
                <a:lnTo>
                  <a:pt x="0" y="96012"/>
                </a:lnTo>
              </a:path>
            </a:pathLst>
          </a:custGeom>
          <a:ln w="19812">
            <a:solidFill>
              <a:srgbClr val="FFFFFF"/>
            </a:solidFill>
          </a:ln>
        </p:spPr>
        <p:txBody>
          <a:bodyPr wrap="square" lIns="0" tIns="0" rIns="0" bIns="0" rtlCol="0">
            <a:spAutoFit/>
          </a:bodyPr>
          <a:lstStyle/>
          <a:p/>
        </p:txBody>
      </p:sp>
      <p:sp>
        <p:nvSpPr>
          <p:cNvPr id="38" name="object 38"/>
          <p:cNvSpPr/>
          <p:nvPr/>
        </p:nvSpPr>
        <p:spPr>
          <a:xfrm>
            <a:off x="2887217" y="6142482"/>
            <a:ext cx="1850135" cy="394716"/>
          </a:xfrm>
          <a:custGeom>
            <a:avLst/>
            <a:gdLst/>
            <a:ahLst/>
            <a:cxnLst/>
            <a:rect l="l" t="t" r="r" b="b"/>
            <a:pathLst>
              <a:path w="1850135" h="394716">
                <a:moveTo>
                  <a:pt x="0" y="394716"/>
                </a:moveTo>
                <a:lnTo>
                  <a:pt x="1850135" y="394716"/>
                </a:lnTo>
                <a:lnTo>
                  <a:pt x="1850135" y="0"/>
                </a:lnTo>
                <a:lnTo>
                  <a:pt x="0" y="0"/>
                </a:lnTo>
                <a:lnTo>
                  <a:pt x="0" y="394716"/>
                </a:lnTo>
                <a:close/>
              </a:path>
            </a:pathLst>
          </a:custGeom>
          <a:solidFill>
            <a:srgbClr val="205A6B"/>
          </a:solidFill>
        </p:spPr>
        <p:txBody>
          <a:bodyPr wrap="square" lIns="0" tIns="0" rIns="0" bIns="0" rtlCol="0">
            <a:spAutoFit/>
          </a:bodyPr>
          <a:lstStyle/>
          <a:p/>
        </p:txBody>
      </p:sp>
      <p:sp>
        <p:nvSpPr>
          <p:cNvPr id="39" name="object 39"/>
          <p:cNvSpPr/>
          <p:nvPr/>
        </p:nvSpPr>
        <p:spPr>
          <a:xfrm>
            <a:off x="2887217" y="6142482"/>
            <a:ext cx="1850135" cy="394716"/>
          </a:xfrm>
          <a:custGeom>
            <a:avLst/>
            <a:gdLst/>
            <a:ahLst/>
            <a:cxnLst/>
            <a:rect l="l" t="t" r="r" b="b"/>
            <a:pathLst>
              <a:path w="1850135" h="394716">
                <a:moveTo>
                  <a:pt x="0" y="394716"/>
                </a:moveTo>
                <a:lnTo>
                  <a:pt x="1850135" y="394716"/>
                </a:lnTo>
                <a:lnTo>
                  <a:pt x="1850135" y="0"/>
                </a:lnTo>
                <a:lnTo>
                  <a:pt x="0" y="0"/>
                </a:lnTo>
                <a:lnTo>
                  <a:pt x="0" y="394716"/>
                </a:lnTo>
                <a:close/>
              </a:path>
            </a:pathLst>
          </a:custGeom>
          <a:ln w="19812">
            <a:solidFill>
              <a:srgbClr val="FFFFFF"/>
            </a:solidFill>
          </a:ln>
        </p:spPr>
        <p:txBody>
          <a:bodyPr wrap="square" lIns="0" tIns="0" rIns="0" bIns="0" rtlCol="0">
            <a:spAutoFit/>
          </a:bodyPr>
          <a:lstStyle/>
          <a:p/>
        </p:txBody>
      </p:sp>
      <p:sp>
        <p:nvSpPr>
          <p:cNvPr id="40" name="object 40"/>
          <p:cNvSpPr txBox="1"/>
          <p:nvPr/>
        </p:nvSpPr>
        <p:spPr>
          <a:xfrm>
            <a:off x="2988055" y="6228689"/>
            <a:ext cx="164718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责令停产停业整顿</a:t>
            </a:r>
            <a:endParaRPr sz="1600">
              <a:latin typeface="微软雅黑" panose="020B0503020204020204" charset="-122"/>
              <a:cs typeface="微软雅黑" panose="020B0503020204020204" charset="-122"/>
            </a:endParaRPr>
          </a:p>
        </p:txBody>
      </p:sp>
      <p:sp>
        <p:nvSpPr>
          <p:cNvPr id="41" name="object 41"/>
          <p:cNvSpPr/>
          <p:nvPr/>
        </p:nvSpPr>
        <p:spPr>
          <a:xfrm>
            <a:off x="2887217" y="5520690"/>
            <a:ext cx="1850135" cy="396240"/>
          </a:xfrm>
          <a:custGeom>
            <a:avLst/>
            <a:gdLst/>
            <a:ahLst/>
            <a:cxnLst/>
            <a:rect l="l" t="t" r="r" b="b"/>
            <a:pathLst>
              <a:path w="1850135" h="396239">
                <a:moveTo>
                  <a:pt x="0" y="396240"/>
                </a:moveTo>
                <a:lnTo>
                  <a:pt x="1850135" y="396240"/>
                </a:lnTo>
                <a:lnTo>
                  <a:pt x="1850135" y="0"/>
                </a:lnTo>
                <a:lnTo>
                  <a:pt x="0" y="0"/>
                </a:lnTo>
                <a:lnTo>
                  <a:pt x="0" y="396240"/>
                </a:lnTo>
                <a:close/>
              </a:path>
            </a:pathLst>
          </a:custGeom>
          <a:solidFill>
            <a:srgbClr val="205A6B"/>
          </a:solidFill>
        </p:spPr>
        <p:txBody>
          <a:bodyPr wrap="square" lIns="0" tIns="0" rIns="0" bIns="0" rtlCol="0">
            <a:spAutoFit/>
          </a:bodyPr>
          <a:lstStyle/>
          <a:p/>
        </p:txBody>
      </p:sp>
      <p:sp>
        <p:nvSpPr>
          <p:cNvPr id="42" name="object 42"/>
          <p:cNvSpPr/>
          <p:nvPr/>
        </p:nvSpPr>
        <p:spPr>
          <a:xfrm>
            <a:off x="2887217" y="5520690"/>
            <a:ext cx="1850135" cy="396240"/>
          </a:xfrm>
          <a:custGeom>
            <a:avLst/>
            <a:gdLst/>
            <a:ahLst/>
            <a:cxnLst/>
            <a:rect l="l" t="t" r="r" b="b"/>
            <a:pathLst>
              <a:path w="1850135" h="396239">
                <a:moveTo>
                  <a:pt x="0" y="396240"/>
                </a:moveTo>
                <a:lnTo>
                  <a:pt x="1850135" y="396240"/>
                </a:lnTo>
                <a:lnTo>
                  <a:pt x="1850135" y="0"/>
                </a:lnTo>
                <a:lnTo>
                  <a:pt x="0" y="0"/>
                </a:lnTo>
                <a:lnTo>
                  <a:pt x="0" y="396240"/>
                </a:lnTo>
                <a:close/>
              </a:path>
            </a:pathLst>
          </a:custGeom>
          <a:ln w="19812">
            <a:solidFill>
              <a:srgbClr val="FFFFFF"/>
            </a:solidFill>
          </a:ln>
        </p:spPr>
        <p:txBody>
          <a:bodyPr wrap="square" lIns="0" tIns="0" rIns="0" bIns="0" rtlCol="0">
            <a:spAutoFit/>
          </a:bodyPr>
          <a:lstStyle/>
          <a:p/>
        </p:txBody>
      </p:sp>
      <p:sp>
        <p:nvSpPr>
          <p:cNvPr id="43" name="object 43"/>
          <p:cNvSpPr txBox="1"/>
          <p:nvPr/>
        </p:nvSpPr>
        <p:spPr>
          <a:xfrm>
            <a:off x="3292855" y="5607202"/>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逾期未改正</a:t>
            </a:r>
            <a:endParaRPr sz="1600">
              <a:latin typeface="微软雅黑" panose="020B0503020204020204" charset="-122"/>
              <a:cs typeface="微软雅黑" panose="020B0503020204020204" charset="-122"/>
            </a:endParaRPr>
          </a:p>
        </p:txBody>
      </p:sp>
      <p:sp>
        <p:nvSpPr>
          <p:cNvPr id="44" name="object 44"/>
          <p:cNvSpPr/>
          <p:nvPr/>
        </p:nvSpPr>
        <p:spPr>
          <a:xfrm>
            <a:off x="6332982" y="6142482"/>
            <a:ext cx="1709927" cy="394716"/>
          </a:xfrm>
          <a:custGeom>
            <a:avLst/>
            <a:gdLst/>
            <a:ahLst/>
            <a:cxnLst/>
            <a:rect l="l" t="t" r="r" b="b"/>
            <a:pathLst>
              <a:path w="1709927" h="394716">
                <a:moveTo>
                  <a:pt x="0" y="394716"/>
                </a:moveTo>
                <a:lnTo>
                  <a:pt x="1709927" y="394716"/>
                </a:lnTo>
                <a:lnTo>
                  <a:pt x="1709927" y="0"/>
                </a:lnTo>
                <a:lnTo>
                  <a:pt x="0" y="0"/>
                </a:lnTo>
                <a:lnTo>
                  <a:pt x="0" y="394716"/>
                </a:lnTo>
                <a:close/>
              </a:path>
            </a:pathLst>
          </a:custGeom>
          <a:solidFill>
            <a:srgbClr val="205A6B"/>
          </a:solidFill>
        </p:spPr>
        <p:txBody>
          <a:bodyPr wrap="square" lIns="0" tIns="0" rIns="0" bIns="0" rtlCol="0">
            <a:spAutoFit/>
          </a:bodyPr>
          <a:lstStyle/>
          <a:p/>
        </p:txBody>
      </p:sp>
      <p:sp>
        <p:nvSpPr>
          <p:cNvPr id="45" name="object 45"/>
          <p:cNvSpPr/>
          <p:nvPr/>
        </p:nvSpPr>
        <p:spPr>
          <a:xfrm>
            <a:off x="6332982" y="6142482"/>
            <a:ext cx="1709927" cy="394716"/>
          </a:xfrm>
          <a:custGeom>
            <a:avLst/>
            <a:gdLst/>
            <a:ahLst/>
            <a:cxnLst/>
            <a:rect l="l" t="t" r="r" b="b"/>
            <a:pathLst>
              <a:path w="1709927" h="394716">
                <a:moveTo>
                  <a:pt x="0" y="394716"/>
                </a:moveTo>
                <a:lnTo>
                  <a:pt x="1709927" y="394716"/>
                </a:lnTo>
                <a:lnTo>
                  <a:pt x="1709927" y="0"/>
                </a:lnTo>
                <a:lnTo>
                  <a:pt x="0" y="0"/>
                </a:lnTo>
                <a:lnTo>
                  <a:pt x="0" y="394716"/>
                </a:lnTo>
                <a:close/>
              </a:path>
            </a:pathLst>
          </a:custGeom>
          <a:ln w="19811">
            <a:solidFill>
              <a:srgbClr val="FFFFFF"/>
            </a:solidFill>
          </a:ln>
        </p:spPr>
        <p:txBody>
          <a:bodyPr wrap="square" lIns="0" tIns="0" rIns="0" bIns="0" rtlCol="0">
            <a:spAutoFit/>
          </a:bodyPr>
          <a:lstStyle/>
          <a:p/>
        </p:txBody>
      </p:sp>
      <p:sp>
        <p:nvSpPr>
          <p:cNvPr id="46" name="object 46"/>
          <p:cNvSpPr txBox="1"/>
          <p:nvPr/>
        </p:nvSpPr>
        <p:spPr>
          <a:xfrm>
            <a:off x="6567043" y="6228689"/>
            <a:ext cx="12420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追究刑事责任</a:t>
            </a:r>
            <a:endParaRPr sz="1600">
              <a:latin typeface="微软雅黑" panose="020B0503020204020204" charset="-122"/>
              <a:cs typeface="微软雅黑" panose="020B0503020204020204" charset="-122"/>
            </a:endParaRPr>
          </a:p>
        </p:txBody>
      </p:sp>
      <p:sp>
        <p:nvSpPr>
          <p:cNvPr id="47" name="object 47"/>
          <p:cNvSpPr/>
          <p:nvPr/>
        </p:nvSpPr>
        <p:spPr>
          <a:xfrm>
            <a:off x="6332982" y="5520690"/>
            <a:ext cx="1709927" cy="396240"/>
          </a:xfrm>
          <a:custGeom>
            <a:avLst/>
            <a:gdLst/>
            <a:ahLst/>
            <a:cxnLst/>
            <a:rect l="l" t="t" r="r" b="b"/>
            <a:pathLst>
              <a:path w="1709927" h="396239">
                <a:moveTo>
                  <a:pt x="0" y="396240"/>
                </a:moveTo>
                <a:lnTo>
                  <a:pt x="1709927" y="396240"/>
                </a:lnTo>
                <a:lnTo>
                  <a:pt x="1709927" y="0"/>
                </a:lnTo>
                <a:lnTo>
                  <a:pt x="0" y="0"/>
                </a:lnTo>
                <a:lnTo>
                  <a:pt x="0" y="396240"/>
                </a:lnTo>
                <a:close/>
              </a:path>
            </a:pathLst>
          </a:custGeom>
          <a:solidFill>
            <a:srgbClr val="205A6B"/>
          </a:solidFill>
        </p:spPr>
        <p:txBody>
          <a:bodyPr wrap="square" lIns="0" tIns="0" rIns="0" bIns="0" rtlCol="0">
            <a:spAutoFit/>
          </a:bodyPr>
          <a:lstStyle/>
          <a:p/>
        </p:txBody>
      </p:sp>
      <p:sp>
        <p:nvSpPr>
          <p:cNvPr id="48" name="object 48"/>
          <p:cNvSpPr/>
          <p:nvPr/>
        </p:nvSpPr>
        <p:spPr>
          <a:xfrm>
            <a:off x="6332982" y="5520690"/>
            <a:ext cx="1709927" cy="396240"/>
          </a:xfrm>
          <a:custGeom>
            <a:avLst/>
            <a:gdLst/>
            <a:ahLst/>
            <a:cxnLst/>
            <a:rect l="l" t="t" r="r" b="b"/>
            <a:pathLst>
              <a:path w="1709927" h="396239">
                <a:moveTo>
                  <a:pt x="0" y="396240"/>
                </a:moveTo>
                <a:lnTo>
                  <a:pt x="1709927" y="396240"/>
                </a:lnTo>
                <a:lnTo>
                  <a:pt x="1709927" y="0"/>
                </a:lnTo>
                <a:lnTo>
                  <a:pt x="0" y="0"/>
                </a:lnTo>
                <a:lnTo>
                  <a:pt x="0" y="396240"/>
                </a:lnTo>
                <a:close/>
              </a:path>
            </a:pathLst>
          </a:custGeom>
          <a:ln w="19812">
            <a:solidFill>
              <a:srgbClr val="FFFFFF"/>
            </a:solidFill>
          </a:ln>
        </p:spPr>
        <p:txBody>
          <a:bodyPr wrap="square" lIns="0" tIns="0" rIns="0" bIns="0" rtlCol="0">
            <a:spAutoFit/>
          </a:bodyPr>
          <a:lstStyle/>
          <a:p/>
        </p:txBody>
      </p:sp>
      <p:sp>
        <p:nvSpPr>
          <p:cNvPr id="49" name="object 49"/>
          <p:cNvSpPr txBox="1"/>
          <p:nvPr/>
        </p:nvSpPr>
        <p:spPr>
          <a:xfrm>
            <a:off x="6769734" y="5607202"/>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构成犯罪</a:t>
            </a:r>
            <a:endParaRPr sz="1600">
              <a:latin typeface="微软雅黑" panose="020B0503020204020204" charset="-122"/>
              <a:cs typeface="微软雅黑" panose="020B0503020204020204" charset="-122"/>
            </a:endParaRPr>
          </a:p>
        </p:txBody>
      </p:sp>
      <p:sp>
        <p:nvSpPr>
          <p:cNvPr id="50" name="object 50"/>
          <p:cNvSpPr/>
          <p:nvPr/>
        </p:nvSpPr>
        <p:spPr>
          <a:xfrm>
            <a:off x="5508497" y="4607814"/>
            <a:ext cx="3430524" cy="713232"/>
          </a:xfrm>
          <a:custGeom>
            <a:avLst/>
            <a:gdLst/>
            <a:ahLst/>
            <a:cxnLst/>
            <a:rect l="l" t="t" r="r" b="b"/>
            <a:pathLst>
              <a:path w="3430524" h="713232">
                <a:moveTo>
                  <a:pt x="0" y="713232"/>
                </a:moveTo>
                <a:lnTo>
                  <a:pt x="3430524" y="713232"/>
                </a:lnTo>
                <a:lnTo>
                  <a:pt x="3430524" y="0"/>
                </a:lnTo>
                <a:lnTo>
                  <a:pt x="0" y="0"/>
                </a:lnTo>
                <a:lnTo>
                  <a:pt x="0" y="713232"/>
                </a:lnTo>
                <a:close/>
              </a:path>
            </a:pathLst>
          </a:custGeom>
          <a:solidFill>
            <a:srgbClr val="205A6B"/>
          </a:solidFill>
        </p:spPr>
        <p:txBody>
          <a:bodyPr wrap="square" lIns="0" tIns="0" rIns="0" bIns="0" rtlCol="0">
            <a:spAutoFit/>
          </a:bodyPr>
          <a:lstStyle/>
          <a:p/>
        </p:txBody>
      </p:sp>
      <p:sp>
        <p:nvSpPr>
          <p:cNvPr id="51" name="object 51"/>
          <p:cNvSpPr/>
          <p:nvPr/>
        </p:nvSpPr>
        <p:spPr>
          <a:xfrm>
            <a:off x="5508497" y="4607814"/>
            <a:ext cx="3430524" cy="713232"/>
          </a:xfrm>
          <a:custGeom>
            <a:avLst/>
            <a:gdLst/>
            <a:ahLst/>
            <a:cxnLst/>
            <a:rect l="l" t="t" r="r" b="b"/>
            <a:pathLst>
              <a:path w="3430524" h="713232">
                <a:moveTo>
                  <a:pt x="0" y="713232"/>
                </a:moveTo>
                <a:lnTo>
                  <a:pt x="3430524" y="713232"/>
                </a:lnTo>
                <a:lnTo>
                  <a:pt x="3430524" y="0"/>
                </a:lnTo>
                <a:lnTo>
                  <a:pt x="0" y="0"/>
                </a:lnTo>
                <a:lnTo>
                  <a:pt x="0" y="713232"/>
                </a:lnTo>
                <a:close/>
              </a:path>
            </a:pathLst>
          </a:custGeom>
          <a:ln w="19812">
            <a:solidFill>
              <a:srgbClr val="FFFFFF"/>
            </a:solidFill>
          </a:ln>
        </p:spPr>
        <p:txBody>
          <a:bodyPr wrap="square" lIns="0" tIns="0" rIns="0" bIns="0" rtlCol="0">
            <a:spAutoFit/>
          </a:bodyPr>
          <a:lstStyle/>
          <a:p/>
        </p:txBody>
      </p:sp>
      <p:sp>
        <p:nvSpPr>
          <p:cNvPr id="52" name="object 52"/>
          <p:cNvSpPr txBox="1"/>
          <p:nvPr/>
        </p:nvSpPr>
        <p:spPr>
          <a:xfrm>
            <a:off x="5589523" y="4669917"/>
            <a:ext cx="3268979" cy="622300"/>
          </a:xfrm>
          <a:prstGeom prst="rect">
            <a:avLst/>
          </a:prstGeom>
        </p:spPr>
        <p:txBody>
          <a:bodyPr vert="horz" wrap="square" lIns="0" tIns="0" rIns="0" bIns="0" rtlCol="0">
            <a:spAutoFit/>
          </a:bodyPr>
          <a:lstStyle/>
          <a:p>
            <a:pPr algn="ctr">
              <a:lnSpc>
                <a:spcPct val="100000"/>
              </a:lnSpc>
            </a:pPr>
            <a:r>
              <a:rPr sz="1600" b="1" spc="-20" dirty="0">
                <a:solidFill>
                  <a:srgbClr val="FFFFFF"/>
                </a:solidFill>
                <a:latin typeface="微软雅黑" panose="020B0503020204020204" charset="-122"/>
                <a:cs typeface="微软雅黑" panose="020B0503020204020204" charset="-122"/>
              </a:rPr>
              <a:t>对其直接负责的主管人员和其他直接</a:t>
            </a:r>
            <a:endParaRPr sz="1600">
              <a:latin typeface="微软雅黑" panose="020B0503020204020204" charset="-122"/>
              <a:cs typeface="微软雅黑" panose="020B0503020204020204" charset="-122"/>
            </a:endParaRPr>
          </a:p>
          <a:p>
            <a:pPr algn="ctr">
              <a:lnSpc>
                <a:spcPct val="100000"/>
              </a:lnSpc>
              <a:spcBef>
                <a:spcPts val="960"/>
              </a:spcBef>
            </a:pPr>
            <a:r>
              <a:rPr sz="1600" b="1" spc="-25" dirty="0">
                <a:solidFill>
                  <a:srgbClr val="FFFFFF"/>
                </a:solidFill>
                <a:latin typeface="微软雅黑" panose="020B0503020204020204" charset="-122"/>
                <a:cs typeface="微软雅黑" panose="020B0503020204020204" charset="-122"/>
              </a:rPr>
              <a:t>责任人员可以处一万元以下的罚款</a:t>
            </a:r>
            <a:endParaRPr sz="1600">
              <a:latin typeface="微软雅黑" panose="020B0503020204020204" charset="-122"/>
              <a:cs typeface="微软雅黑" panose="020B050302020402020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2088134"/>
          </a:xfrm>
          <a:custGeom>
            <a:avLst/>
            <a:gdLst/>
            <a:ahLst/>
            <a:cxnLst/>
            <a:rect l="l" t="t" r="r" b="b"/>
            <a:pathLst>
              <a:path w="735647" h="2088134">
                <a:moveTo>
                  <a:pt x="0" y="2088134"/>
                </a:moveTo>
                <a:lnTo>
                  <a:pt x="735647" y="2088134"/>
                </a:lnTo>
                <a:lnTo>
                  <a:pt x="735647" y="0"/>
                </a:lnTo>
                <a:lnTo>
                  <a:pt x="0" y="0"/>
                </a:lnTo>
                <a:lnTo>
                  <a:pt x="0" y="2088134"/>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2088134"/>
          </a:xfrm>
          <a:custGeom>
            <a:avLst/>
            <a:gdLst/>
            <a:ahLst/>
            <a:cxnLst/>
            <a:rect l="l" t="t" r="r" b="b"/>
            <a:pathLst>
              <a:path w="8337296" h="2088134">
                <a:moveTo>
                  <a:pt x="0" y="2088134"/>
                </a:moveTo>
                <a:lnTo>
                  <a:pt x="8337296" y="2088134"/>
                </a:lnTo>
                <a:lnTo>
                  <a:pt x="8337296" y="0"/>
                </a:lnTo>
                <a:lnTo>
                  <a:pt x="0" y="0"/>
                </a:lnTo>
                <a:lnTo>
                  <a:pt x="0" y="2088134"/>
                </a:lnTo>
                <a:close/>
              </a:path>
            </a:pathLst>
          </a:custGeom>
          <a:solidFill>
            <a:srgbClr val="EE5200"/>
          </a:solidFill>
        </p:spPr>
        <p:txBody>
          <a:bodyPr wrap="square" lIns="0" tIns="0" rIns="0" bIns="0" rtlCol="0">
            <a:spAutoFit/>
          </a:bodyPr>
          <a:lstStyle/>
          <a:p/>
        </p:txBody>
      </p:sp>
      <p:sp>
        <p:nvSpPr>
          <p:cNvPr id="6" name="object 6"/>
          <p:cNvSpPr/>
          <p:nvPr/>
        </p:nvSpPr>
        <p:spPr>
          <a:xfrm>
            <a:off x="344487" y="3573005"/>
            <a:ext cx="735647" cy="3096006"/>
          </a:xfrm>
          <a:custGeom>
            <a:avLst/>
            <a:gdLst/>
            <a:ahLst/>
            <a:cxnLst/>
            <a:rect l="l" t="t" r="r" b="b"/>
            <a:pathLst>
              <a:path w="735647" h="3096005">
                <a:moveTo>
                  <a:pt x="0" y="3096006"/>
                </a:moveTo>
                <a:lnTo>
                  <a:pt x="735647" y="3096006"/>
                </a:lnTo>
                <a:lnTo>
                  <a:pt x="735647" y="0"/>
                </a:lnTo>
                <a:lnTo>
                  <a:pt x="0" y="0"/>
                </a:lnTo>
                <a:lnTo>
                  <a:pt x="0" y="3096006"/>
                </a:lnTo>
                <a:close/>
              </a:path>
            </a:pathLst>
          </a:custGeom>
          <a:solidFill>
            <a:srgbClr val="205A6B"/>
          </a:solidFill>
        </p:spPr>
        <p:txBody>
          <a:bodyPr wrap="square" lIns="0" tIns="0" rIns="0" bIns="0" rtlCol="0">
            <a:spAutoFit/>
          </a:bodyPr>
          <a:lstStyle/>
          <a:p/>
        </p:txBody>
      </p:sp>
      <p:sp>
        <p:nvSpPr>
          <p:cNvPr id="7" name="object 7"/>
          <p:cNvSpPr/>
          <p:nvPr/>
        </p:nvSpPr>
        <p:spPr>
          <a:xfrm>
            <a:off x="1080135" y="3573005"/>
            <a:ext cx="8337296" cy="3096006"/>
          </a:xfrm>
          <a:custGeom>
            <a:avLst/>
            <a:gdLst/>
            <a:ahLst/>
            <a:cxnLst/>
            <a:rect l="l" t="t" r="r" b="b"/>
            <a:pathLst>
              <a:path w="8337296" h="3096005">
                <a:moveTo>
                  <a:pt x="0" y="3096006"/>
                </a:moveTo>
                <a:lnTo>
                  <a:pt x="8337296" y="3096006"/>
                </a:lnTo>
                <a:lnTo>
                  <a:pt x="8337296" y="0"/>
                </a:lnTo>
                <a:lnTo>
                  <a:pt x="0" y="0"/>
                </a:lnTo>
                <a:lnTo>
                  <a:pt x="0" y="3096006"/>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357301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66901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171569"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971802"/>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2061718"/>
            <a:ext cx="8026400" cy="835660"/>
          </a:xfrm>
          <a:prstGeom prst="rect">
            <a:avLst/>
          </a:prstGeom>
        </p:spPr>
        <p:txBody>
          <a:bodyPr vert="horz" wrap="square" lIns="0" tIns="0" rIns="0" bIns="0" rtlCol="0">
            <a:spAutoFit/>
          </a:bodyPr>
          <a:lstStyle/>
          <a:p>
            <a:pPr marL="12700" marR="6350">
              <a:lnSpc>
                <a:spcPct val="150000"/>
              </a:lnSpc>
            </a:pPr>
            <a:r>
              <a:rPr sz="1800" b="1" dirty="0">
                <a:solidFill>
                  <a:srgbClr val="FFFFFF"/>
                </a:solidFill>
                <a:latin typeface="微软雅黑" panose="020B0503020204020204" charset="-122"/>
                <a:cs typeface="微软雅黑" panose="020B0503020204020204" charset="-122"/>
              </a:rPr>
              <a:t>与从业人员订立协议，免除或者减轻其对从业人员因生产安全事故伤亡依法应承 担的责任的</a:t>
            </a:r>
            <a:endParaRPr sz="1800">
              <a:latin typeface="微软雅黑" panose="020B0503020204020204" charset="-122"/>
              <a:cs typeface="微软雅黑" panose="020B0503020204020204" charset="-122"/>
            </a:endParaRPr>
          </a:p>
        </p:txBody>
      </p:sp>
      <p:sp>
        <p:nvSpPr>
          <p:cNvPr id="18" name="object 18"/>
          <p:cNvSpPr txBox="1"/>
          <p:nvPr/>
        </p:nvSpPr>
        <p:spPr>
          <a:xfrm>
            <a:off x="585012" y="4426966"/>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6644640" y="3726179"/>
            <a:ext cx="614171" cy="611124"/>
          </a:xfrm>
          <a:custGeom>
            <a:avLst/>
            <a:gdLst/>
            <a:ahLst/>
            <a:cxnLst/>
            <a:rect l="l" t="t" r="r" b="b"/>
            <a:pathLst>
              <a:path w="614171" h="611124">
                <a:moveTo>
                  <a:pt x="307085" y="0"/>
                </a:moveTo>
                <a:lnTo>
                  <a:pt x="257288" y="3998"/>
                </a:lnTo>
                <a:lnTo>
                  <a:pt x="210043" y="15575"/>
                </a:lnTo>
                <a:lnTo>
                  <a:pt x="165986" y="34101"/>
                </a:lnTo>
                <a:lnTo>
                  <a:pt x="125748" y="58948"/>
                </a:lnTo>
                <a:lnTo>
                  <a:pt x="89963" y="89487"/>
                </a:lnTo>
                <a:lnTo>
                  <a:pt x="59265" y="125089"/>
                </a:lnTo>
                <a:lnTo>
                  <a:pt x="34286" y="165127"/>
                </a:lnTo>
                <a:lnTo>
                  <a:pt x="15660" y="208970"/>
                </a:lnTo>
                <a:lnTo>
                  <a:pt x="4020" y="255991"/>
                </a:lnTo>
                <a:lnTo>
                  <a:pt x="0" y="305562"/>
                </a:lnTo>
                <a:lnTo>
                  <a:pt x="1018" y="330626"/>
                </a:lnTo>
                <a:lnTo>
                  <a:pt x="8927" y="379000"/>
                </a:lnTo>
                <a:lnTo>
                  <a:pt x="24139" y="424511"/>
                </a:lnTo>
                <a:lnTo>
                  <a:pt x="46021" y="466530"/>
                </a:lnTo>
                <a:lnTo>
                  <a:pt x="73939" y="504428"/>
                </a:lnTo>
                <a:lnTo>
                  <a:pt x="107259" y="537578"/>
                </a:lnTo>
                <a:lnTo>
                  <a:pt x="145350" y="565349"/>
                </a:lnTo>
                <a:lnTo>
                  <a:pt x="187577" y="587115"/>
                </a:lnTo>
                <a:lnTo>
                  <a:pt x="233307" y="602245"/>
                </a:lnTo>
                <a:lnTo>
                  <a:pt x="281907" y="610111"/>
                </a:lnTo>
                <a:lnTo>
                  <a:pt x="307085" y="611124"/>
                </a:lnTo>
                <a:lnTo>
                  <a:pt x="332264" y="610111"/>
                </a:lnTo>
                <a:lnTo>
                  <a:pt x="380864" y="602245"/>
                </a:lnTo>
                <a:lnTo>
                  <a:pt x="426594" y="587115"/>
                </a:lnTo>
                <a:lnTo>
                  <a:pt x="468821" y="565349"/>
                </a:lnTo>
                <a:lnTo>
                  <a:pt x="506912" y="537578"/>
                </a:lnTo>
                <a:lnTo>
                  <a:pt x="540232" y="504428"/>
                </a:lnTo>
                <a:lnTo>
                  <a:pt x="568150" y="466530"/>
                </a:lnTo>
                <a:lnTo>
                  <a:pt x="590032" y="424511"/>
                </a:lnTo>
                <a:lnTo>
                  <a:pt x="605244" y="379000"/>
                </a:lnTo>
                <a:lnTo>
                  <a:pt x="613153" y="330626"/>
                </a:lnTo>
                <a:lnTo>
                  <a:pt x="614171" y="305562"/>
                </a:lnTo>
                <a:lnTo>
                  <a:pt x="613153" y="280497"/>
                </a:lnTo>
                <a:lnTo>
                  <a:pt x="605244" y="232123"/>
                </a:lnTo>
                <a:lnTo>
                  <a:pt x="590032" y="186612"/>
                </a:lnTo>
                <a:lnTo>
                  <a:pt x="568150" y="144593"/>
                </a:lnTo>
                <a:lnTo>
                  <a:pt x="540232" y="106695"/>
                </a:lnTo>
                <a:lnTo>
                  <a:pt x="506912" y="73545"/>
                </a:lnTo>
                <a:lnTo>
                  <a:pt x="468821" y="45774"/>
                </a:lnTo>
                <a:lnTo>
                  <a:pt x="426594" y="24008"/>
                </a:lnTo>
                <a:lnTo>
                  <a:pt x="380864" y="8878"/>
                </a:lnTo>
                <a:lnTo>
                  <a:pt x="332264" y="1012"/>
                </a:lnTo>
                <a:lnTo>
                  <a:pt x="307085" y="0"/>
                </a:lnTo>
                <a:close/>
              </a:path>
            </a:pathLst>
          </a:custGeom>
          <a:solidFill>
            <a:srgbClr val="FFFFFF"/>
          </a:solidFill>
        </p:spPr>
        <p:txBody>
          <a:bodyPr wrap="square" lIns="0" tIns="0" rIns="0" bIns="0" rtlCol="0">
            <a:spAutoFit/>
          </a:bodyPr>
          <a:lstStyle/>
          <a:p/>
        </p:txBody>
      </p:sp>
      <p:sp>
        <p:nvSpPr>
          <p:cNvPr id="20" name="object 20"/>
          <p:cNvSpPr/>
          <p:nvPr/>
        </p:nvSpPr>
        <p:spPr>
          <a:xfrm>
            <a:off x="6719316" y="3732276"/>
            <a:ext cx="464820" cy="470916"/>
          </a:xfrm>
          <a:prstGeom prst="rect">
            <a:avLst/>
          </a:prstGeom>
          <a:blipFill>
            <a:blip r:embed="rId1" cstate="print"/>
            <a:stretch>
              <a:fillRect/>
            </a:stretch>
          </a:blipFill>
        </p:spPr>
        <p:txBody>
          <a:bodyPr wrap="square" lIns="0" tIns="0" rIns="0" bIns="0" rtlCol="0">
            <a:spAutoFit/>
          </a:bodyPr>
          <a:lstStyle/>
          <a:p/>
        </p:txBody>
      </p:sp>
      <p:sp>
        <p:nvSpPr>
          <p:cNvPr id="21" name="object 21"/>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22" name="object 22"/>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23" name="object 23"/>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103</a:t>
            </a:r>
            <a:endParaRPr sz="2000">
              <a:latin typeface="Calibri" panose="020F0502020204030204"/>
              <a:cs typeface="Calibri" panose="020F0502020204030204"/>
            </a:endParaRPr>
          </a:p>
        </p:txBody>
      </p:sp>
      <p:sp>
        <p:nvSpPr>
          <p:cNvPr id="24" name="object 24"/>
          <p:cNvSpPr/>
          <p:nvPr/>
        </p:nvSpPr>
        <p:spPr>
          <a:xfrm>
            <a:off x="5313426" y="3592829"/>
            <a:ext cx="0" cy="792099"/>
          </a:xfrm>
          <a:custGeom>
            <a:avLst/>
            <a:gdLst/>
            <a:ahLst/>
            <a:cxnLst/>
            <a:rect l="l" t="t" r="r" b="b"/>
            <a:pathLst>
              <a:path h="792099">
                <a:moveTo>
                  <a:pt x="0" y="0"/>
                </a:moveTo>
                <a:lnTo>
                  <a:pt x="0" y="792099"/>
                </a:lnTo>
              </a:path>
            </a:pathLst>
          </a:custGeom>
          <a:ln w="19812">
            <a:solidFill>
              <a:srgbClr val="FFFFFF"/>
            </a:solidFill>
          </a:ln>
        </p:spPr>
        <p:txBody>
          <a:bodyPr wrap="square" lIns="0" tIns="0" rIns="0" bIns="0" rtlCol="0">
            <a:spAutoFit/>
          </a:bodyPr>
          <a:lstStyle/>
          <a:p/>
        </p:txBody>
      </p:sp>
      <p:sp>
        <p:nvSpPr>
          <p:cNvPr id="25" name="object 25"/>
          <p:cNvSpPr/>
          <p:nvPr/>
        </p:nvSpPr>
        <p:spPr>
          <a:xfrm>
            <a:off x="3441953" y="4141470"/>
            <a:ext cx="1871599" cy="539750"/>
          </a:xfrm>
          <a:custGeom>
            <a:avLst/>
            <a:gdLst/>
            <a:ahLst/>
            <a:cxnLst/>
            <a:rect l="l" t="t" r="r" b="b"/>
            <a:pathLst>
              <a:path w="1871599" h="539750">
                <a:moveTo>
                  <a:pt x="1871599" y="0"/>
                </a:moveTo>
                <a:lnTo>
                  <a:pt x="1871599" y="269874"/>
                </a:lnTo>
                <a:lnTo>
                  <a:pt x="0" y="269874"/>
                </a:lnTo>
                <a:lnTo>
                  <a:pt x="0" y="539749"/>
                </a:lnTo>
              </a:path>
            </a:pathLst>
          </a:custGeom>
          <a:ln w="19812">
            <a:solidFill>
              <a:srgbClr val="FFFFFF"/>
            </a:solidFill>
          </a:ln>
        </p:spPr>
        <p:txBody>
          <a:bodyPr wrap="square" lIns="0" tIns="0" rIns="0" bIns="0" rtlCol="0">
            <a:spAutoFit/>
          </a:bodyPr>
          <a:lstStyle/>
          <a:p/>
        </p:txBody>
      </p:sp>
      <p:sp>
        <p:nvSpPr>
          <p:cNvPr id="26" name="object 26"/>
          <p:cNvSpPr/>
          <p:nvPr/>
        </p:nvSpPr>
        <p:spPr>
          <a:xfrm>
            <a:off x="5313426" y="4141470"/>
            <a:ext cx="1873250" cy="539750"/>
          </a:xfrm>
          <a:custGeom>
            <a:avLst/>
            <a:gdLst/>
            <a:ahLst/>
            <a:cxnLst/>
            <a:rect l="l" t="t" r="r" b="b"/>
            <a:pathLst>
              <a:path w="1873250" h="539750">
                <a:moveTo>
                  <a:pt x="1873250" y="539749"/>
                </a:moveTo>
                <a:lnTo>
                  <a:pt x="1873250" y="269874"/>
                </a:lnTo>
                <a:lnTo>
                  <a:pt x="0" y="269874"/>
                </a:lnTo>
                <a:lnTo>
                  <a:pt x="0" y="0"/>
                </a:lnTo>
              </a:path>
            </a:pathLst>
          </a:custGeom>
          <a:ln w="19812">
            <a:solidFill>
              <a:srgbClr val="FFFFFF"/>
            </a:solidFill>
          </a:ln>
        </p:spPr>
        <p:txBody>
          <a:bodyPr wrap="square" lIns="0" tIns="0" rIns="0" bIns="0" rtlCol="0">
            <a:spAutoFit/>
          </a:bodyPr>
          <a:lstStyle/>
          <a:p/>
        </p:txBody>
      </p:sp>
      <p:sp>
        <p:nvSpPr>
          <p:cNvPr id="27" name="object 27"/>
          <p:cNvSpPr/>
          <p:nvPr/>
        </p:nvSpPr>
        <p:spPr>
          <a:xfrm>
            <a:off x="2423922" y="4735829"/>
            <a:ext cx="2115312" cy="720851"/>
          </a:xfrm>
          <a:custGeom>
            <a:avLst/>
            <a:gdLst/>
            <a:ahLst/>
            <a:cxnLst/>
            <a:rect l="l" t="t" r="r" b="b"/>
            <a:pathLst>
              <a:path w="2115312" h="720851">
                <a:moveTo>
                  <a:pt x="0" y="720852"/>
                </a:moveTo>
                <a:lnTo>
                  <a:pt x="2115312" y="720852"/>
                </a:lnTo>
                <a:lnTo>
                  <a:pt x="2115312" y="0"/>
                </a:lnTo>
                <a:lnTo>
                  <a:pt x="0" y="0"/>
                </a:lnTo>
                <a:lnTo>
                  <a:pt x="0" y="720852"/>
                </a:lnTo>
                <a:close/>
              </a:path>
            </a:pathLst>
          </a:custGeom>
          <a:solidFill>
            <a:srgbClr val="205A6B"/>
          </a:solidFill>
        </p:spPr>
        <p:txBody>
          <a:bodyPr wrap="square" lIns="0" tIns="0" rIns="0" bIns="0" rtlCol="0">
            <a:spAutoFit/>
          </a:bodyPr>
          <a:lstStyle/>
          <a:p/>
        </p:txBody>
      </p:sp>
      <p:sp>
        <p:nvSpPr>
          <p:cNvPr id="28" name="object 28"/>
          <p:cNvSpPr/>
          <p:nvPr/>
        </p:nvSpPr>
        <p:spPr>
          <a:xfrm>
            <a:off x="2423922" y="4735829"/>
            <a:ext cx="2115312" cy="720851"/>
          </a:xfrm>
          <a:custGeom>
            <a:avLst/>
            <a:gdLst/>
            <a:ahLst/>
            <a:cxnLst/>
            <a:rect l="l" t="t" r="r" b="b"/>
            <a:pathLst>
              <a:path w="2115312" h="720851">
                <a:moveTo>
                  <a:pt x="0" y="720852"/>
                </a:moveTo>
                <a:lnTo>
                  <a:pt x="2115312" y="720852"/>
                </a:lnTo>
                <a:lnTo>
                  <a:pt x="2115312" y="0"/>
                </a:lnTo>
                <a:lnTo>
                  <a:pt x="0" y="0"/>
                </a:lnTo>
                <a:lnTo>
                  <a:pt x="0" y="720852"/>
                </a:lnTo>
                <a:close/>
              </a:path>
            </a:pathLst>
          </a:custGeom>
          <a:ln w="19812">
            <a:solidFill>
              <a:srgbClr val="FFFFFF"/>
            </a:solidFill>
          </a:ln>
        </p:spPr>
        <p:txBody>
          <a:bodyPr wrap="square" lIns="0" tIns="0" rIns="0" bIns="0" rtlCol="0">
            <a:spAutoFit/>
          </a:bodyPr>
          <a:lstStyle/>
          <a:p/>
        </p:txBody>
      </p:sp>
      <p:sp>
        <p:nvSpPr>
          <p:cNvPr id="29" name="object 29"/>
          <p:cNvSpPr txBox="1"/>
          <p:nvPr/>
        </p:nvSpPr>
        <p:spPr>
          <a:xfrm>
            <a:off x="2961258" y="4984242"/>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该协议无效</a:t>
            </a:r>
            <a:endParaRPr sz="1600">
              <a:latin typeface="微软雅黑" panose="020B0503020204020204" charset="-122"/>
              <a:cs typeface="微软雅黑" panose="020B0503020204020204" charset="-122"/>
            </a:endParaRPr>
          </a:p>
        </p:txBody>
      </p:sp>
      <p:sp>
        <p:nvSpPr>
          <p:cNvPr id="30" name="object 30"/>
          <p:cNvSpPr/>
          <p:nvPr/>
        </p:nvSpPr>
        <p:spPr>
          <a:xfrm>
            <a:off x="5313426" y="4735829"/>
            <a:ext cx="3361944" cy="720851"/>
          </a:xfrm>
          <a:custGeom>
            <a:avLst/>
            <a:gdLst/>
            <a:ahLst/>
            <a:cxnLst/>
            <a:rect l="l" t="t" r="r" b="b"/>
            <a:pathLst>
              <a:path w="3361944" h="720851">
                <a:moveTo>
                  <a:pt x="0" y="720852"/>
                </a:moveTo>
                <a:lnTo>
                  <a:pt x="3361944" y="720852"/>
                </a:lnTo>
                <a:lnTo>
                  <a:pt x="3361944" y="0"/>
                </a:lnTo>
                <a:lnTo>
                  <a:pt x="0" y="0"/>
                </a:lnTo>
                <a:lnTo>
                  <a:pt x="0" y="720852"/>
                </a:lnTo>
                <a:close/>
              </a:path>
            </a:pathLst>
          </a:custGeom>
          <a:solidFill>
            <a:srgbClr val="205A6B"/>
          </a:solidFill>
        </p:spPr>
        <p:txBody>
          <a:bodyPr wrap="square" lIns="0" tIns="0" rIns="0" bIns="0" rtlCol="0">
            <a:spAutoFit/>
          </a:bodyPr>
          <a:lstStyle/>
          <a:p/>
        </p:txBody>
      </p:sp>
      <p:sp>
        <p:nvSpPr>
          <p:cNvPr id="31" name="object 31"/>
          <p:cNvSpPr/>
          <p:nvPr/>
        </p:nvSpPr>
        <p:spPr>
          <a:xfrm>
            <a:off x="5313426" y="4735829"/>
            <a:ext cx="3361944" cy="720851"/>
          </a:xfrm>
          <a:custGeom>
            <a:avLst/>
            <a:gdLst/>
            <a:ahLst/>
            <a:cxnLst/>
            <a:rect l="l" t="t" r="r" b="b"/>
            <a:pathLst>
              <a:path w="3361944" h="720851">
                <a:moveTo>
                  <a:pt x="0" y="720852"/>
                </a:moveTo>
                <a:lnTo>
                  <a:pt x="3361944" y="720852"/>
                </a:lnTo>
                <a:lnTo>
                  <a:pt x="3361944" y="0"/>
                </a:lnTo>
                <a:lnTo>
                  <a:pt x="0" y="0"/>
                </a:lnTo>
                <a:lnTo>
                  <a:pt x="0" y="720852"/>
                </a:lnTo>
                <a:close/>
              </a:path>
            </a:pathLst>
          </a:custGeom>
          <a:ln w="19812">
            <a:solidFill>
              <a:srgbClr val="FFFFFF"/>
            </a:solidFill>
          </a:ln>
        </p:spPr>
        <p:txBody>
          <a:bodyPr wrap="square" lIns="0" tIns="0" rIns="0" bIns="0" rtlCol="0">
            <a:spAutoFit/>
          </a:bodyPr>
          <a:lstStyle/>
          <a:p/>
        </p:txBody>
      </p:sp>
      <p:sp>
        <p:nvSpPr>
          <p:cNvPr id="32" name="object 32"/>
          <p:cNvSpPr txBox="1"/>
          <p:nvPr/>
        </p:nvSpPr>
        <p:spPr>
          <a:xfrm>
            <a:off x="5392928" y="4732273"/>
            <a:ext cx="3230245" cy="652780"/>
          </a:xfrm>
          <a:prstGeom prst="rect">
            <a:avLst/>
          </a:prstGeom>
        </p:spPr>
        <p:txBody>
          <a:bodyPr vert="horz" wrap="square" lIns="0" tIns="0" rIns="0" bIns="0" rtlCol="0">
            <a:spAutoFit/>
          </a:bodyPr>
          <a:lstStyle/>
          <a:p>
            <a:pPr marL="12700" marR="6350">
              <a:lnSpc>
                <a:spcPct val="150000"/>
              </a:lnSpc>
            </a:pPr>
            <a:r>
              <a:rPr sz="1400" b="1" dirty="0">
                <a:solidFill>
                  <a:srgbClr val="FFFFFF"/>
                </a:solidFill>
                <a:latin typeface="微软雅黑" panose="020B0503020204020204" charset="-122"/>
                <a:cs typeface="微软雅黑" panose="020B0503020204020204" charset="-122"/>
              </a:rPr>
              <a:t>对生产经营单位的主要</a:t>
            </a:r>
            <a:r>
              <a:rPr sz="1400" b="1" spc="-15" dirty="0">
                <a:solidFill>
                  <a:srgbClr val="FFFFFF"/>
                </a:solidFill>
                <a:latin typeface="微软雅黑" panose="020B0503020204020204" charset="-122"/>
                <a:cs typeface="微软雅黑" panose="020B0503020204020204" charset="-122"/>
              </a:rPr>
              <a:t>负</a:t>
            </a:r>
            <a:r>
              <a:rPr sz="1400" b="1" spc="0" dirty="0">
                <a:solidFill>
                  <a:srgbClr val="FFFFFF"/>
                </a:solidFill>
                <a:latin typeface="微软雅黑" panose="020B0503020204020204" charset="-122"/>
                <a:cs typeface="微软雅黑" panose="020B0503020204020204" charset="-122"/>
              </a:rPr>
              <a:t>责人</a:t>
            </a:r>
            <a:r>
              <a:rPr sz="1400" b="1" spc="-15" dirty="0">
                <a:solidFill>
                  <a:srgbClr val="FFFFFF"/>
                </a:solidFill>
                <a:latin typeface="微软雅黑" panose="020B0503020204020204" charset="-122"/>
                <a:cs typeface="微软雅黑" panose="020B0503020204020204" charset="-122"/>
              </a:rPr>
              <a:t>、</a:t>
            </a:r>
            <a:r>
              <a:rPr sz="1400" b="1" spc="0" dirty="0">
                <a:solidFill>
                  <a:srgbClr val="FFFFFF"/>
                </a:solidFill>
                <a:latin typeface="微软雅黑" panose="020B0503020204020204" charset="-122"/>
                <a:cs typeface="微软雅黑" panose="020B0503020204020204" charset="-122"/>
              </a:rPr>
              <a:t>个人</a:t>
            </a:r>
            <a:r>
              <a:rPr sz="1400" b="1" spc="-15" dirty="0">
                <a:solidFill>
                  <a:srgbClr val="FFFFFF"/>
                </a:solidFill>
                <a:latin typeface="微软雅黑" panose="020B0503020204020204" charset="-122"/>
                <a:cs typeface="微软雅黑" panose="020B0503020204020204" charset="-122"/>
              </a:rPr>
              <a:t>经</a:t>
            </a:r>
            <a:r>
              <a:rPr sz="1400" b="1" spc="0" dirty="0">
                <a:solidFill>
                  <a:srgbClr val="FFFFFF"/>
                </a:solidFill>
                <a:latin typeface="微软雅黑" panose="020B0503020204020204" charset="-122"/>
                <a:cs typeface="微软雅黑" panose="020B0503020204020204" charset="-122"/>
              </a:rPr>
              <a:t>营 的投资人处二万元以上</a:t>
            </a:r>
            <a:r>
              <a:rPr sz="1400" b="1" spc="-15" dirty="0">
                <a:solidFill>
                  <a:srgbClr val="FFFFFF"/>
                </a:solidFill>
                <a:latin typeface="微软雅黑" panose="020B0503020204020204" charset="-122"/>
                <a:cs typeface="微软雅黑" panose="020B0503020204020204" charset="-122"/>
              </a:rPr>
              <a:t>十</a:t>
            </a:r>
            <a:r>
              <a:rPr sz="1400" b="1" spc="0" dirty="0">
                <a:solidFill>
                  <a:srgbClr val="FFFFFF"/>
                </a:solidFill>
                <a:latin typeface="微软雅黑" panose="020B0503020204020204" charset="-122"/>
                <a:cs typeface="微软雅黑" panose="020B0503020204020204" charset="-122"/>
              </a:rPr>
              <a:t>万元</a:t>
            </a:r>
            <a:r>
              <a:rPr sz="1400" b="1" spc="-15" dirty="0">
                <a:solidFill>
                  <a:srgbClr val="FFFFFF"/>
                </a:solidFill>
                <a:latin typeface="微软雅黑" panose="020B0503020204020204" charset="-122"/>
                <a:cs typeface="微软雅黑" panose="020B0503020204020204" charset="-122"/>
              </a:rPr>
              <a:t>以</a:t>
            </a:r>
            <a:r>
              <a:rPr sz="1400" b="1" spc="0" dirty="0">
                <a:solidFill>
                  <a:srgbClr val="FFFFFF"/>
                </a:solidFill>
                <a:latin typeface="微软雅黑" panose="020B0503020204020204" charset="-122"/>
                <a:cs typeface="微软雅黑" panose="020B0503020204020204" charset="-122"/>
              </a:rPr>
              <a:t>下的</a:t>
            </a:r>
            <a:r>
              <a:rPr sz="1400" b="1" spc="-15" dirty="0">
                <a:solidFill>
                  <a:srgbClr val="FFFFFF"/>
                </a:solidFill>
                <a:latin typeface="微软雅黑" panose="020B0503020204020204" charset="-122"/>
                <a:cs typeface="微软雅黑" panose="020B0503020204020204" charset="-122"/>
              </a:rPr>
              <a:t>罚</a:t>
            </a:r>
            <a:r>
              <a:rPr sz="1400" b="1" spc="0" dirty="0">
                <a:solidFill>
                  <a:srgbClr val="FFFFFF"/>
                </a:solidFill>
                <a:latin typeface="微软雅黑" panose="020B0503020204020204" charset="-122"/>
                <a:cs typeface="微软雅黑" panose="020B0503020204020204" charset="-122"/>
              </a:rPr>
              <a:t>款</a:t>
            </a:r>
            <a:endParaRPr sz="1400">
              <a:latin typeface="微软雅黑" panose="020B0503020204020204" charset="-122"/>
              <a:cs typeface="微软雅黑" panose="020B050302020402020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514" y="3053759"/>
            <a:ext cx="2160016" cy="720001"/>
          </a:xfrm>
          <a:custGeom>
            <a:avLst/>
            <a:gdLst/>
            <a:ahLst/>
            <a:cxnLst/>
            <a:rect l="l" t="t" r="r" b="b"/>
            <a:pathLst>
              <a:path w="2160016" h="720001">
                <a:moveTo>
                  <a:pt x="0" y="720001"/>
                </a:moveTo>
                <a:lnTo>
                  <a:pt x="2160016" y="720001"/>
                </a:lnTo>
                <a:lnTo>
                  <a:pt x="2160016" y="0"/>
                </a:lnTo>
                <a:lnTo>
                  <a:pt x="0" y="0"/>
                </a:lnTo>
                <a:lnTo>
                  <a:pt x="0" y="720001"/>
                </a:lnTo>
                <a:close/>
              </a:path>
            </a:pathLst>
          </a:custGeom>
          <a:solidFill>
            <a:srgbClr val="28B5A4"/>
          </a:solidFill>
        </p:spPr>
        <p:txBody>
          <a:bodyPr wrap="square" lIns="0" tIns="0" rIns="0" bIns="0" rtlCol="0">
            <a:spAutoFit/>
          </a:bodyPr>
          <a:lstStyle/>
          <a:p/>
        </p:txBody>
      </p:sp>
      <p:sp>
        <p:nvSpPr>
          <p:cNvPr id="3" name="object 3"/>
          <p:cNvSpPr/>
          <p:nvPr/>
        </p:nvSpPr>
        <p:spPr>
          <a:xfrm>
            <a:off x="2720467" y="3053759"/>
            <a:ext cx="3023997" cy="720001"/>
          </a:xfrm>
          <a:custGeom>
            <a:avLst/>
            <a:gdLst/>
            <a:ahLst/>
            <a:cxnLst/>
            <a:rect l="l" t="t" r="r" b="b"/>
            <a:pathLst>
              <a:path w="3023997" h="720001">
                <a:moveTo>
                  <a:pt x="0" y="720001"/>
                </a:moveTo>
                <a:lnTo>
                  <a:pt x="3023997" y="720001"/>
                </a:lnTo>
                <a:lnTo>
                  <a:pt x="3023997" y="0"/>
                </a:lnTo>
                <a:lnTo>
                  <a:pt x="0" y="0"/>
                </a:lnTo>
                <a:lnTo>
                  <a:pt x="0" y="720001"/>
                </a:lnTo>
                <a:close/>
              </a:path>
            </a:pathLst>
          </a:custGeom>
          <a:solidFill>
            <a:srgbClr val="EE5200"/>
          </a:solidFill>
        </p:spPr>
        <p:txBody>
          <a:bodyPr wrap="square" lIns="0" tIns="0" rIns="0" bIns="0" rtlCol="0">
            <a:spAutoFit/>
          </a:bodyPr>
          <a:lstStyle/>
          <a:p/>
        </p:txBody>
      </p:sp>
      <p:sp>
        <p:nvSpPr>
          <p:cNvPr id="4" name="object 4"/>
          <p:cNvSpPr/>
          <p:nvPr/>
        </p:nvSpPr>
        <p:spPr>
          <a:xfrm>
            <a:off x="5744464" y="3053759"/>
            <a:ext cx="3599941" cy="720001"/>
          </a:xfrm>
          <a:custGeom>
            <a:avLst/>
            <a:gdLst/>
            <a:ahLst/>
            <a:cxnLst/>
            <a:rect l="l" t="t" r="r" b="b"/>
            <a:pathLst>
              <a:path w="3599942" h="720001">
                <a:moveTo>
                  <a:pt x="0" y="720001"/>
                </a:moveTo>
                <a:lnTo>
                  <a:pt x="3599941" y="720001"/>
                </a:lnTo>
                <a:lnTo>
                  <a:pt x="3599941" y="0"/>
                </a:lnTo>
                <a:lnTo>
                  <a:pt x="0" y="0"/>
                </a:lnTo>
                <a:lnTo>
                  <a:pt x="0" y="720001"/>
                </a:lnTo>
                <a:close/>
              </a:path>
            </a:pathLst>
          </a:custGeom>
          <a:solidFill>
            <a:srgbClr val="205A6B"/>
          </a:solidFill>
        </p:spPr>
        <p:txBody>
          <a:bodyPr wrap="square" lIns="0" tIns="0" rIns="0" bIns="0" rtlCol="0">
            <a:spAutoFit/>
          </a:bodyPr>
          <a:lstStyle/>
          <a:p/>
        </p:txBody>
      </p:sp>
      <p:sp>
        <p:nvSpPr>
          <p:cNvPr id="5" name="object 5"/>
          <p:cNvSpPr/>
          <p:nvPr/>
        </p:nvSpPr>
        <p:spPr>
          <a:xfrm>
            <a:off x="560514" y="3773888"/>
            <a:ext cx="2160016" cy="2483993"/>
          </a:xfrm>
          <a:custGeom>
            <a:avLst/>
            <a:gdLst/>
            <a:ahLst/>
            <a:cxnLst/>
            <a:rect l="l" t="t" r="r" b="b"/>
            <a:pathLst>
              <a:path w="2160016" h="2483993">
                <a:moveTo>
                  <a:pt x="0" y="2483993"/>
                </a:moveTo>
                <a:lnTo>
                  <a:pt x="2160016" y="2483993"/>
                </a:lnTo>
                <a:lnTo>
                  <a:pt x="2160016" y="0"/>
                </a:lnTo>
                <a:lnTo>
                  <a:pt x="0" y="0"/>
                </a:lnTo>
                <a:lnTo>
                  <a:pt x="0" y="2483993"/>
                </a:lnTo>
                <a:close/>
              </a:path>
            </a:pathLst>
          </a:custGeom>
          <a:solidFill>
            <a:srgbClr val="28B5A4"/>
          </a:solidFill>
        </p:spPr>
        <p:txBody>
          <a:bodyPr wrap="square" lIns="0" tIns="0" rIns="0" bIns="0" rtlCol="0">
            <a:spAutoFit/>
          </a:bodyPr>
          <a:lstStyle/>
          <a:p/>
        </p:txBody>
      </p:sp>
      <p:sp>
        <p:nvSpPr>
          <p:cNvPr id="6" name="object 6"/>
          <p:cNvSpPr/>
          <p:nvPr/>
        </p:nvSpPr>
        <p:spPr>
          <a:xfrm>
            <a:off x="2720467" y="3773888"/>
            <a:ext cx="3023997" cy="2483993"/>
          </a:xfrm>
          <a:custGeom>
            <a:avLst/>
            <a:gdLst/>
            <a:ahLst/>
            <a:cxnLst/>
            <a:rect l="l" t="t" r="r" b="b"/>
            <a:pathLst>
              <a:path w="3023997" h="2483993">
                <a:moveTo>
                  <a:pt x="0" y="2483993"/>
                </a:moveTo>
                <a:lnTo>
                  <a:pt x="3023997" y="2483993"/>
                </a:lnTo>
                <a:lnTo>
                  <a:pt x="3023997" y="0"/>
                </a:lnTo>
                <a:lnTo>
                  <a:pt x="0" y="0"/>
                </a:lnTo>
                <a:lnTo>
                  <a:pt x="0" y="2483993"/>
                </a:lnTo>
                <a:close/>
              </a:path>
            </a:pathLst>
          </a:custGeom>
          <a:solidFill>
            <a:srgbClr val="EE5200"/>
          </a:solidFill>
        </p:spPr>
        <p:txBody>
          <a:bodyPr wrap="square" lIns="0" tIns="0" rIns="0" bIns="0" rtlCol="0">
            <a:spAutoFit/>
          </a:bodyPr>
          <a:lstStyle/>
          <a:p/>
        </p:txBody>
      </p:sp>
      <p:sp>
        <p:nvSpPr>
          <p:cNvPr id="7" name="object 7"/>
          <p:cNvSpPr/>
          <p:nvPr/>
        </p:nvSpPr>
        <p:spPr>
          <a:xfrm>
            <a:off x="5744464" y="3773888"/>
            <a:ext cx="3599941" cy="2483993"/>
          </a:xfrm>
          <a:custGeom>
            <a:avLst/>
            <a:gdLst/>
            <a:ahLst/>
            <a:cxnLst/>
            <a:rect l="l" t="t" r="r" b="b"/>
            <a:pathLst>
              <a:path w="3599942" h="2483993">
                <a:moveTo>
                  <a:pt x="0" y="2483993"/>
                </a:moveTo>
                <a:lnTo>
                  <a:pt x="3599941" y="2483993"/>
                </a:lnTo>
                <a:lnTo>
                  <a:pt x="3599941" y="0"/>
                </a:lnTo>
                <a:lnTo>
                  <a:pt x="0" y="0"/>
                </a:lnTo>
                <a:lnTo>
                  <a:pt x="0" y="2483993"/>
                </a:lnTo>
                <a:close/>
              </a:path>
            </a:pathLst>
          </a:custGeom>
          <a:solidFill>
            <a:srgbClr val="205A6B"/>
          </a:solidFill>
        </p:spPr>
        <p:txBody>
          <a:bodyPr wrap="square" lIns="0" tIns="0" rIns="0" bIns="0" rtlCol="0">
            <a:spAutoFit/>
          </a:bodyPr>
          <a:lstStyle/>
          <a:p/>
        </p:txBody>
      </p:sp>
      <p:sp>
        <p:nvSpPr>
          <p:cNvPr id="8" name="object 8"/>
          <p:cNvSpPr/>
          <p:nvPr/>
        </p:nvSpPr>
        <p:spPr>
          <a:xfrm>
            <a:off x="2720467" y="3047447"/>
            <a:ext cx="0" cy="732663"/>
          </a:xfrm>
          <a:custGeom>
            <a:avLst/>
            <a:gdLst/>
            <a:ahLst/>
            <a:cxnLst/>
            <a:rect l="l" t="t" r="r" b="b"/>
            <a:pathLst>
              <a:path h="732663">
                <a:moveTo>
                  <a:pt x="0" y="0"/>
                </a:moveTo>
                <a:lnTo>
                  <a:pt x="0" y="732663"/>
                </a:lnTo>
              </a:path>
            </a:pathLst>
          </a:custGeom>
          <a:ln w="12700">
            <a:solidFill>
              <a:srgbClr val="FFFFFF"/>
            </a:solidFill>
          </a:ln>
        </p:spPr>
        <p:txBody>
          <a:bodyPr wrap="square" lIns="0" tIns="0" rIns="0" bIns="0" rtlCol="0">
            <a:spAutoFit/>
          </a:bodyPr>
          <a:lstStyle/>
          <a:p/>
        </p:txBody>
      </p:sp>
      <p:sp>
        <p:nvSpPr>
          <p:cNvPr id="9" name="object 9"/>
          <p:cNvSpPr/>
          <p:nvPr/>
        </p:nvSpPr>
        <p:spPr>
          <a:xfrm>
            <a:off x="5744464" y="3047447"/>
            <a:ext cx="0" cy="732663"/>
          </a:xfrm>
          <a:custGeom>
            <a:avLst/>
            <a:gdLst/>
            <a:ahLst/>
            <a:cxnLst/>
            <a:rect l="l" t="t" r="r" b="b"/>
            <a:pathLst>
              <a:path h="732663">
                <a:moveTo>
                  <a:pt x="0" y="0"/>
                </a:moveTo>
                <a:lnTo>
                  <a:pt x="0" y="732663"/>
                </a:lnTo>
              </a:path>
            </a:pathLst>
          </a:custGeom>
          <a:ln w="12700">
            <a:solidFill>
              <a:srgbClr val="FFFFFF"/>
            </a:solidFill>
          </a:ln>
        </p:spPr>
        <p:txBody>
          <a:bodyPr wrap="square" lIns="0" tIns="0" rIns="0" bIns="0" rtlCol="0">
            <a:spAutoFit/>
          </a:bodyPr>
          <a:lstStyle/>
          <a:p/>
        </p:txBody>
      </p:sp>
      <p:sp>
        <p:nvSpPr>
          <p:cNvPr id="10" name="object 10"/>
          <p:cNvSpPr/>
          <p:nvPr/>
        </p:nvSpPr>
        <p:spPr>
          <a:xfrm>
            <a:off x="554164" y="3773760"/>
            <a:ext cx="8796718" cy="0"/>
          </a:xfrm>
          <a:custGeom>
            <a:avLst/>
            <a:gdLst/>
            <a:ahLst/>
            <a:cxnLst/>
            <a:rect l="l" t="t" r="r" b="b"/>
            <a:pathLst>
              <a:path w="8796718">
                <a:moveTo>
                  <a:pt x="0" y="0"/>
                </a:moveTo>
                <a:lnTo>
                  <a:pt x="8796718" y="0"/>
                </a:lnTo>
              </a:path>
            </a:pathLst>
          </a:custGeom>
          <a:ln w="12700">
            <a:solidFill>
              <a:srgbClr val="FFFFFF"/>
            </a:solidFill>
          </a:ln>
        </p:spPr>
        <p:txBody>
          <a:bodyPr wrap="square" lIns="0" tIns="0" rIns="0" bIns="0" rtlCol="0">
            <a:spAutoFit/>
          </a:bodyPr>
          <a:lstStyle/>
          <a:p/>
        </p:txBody>
      </p:sp>
      <p:sp>
        <p:nvSpPr>
          <p:cNvPr id="11" name="object 11"/>
          <p:cNvSpPr/>
          <p:nvPr/>
        </p:nvSpPr>
        <p:spPr>
          <a:xfrm>
            <a:off x="560514" y="3047447"/>
            <a:ext cx="0" cy="732663"/>
          </a:xfrm>
          <a:custGeom>
            <a:avLst/>
            <a:gdLst/>
            <a:ahLst/>
            <a:cxnLst/>
            <a:rect l="l" t="t" r="r" b="b"/>
            <a:pathLst>
              <a:path h="732663">
                <a:moveTo>
                  <a:pt x="0" y="0"/>
                </a:moveTo>
                <a:lnTo>
                  <a:pt x="0" y="732663"/>
                </a:lnTo>
              </a:path>
            </a:pathLst>
          </a:custGeom>
          <a:ln w="12700">
            <a:solidFill>
              <a:srgbClr val="FFFFFF"/>
            </a:solidFill>
          </a:ln>
        </p:spPr>
        <p:txBody>
          <a:bodyPr wrap="square" lIns="0" tIns="0" rIns="0" bIns="0" rtlCol="0">
            <a:spAutoFit/>
          </a:bodyPr>
          <a:lstStyle/>
          <a:p/>
        </p:txBody>
      </p:sp>
      <p:sp>
        <p:nvSpPr>
          <p:cNvPr id="12" name="object 12"/>
          <p:cNvSpPr/>
          <p:nvPr/>
        </p:nvSpPr>
        <p:spPr>
          <a:xfrm>
            <a:off x="9344532" y="3047447"/>
            <a:ext cx="0" cy="732663"/>
          </a:xfrm>
          <a:custGeom>
            <a:avLst/>
            <a:gdLst/>
            <a:ahLst/>
            <a:cxnLst/>
            <a:rect l="l" t="t" r="r" b="b"/>
            <a:pathLst>
              <a:path h="732663">
                <a:moveTo>
                  <a:pt x="0" y="0"/>
                </a:moveTo>
                <a:lnTo>
                  <a:pt x="0" y="732663"/>
                </a:lnTo>
              </a:path>
            </a:pathLst>
          </a:custGeom>
          <a:ln w="12700">
            <a:solidFill>
              <a:srgbClr val="FFFFFF"/>
            </a:solidFill>
          </a:ln>
        </p:spPr>
        <p:txBody>
          <a:bodyPr wrap="square" lIns="0" tIns="0" rIns="0" bIns="0" rtlCol="0">
            <a:spAutoFit/>
          </a:bodyPr>
          <a:lstStyle/>
          <a:p/>
        </p:txBody>
      </p:sp>
      <p:sp>
        <p:nvSpPr>
          <p:cNvPr id="13" name="object 13"/>
          <p:cNvSpPr/>
          <p:nvPr/>
        </p:nvSpPr>
        <p:spPr>
          <a:xfrm>
            <a:off x="554164" y="3053797"/>
            <a:ext cx="8796718" cy="0"/>
          </a:xfrm>
          <a:custGeom>
            <a:avLst/>
            <a:gdLst/>
            <a:ahLst/>
            <a:cxnLst/>
            <a:rect l="l" t="t" r="r" b="b"/>
            <a:pathLst>
              <a:path w="8796718">
                <a:moveTo>
                  <a:pt x="0" y="0"/>
                </a:moveTo>
                <a:lnTo>
                  <a:pt x="8796718"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1170228" y="3267792"/>
            <a:ext cx="9398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责任主体</a:t>
            </a:r>
            <a:endParaRPr sz="1800">
              <a:latin typeface="微软雅黑" panose="020B0503020204020204" charset="-122"/>
              <a:cs typeface="微软雅黑" panose="020B0503020204020204" charset="-122"/>
            </a:endParaRPr>
          </a:p>
        </p:txBody>
      </p:sp>
      <p:sp>
        <p:nvSpPr>
          <p:cNvPr id="15" name="object 15"/>
          <p:cNvSpPr txBox="1"/>
          <p:nvPr/>
        </p:nvSpPr>
        <p:spPr>
          <a:xfrm>
            <a:off x="3763517" y="3267792"/>
            <a:ext cx="9398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违法行为</a:t>
            </a:r>
            <a:endParaRPr sz="1800">
              <a:latin typeface="微软雅黑" panose="020B0503020204020204" charset="-122"/>
              <a:cs typeface="微软雅黑" panose="020B0503020204020204" charset="-122"/>
            </a:endParaRPr>
          </a:p>
        </p:txBody>
      </p:sp>
      <p:sp>
        <p:nvSpPr>
          <p:cNvPr id="16" name="object 16"/>
          <p:cNvSpPr txBox="1"/>
          <p:nvPr/>
        </p:nvSpPr>
        <p:spPr>
          <a:xfrm>
            <a:off x="7076058" y="3267792"/>
            <a:ext cx="9398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微软雅黑" panose="020B0503020204020204" charset="-122"/>
                <a:cs typeface="微软雅黑" panose="020B0503020204020204" charset="-122"/>
              </a:rPr>
              <a:t>违法后果</a:t>
            </a:r>
            <a:endParaRPr sz="1800">
              <a:latin typeface="微软雅黑" panose="020B0503020204020204" charset="-122"/>
              <a:cs typeface="微软雅黑" panose="020B0503020204020204" charset="-122"/>
            </a:endParaRPr>
          </a:p>
        </p:txBody>
      </p:sp>
      <p:sp>
        <p:nvSpPr>
          <p:cNvPr id="17" name="object 17"/>
          <p:cNvSpPr/>
          <p:nvPr/>
        </p:nvSpPr>
        <p:spPr>
          <a:xfrm>
            <a:off x="2900933" y="4140029"/>
            <a:ext cx="2674620" cy="821436"/>
          </a:xfrm>
          <a:custGeom>
            <a:avLst/>
            <a:gdLst/>
            <a:ahLst/>
            <a:cxnLst/>
            <a:rect l="l" t="t" r="r" b="b"/>
            <a:pathLst>
              <a:path w="2674620" h="821436">
                <a:moveTo>
                  <a:pt x="0" y="821436"/>
                </a:moveTo>
                <a:lnTo>
                  <a:pt x="2674620" y="821436"/>
                </a:lnTo>
                <a:lnTo>
                  <a:pt x="2674620" y="0"/>
                </a:lnTo>
                <a:lnTo>
                  <a:pt x="0" y="0"/>
                </a:lnTo>
                <a:lnTo>
                  <a:pt x="0" y="821436"/>
                </a:lnTo>
                <a:close/>
              </a:path>
            </a:pathLst>
          </a:custGeom>
          <a:solidFill>
            <a:srgbClr val="EE5200"/>
          </a:solidFill>
        </p:spPr>
        <p:txBody>
          <a:bodyPr wrap="square" lIns="0" tIns="0" rIns="0" bIns="0" rtlCol="0">
            <a:spAutoFit/>
          </a:bodyPr>
          <a:lstStyle/>
          <a:p/>
        </p:txBody>
      </p:sp>
      <p:sp>
        <p:nvSpPr>
          <p:cNvPr id="18" name="object 18"/>
          <p:cNvSpPr/>
          <p:nvPr/>
        </p:nvSpPr>
        <p:spPr>
          <a:xfrm>
            <a:off x="2900933" y="4140029"/>
            <a:ext cx="2674620" cy="821436"/>
          </a:xfrm>
          <a:custGeom>
            <a:avLst/>
            <a:gdLst/>
            <a:ahLst/>
            <a:cxnLst/>
            <a:rect l="l" t="t" r="r" b="b"/>
            <a:pathLst>
              <a:path w="2674620" h="821436">
                <a:moveTo>
                  <a:pt x="0" y="821436"/>
                </a:moveTo>
                <a:lnTo>
                  <a:pt x="2674620" y="821436"/>
                </a:lnTo>
                <a:lnTo>
                  <a:pt x="2674620" y="0"/>
                </a:lnTo>
                <a:lnTo>
                  <a:pt x="0" y="0"/>
                </a:lnTo>
                <a:lnTo>
                  <a:pt x="0" y="821436"/>
                </a:lnTo>
                <a:close/>
              </a:path>
            </a:pathLst>
          </a:custGeom>
          <a:ln w="28956">
            <a:solidFill>
              <a:srgbClr val="FFFFFF"/>
            </a:solidFill>
          </a:ln>
        </p:spPr>
        <p:txBody>
          <a:bodyPr wrap="square" lIns="0" tIns="0" rIns="0" bIns="0" rtlCol="0">
            <a:spAutoFit/>
          </a:bodyPr>
          <a:lstStyle/>
          <a:p/>
        </p:txBody>
      </p:sp>
      <p:sp>
        <p:nvSpPr>
          <p:cNvPr id="19" name="object 19"/>
          <p:cNvSpPr/>
          <p:nvPr/>
        </p:nvSpPr>
        <p:spPr>
          <a:xfrm>
            <a:off x="3225545" y="5319604"/>
            <a:ext cx="2350008" cy="539495"/>
          </a:xfrm>
          <a:custGeom>
            <a:avLst/>
            <a:gdLst/>
            <a:ahLst/>
            <a:cxnLst/>
            <a:rect l="l" t="t" r="r" b="b"/>
            <a:pathLst>
              <a:path w="2350007" h="539496">
                <a:moveTo>
                  <a:pt x="0" y="539495"/>
                </a:moveTo>
                <a:lnTo>
                  <a:pt x="2350008" y="539495"/>
                </a:lnTo>
                <a:lnTo>
                  <a:pt x="2350008" y="0"/>
                </a:lnTo>
                <a:lnTo>
                  <a:pt x="0" y="0"/>
                </a:lnTo>
                <a:lnTo>
                  <a:pt x="0" y="539495"/>
                </a:lnTo>
                <a:close/>
              </a:path>
            </a:pathLst>
          </a:custGeom>
          <a:solidFill>
            <a:srgbClr val="EE5200"/>
          </a:solidFill>
        </p:spPr>
        <p:txBody>
          <a:bodyPr wrap="square" lIns="0" tIns="0" rIns="0" bIns="0" rtlCol="0">
            <a:spAutoFit/>
          </a:bodyPr>
          <a:lstStyle/>
          <a:p/>
        </p:txBody>
      </p:sp>
      <p:sp>
        <p:nvSpPr>
          <p:cNvPr id="20" name="object 20"/>
          <p:cNvSpPr/>
          <p:nvPr/>
        </p:nvSpPr>
        <p:spPr>
          <a:xfrm>
            <a:off x="3225545" y="5319604"/>
            <a:ext cx="2350008" cy="539495"/>
          </a:xfrm>
          <a:custGeom>
            <a:avLst/>
            <a:gdLst/>
            <a:ahLst/>
            <a:cxnLst/>
            <a:rect l="l" t="t" r="r" b="b"/>
            <a:pathLst>
              <a:path w="2350007" h="539496">
                <a:moveTo>
                  <a:pt x="0" y="539495"/>
                </a:moveTo>
                <a:lnTo>
                  <a:pt x="2350008" y="539495"/>
                </a:lnTo>
                <a:lnTo>
                  <a:pt x="2350008" y="0"/>
                </a:lnTo>
                <a:lnTo>
                  <a:pt x="0" y="0"/>
                </a:lnTo>
                <a:lnTo>
                  <a:pt x="0" y="539495"/>
                </a:lnTo>
                <a:close/>
              </a:path>
            </a:pathLst>
          </a:custGeom>
          <a:ln w="28956">
            <a:solidFill>
              <a:srgbClr val="FFFFFF"/>
            </a:solidFill>
          </a:ln>
        </p:spPr>
        <p:txBody>
          <a:bodyPr wrap="square" lIns="0" tIns="0" rIns="0" bIns="0" rtlCol="0">
            <a:spAutoFit/>
          </a:bodyPr>
          <a:lstStyle/>
          <a:p/>
        </p:txBody>
      </p:sp>
      <p:sp>
        <p:nvSpPr>
          <p:cNvPr id="21" name="object 21"/>
          <p:cNvSpPr/>
          <p:nvPr/>
        </p:nvSpPr>
        <p:spPr>
          <a:xfrm>
            <a:off x="6104382" y="4140029"/>
            <a:ext cx="2942843" cy="821436"/>
          </a:xfrm>
          <a:custGeom>
            <a:avLst/>
            <a:gdLst/>
            <a:ahLst/>
            <a:cxnLst/>
            <a:rect l="l" t="t" r="r" b="b"/>
            <a:pathLst>
              <a:path w="2942844" h="821436">
                <a:moveTo>
                  <a:pt x="0" y="821436"/>
                </a:moveTo>
                <a:lnTo>
                  <a:pt x="2942843" y="821436"/>
                </a:lnTo>
                <a:lnTo>
                  <a:pt x="2942843" y="0"/>
                </a:lnTo>
                <a:lnTo>
                  <a:pt x="0" y="0"/>
                </a:lnTo>
                <a:lnTo>
                  <a:pt x="0" y="821436"/>
                </a:lnTo>
                <a:close/>
              </a:path>
            </a:pathLst>
          </a:custGeom>
          <a:solidFill>
            <a:srgbClr val="205A6B"/>
          </a:solidFill>
        </p:spPr>
        <p:txBody>
          <a:bodyPr wrap="square" lIns="0" tIns="0" rIns="0" bIns="0" rtlCol="0">
            <a:spAutoFit/>
          </a:bodyPr>
          <a:lstStyle/>
          <a:p/>
        </p:txBody>
      </p:sp>
      <p:sp>
        <p:nvSpPr>
          <p:cNvPr id="22" name="object 22"/>
          <p:cNvSpPr/>
          <p:nvPr/>
        </p:nvSpPr>
        <p:spPr>
          <a:xfrm>
            <a:off x="6104382" y="4140029"/>
            <a:ext cx="2942843" cy="821436"/>
          </a:xfrm>
          <a:custGeom>
            <a:avLst/>
            <a:gdLst/>
            <a:ahLst/>
            <a:cxnLst/>
            <a:rect l="l" t="t" r="r" b="b"/>
            <a:pathLst>
              <a:path w="2942844" h="821436">
                <a:moveTo>
                  <a:pt x="0" y="821436"/>
                </a:moveTo>
                <a:lnTo>
                  <a:pt x="2942843" y="821436"/>
                </a:lnTo>
                <a:lnTo>
                  <a:pt x="2942843" y="0"/>
                </a:lnTo>
                <a:lnTo>
                  <a:pt x="0" y="0"/>
                </a:lnTo>
                <a:lnTo>
                  <a:pt x="0" y="821436"/>
                </a:lnTo>
                <a:close/>
              </a:path>
            </a:pathLst>
          </a:custGeom>
          <a:ln w="28956">
            <a:solidFill>
              <a:srgbClr val="FFFFFF"/>
            </a:solidFill>
          </a:ln>
        </p:spPr>
        <p:txBody>
          <a:bodyPr wrap="square" lIns="0" tIns="0" rIns="0" bIns="0" rtlCol="0">
            <a:spAutoFit/>
          </a:bodyPr>
          <a:lstStyle/>
          <a:p/>
        </p:txBody>
      </p:sp>
      <p:sp>
        <p:nvSpPr>
          <p:cNvPr id="23" name="object 23"/>
          <p:cNvSpPr/>
          <p:nvPr/>
        </p:nvSpPr>
        <p:spPr>
          <a:xfrm>
            <a:off x="6115050" y="5325701"/>
            <a:ext cx="2942844" cy="539495"/>
          </a:xfrm>
          <a:custGeom>
            <a:avLst/>
            <a:gdLst/>
            <a:ahLst/>
            <a:cxnLst/>
            <a:rect l="l" t="t" r="r" b="b"/>
            <a:pathLst>
              <a:path w="2942844" h="539496">
                <a:moveTo>
                  <a:pt x="0" y="539495"/>
                </a:moveTo>
                <a:lnTo>
                  <a:pt x="2942844" y="539495"/>
                </a:lnTo>
                <a:lnTo>
                  <a:pt x="2942844" y="0"/>
                </a:lnTo>
                <a:lnTo>
                  <a:pt x="0" y="0"/>
                </a:lnTo>
                <a:lnTo>
                  <a:pt x="0" y="539495"/>
                </a:lnTo>
                <a:close/>
              </a:path>
            </a:pathLst>
          </a:custGeom>
          <a:solidFill>
            <a:srgbClr val="205A6B"/>
          </a:solidFill>
        </p:spPr>
        <p:txBody>
          <a:bodyPr wrap="square" lIns="0" tIns="0" rIns="0" bIns="0" rtlCol="0">
            <a:spAutoFit/>
          </a:bodyPr>
          <a:lstStyle/>
          <a:p/>
        </p:txBody>
      </p:sp>
      <p:sp>
        <p:nvSpPr>
          <p:cNvPr id="24" name="object 24"/>
          <p:cNvSpPr/>
          <p:nvPr/>
        </p:nvSpPr>
        <p:spPr>
          <a:xfrm>
            <a:off x="6115050" y="5325701"/>
            <a:ext cx="2942844" cy="539495"/>
          </a:xfrm>
          <a:custGeom>
            <a:avLst/>
            <a:gdLst/>
            <a:ahLst/>
            <a:cxnLst/>
            <a:rect l="l" t="t" r="r" b="b"/>
            <a:pathLst>
              <a:path w="2942844" h="539496">
                <a:moveTo>
                  <a:pt x="0" y="539495"/>
                </a:moveTo>
                <a:lnTo>
                  <a:pt x="2942844" y="539495"/>
                </a:lnTo>
                <a:lnTo>
                  <a:pt x="2942844" y="0"/>
                </a:lnTo>
                <a:lnTo>
                  <a:pt x="0" y="0"/>
                </a:lnTo>
                <a:lnTo>
                  <a:pt x="0" y="539495"/>
                </a:lnTo>
                <a:close/>
              </a:path>
            </a:pathLst>
          </a:custGeom>
          <a:ln w="28956">
            <a:solidFill>
              <a:srgbClr val="FFFFFF"/>
            </a:solidFill>
          </a:ln>
        </p:spPr>
        <p:txBody>
          <a:bodyPr wrap="square" lIns="0" tIns="0" rIns="0" bIns="0" rtlCol="0">
            <a:spAutoFit/>
          </a:bodyPr>
          <a:lstStyle/>
          <a:p/>
        </p:txBody>
      </p:sp>
      <p:sp>
        <p:nvSpPr>
          <p:cNvPr id="25" name="object 25"/>
          <p:cNvSpPr/>
          <p:nvPr/>
        </p:nvSpPr>
        <p:spPr>
          <a:xfrm>
            <a:off x="5647944" y="4192607"/>
            <a:ext cx="396239" cy="432815"/>
          </a:xfrm>
          <a:custGeom>
            <a:avLst/>
            <a:gdLst/>
            <a:ahLst/>
            <a:cxnLst/>
            <a:rect l="l" t="t" r="r" b="b"/>
            <a:pathLst>
              <a:path w="396239" h="432815">
                <a:moveTo>
                  <a:pt x="198119" y="0"/>
                </a:moveTo>
                <a:lnTo>
                  <a:pt x="198119" y="108203"/>
                </a:lnTo>
                <a:lnTo>
                  <a:pt x="0" y="108203"/>
                </a:lnTo>
                <a:lnTo>
                  <a:pt x="0" y="324612"/>
                </a:lnTo>
                <a:lnTo>
                  <a:pt x="198119" y="324612"/>
                </a:lnTo>
                <a:lnTo>
                  <a:pt x="198119" y="432815"/>
                </a:lnTo>
                <a:lnTo>
                  <a:pt x="396239" y="216407"/>
                </a:lnTo>
                <a:lnTo>
                  <a:pt x="198119" y="0"/>
                </a:lnTo>
                <a:close/>
              </a:path>
            </a:pathLst>
          </a:custGeom>
          <a:solidFill>
            <a:srgbClr val="FFFFFF"/>
          </a:solidFill>
        </p:spPr>
        <p:txBody>
          <a:bodyPr wrap="square" lIns="0" tIns="0" rIns="0" bIns="0" rtlCol="0">
            <a:spAutoFit/>
          </a:bodyPr>
          <a:lstStyle/>
          <a:p/>
        </p:txBody>
      </p:sp>
      <p:sp>
        <p:nvSpPr>
          <p:cNvPr id="26" name="object 26"/>
          <p:cNvSpPr/>
          <p:nvPr/>
        </p:nvSpPr>
        <p:spPr>
          <a:xfrm>
            <a:off x="5647944" y="4192607"/>
            <a:ext cx="396239" cy="432815"/>
          </a:xfrm>
          <a:custGeom>
            <a:avLst/>
            <a:gdLst/>
            <a:ahLst/>
            <a:cxnLst/>
            <a:rect l="l" t="t" r="r" b="b"/>
            <a:pathLst>
              <a:path w="396239" h="432815">
                <a:moveTo>
                  <a:pt x="0" y="108203"/>
                </a:moveTo>
                <a:lnTo>
                  <a:pt x="198119" y="108203"/>
                </a:lnTo>
                <a:lnTo>
                  <a:pt x="198119" y="0"/>
                </a:lnTo>
                <a:lnTo>
                  <a:pt x="396239" y="216407"/>
                </a:lnTo>
                <a:lnTo>
                  <a:pt x="198119" y="432815"/>
                </a:lnTo>
                <a:lnTo>
                  <a:pt x="198119" y="324612"/>
                </a:lnTo>
                <a:lnTo>
                  <a:pt x="0" y="324612"/>
                </a:lnTo>
                <a:lnTo>
                  <a:pt x="0" y="108203"/>
                </a:lnTo>
                <a:close/>
              </a:path>
            </a:pathLst>
          </a:custGeom>
          <a:ln w="12192">
            <a:solidFill>
              <a:srgbClr val="FFFFFF"/>
            </a:solidFill>
          </a:ln>
        </p:spPr>
        <p:txBody>
          <a:bodyPr wrap="square" lIns="0" tIns="0" rIns="0" bIns="0" rtlCol="0">
            <a:spAutoFit/>
          </a:bodyPr>
          <a:lstStyle/>
          <a:p/>
        </p:txBody>
      </p:sp>
      <p:sp>
        <p:nvSpPr>
          <p:cNvPr id="27" name="object 27"/>
          <p:cNvSpPr/>
          <p:nvPr/>
        </p:nvSpPr>
        <p:spPr>
          <a:xfrm>
            <a:off x="5658611" y="5378278"/>
            <a:ext cx="396239" cy="432815"/>
          </a:xfrm>
          <a:custGeom>
            <a:avLst/>
            <a:gdLst/>
            <a:ahLst/>
            <a:cxnLst/>
            <a:rect l="l" t="t" r="r" b="b"/>
            <a:pathLst>
              <a:path w="396239" h="432815">
                <a:moveTo>
                  <a:pt x="198120" y="0"/>
                </a:moveTo>
                <a:lnTo>
                  <a:pt x="198120" y="108203"/>
                </a:lnTo>
                <a:lnTo>
                  <a:pt x="0" y="108203"/>
                </a:lnTo>
                <a:lnTo>
                  <a:pt x="0" y="324611"/>
                </a:lnTo>
                <a:lnTo>
                  <a:pt x="198120" y="324611"/>
                </a:lnTo>
                <a:lnTo>
                  <a:pt x="198120" y="432815"/>
                </a:lnTo>
                <a:lnTo>
                  <a:pt x="396239" y="216407"/>
                </a:lnTo>
                <a:lnTo>
                  <a:pt x="198120" y="0"/>
                </a:lnTo>
                <a:close/>
              </a:path>
            </a:pathLst>
          </a:custGeom>
          <a:solidFill>
            <a:srgbClr val="FFFFFF"/>
          </a:solidFill>
        </p:spPr>
        <p:txBody>
          <a:bodyPr wrap="square" lIns="0" tIns="0" rIns="0" bIns="0" rtlCol="0">
            <a:spAutoFit/>
          </a:bodyPr>
          <a:lstStyle/>
          <a:p/>
        </p:txBody>
      </p:sp>
      <p:sp>
        <p:nvSpPr>
          <p:cNvPr id="28" name="object 28"/>
          <p:cNvSpPr/>
          <p:nvPr/>
        </p:nvSpPr>
        <p:spPr>
          <a:xfrm>
            <a:off x="5658611" y="5378278"/>
            <a:ext cx="396239" cy="432815"/>
          </a:xfrm>
          <a:custGeom>
            <a:avLst/>
            <a:gdLst/>
            <a:ahLst/>
            <a:cxnLst/>
            <a:rect l="l" t="t" r="r" b="b"/>
            <a:pathLst>
              <a:path w="396239" h="432815">
                <a:moveTo>
                  <a:pt x="0" y="108203"/>
                </a:moveTo>
                <a:lnTo>
                  <a:pt x="198120" y="108203"/>
                </a:lnTo>
                <a:lnTo>
                  <a:pt x="198120" y="0"/>
                </a:lnTo>
                <a:lnTo>
                  <a:pt x="396239" y="216407"/>
                </a:lnTo>
                <a:lnTo>
                  <a:pt x="198120" y="432815"/>
                </a:lnTo>
                <a:lnTo>
                  <a:pt x="198120" y="324611"/>
                </a:lnTo>
                <a:lnTo>
                  <a:pt x="0" y="324611"/>
                </a:lnTo>
                <a:lnTo>
                  <a:pt x="0" y="108203"/>
                </a:lnTo>
                <a:close/>
              </a:path>
            </a:pathLst>
          </a:custGeom>
          <a:ln w="12192">
            <a:solidFill>
              <a:srgbClr val="FFFFFF"/>
            </a:solidFill>
          </a:ln>
        </p:spPr>
        <p:txBody>
          <a:bodyPr wrap="square" lIns="0" tIns="0" rIns="0" bIns="0" rtlCol="0">
            <a:spAutoFit/>
          </a:bodyPr>
          <a:lstStyle/>
          <a:p/>
        </p:txBody>
      </p:sp>
      <p:sp>
        <p:nvSpPr>
          <p:cNvPr id="29" name="object 29"/>
          <p:cNvSpPr/>
          <p:nvPr/>
        </p:nvSpPr>
        <p:spPr>
          <a:xfrm>
            <a:off x="2900172" y="5507819"/>
            <a:ext cx="323850" cy="173736"/>
          </a:xfrm>
          <a:custGeom>
            <a:avLst/>
            <a:gdLst/>
            <a:ahLst/>
            <a:cxnLst/>
            <a:rect l="l" t="t" r="r" b="b"/>
            <a:pathLst>
              <a:path w="323850" h="173736">
                <a:moveTo>
                  <a:pt x="150113" y="0"/>
                </a:moveTo>
                <a:lnTo>
                  <a:pt x="150113" y="173736"/>
                </a:lnTo>
                <a:lnTo>
                  <a:pt x="265938" y="115824"/>
                </a:lnTo>
                <a:lnTo>
                  <a:pt x="179069" y="115824"/>
                </a:lnTo>
                <a:lnTo>
                  <a:pt x="179069" y="57912"/>
                </a:lnTo>
                <a:lnTo>
                  <a:pt x="265938" y="57912"/>
                </a:lnTo>
                <a:lnTo>
                  <a:pt x="150113" y="0"/>
                </a:lnTo>
                <a:close/>
              </a:path>
              <a:path w="323850" h="173736">
                <a:moveTo>
                  <a:pt x="150113" y="57912"/>
                </a:moveTo>
                <a:lnTo>
                  <a:pt x="0" y="57912"/>
                </a:lnTo>
                <a:lnTo>
                  <a:pt x="0" y="115824"/>
                </a:lnTo>
                <a:lnTo>
                  <a:pt x="150113" y="115824"/>
                </a:lnTo>
                <a:lnTo>
                  <a:pt x="150113" y="57912"/>
                </a:lnTo>
                <a:close/>
              </a:path>
              <a:path w="323850" h="173736">
                <a:moveTo>
                  <a:pt x="265938" y="57912"/>
                </a:moveTo>
                <a:lnTo>
                  <a:pt x="179069" y="57912"/>
                </a:lnTo>
                <a:lnTo>
                  <a:pt x="179069" y="115824"/>
                </a:lnTo>
                <a:lnTo>
                  <a:pt x="265938" y="115824"/>
                </a:lnTo>
                <a:lnTo>
                  <a:pt x="323850" y="86868"/>
                </a:lnTo>
                <a:lnTo>
                  <a:pt x="265938" y="57912"/>
                </a:lnTo>
                <a:close/>
              </a:path>
            </a:pathLst>
          </a:custGeom>
          <a:solidFill>
            <a:srgbClr val="FFFFFF"/>
          </a:solidFill>
        </p:spPr>
        <p:txBody>
          <a:bodyPr wrap="square" lIns="0" tIns="0" rIns="0" bIns="0" rtlCol="0">
            <a:spAutoFit/>
          </a:bodyPr>
          <a:lstStyle/>
          <a:p/>
        </p:txBody>
      </p:sp>
      <p:sp>
        <p:nvSpPr>
          <p:cNvPr id="30" name="object 30"/>
          <p:cNvSpPr/>
          <p:nvPr/>
        </p:nvSpPr>
        <p:spPr>
          <a:xfrm>
            <a:off x="2910077" y="4961465"/>
            <a:ext cx="0" cy="649224"/>
          </a:xfrm>
          <a:custGeom>
            <a:avLst/>
            <a:gdLst/>
            <a:ahLst/>
            <a:cxnLst/>
            <a:rect l="l" t="t" r="r" b="b"/>
            <a:pathLst>
              <a:path h="649224">
                <a:moveTo>
                  <a:pt x="0" y="0"/>
                </a:moveTo>
                <a:lnTo>
                  <a:pt x="0" y="649224"/>
                </a:lnTo>
              </a:path>
            </a:pathLst>
          </a:custGeom>
          <a:ln w="38100">
            <a:solidFill>
              <a:srgbClr val="FFFFFF"/>
            </a:solidFill>
          </a:ln>
        </p:spPr>
        <p:txBody>
          <a:bodyPr wrap="square" lIns="0" tIns="0" rIns="0" bIns="0" rtlCol="0">
            <a:spAutoFit/>
          </a:bodyPr>
          <a:lstStyle/>
          <a:p/>
        </p:txBody>
      </p:sp>
      <p:sp>
        <p:nvSpPr>
          <p:cNvPr id="31" name="object 31"/>
          <p:cNvSpPr txBox="1"/>
          <p:nvPr/>
        </p:nvSpPr>
        <p:spPr>
          <a:xfrm>
            <a:off x="973023" y="4134187"/>
            <a:ext cx="4493895" cy="1875155"/>
          </a:xfrm>
          <a:prstGeom prst="rect">
            <a:avLst/>
          </a:prstGeom>
        </p:spPr>
        <p:txBody>
          <a:bodyPr vert="horz" wrap="square" lIns="0" tIns="0" rIns="0" bIns="0" rtlCol="0">
            <a:spAutoFit/>
          </a:bodyPr>
          <a:lstStyle/>
          <a:p>
            <a:pPr marL="2047875" marR="6350" indent="202565">
              <a:lnSpc>
                <a:spcPct val="150000"/>
              </a:lnSpc>
            </a:pPr>
            <a:r>
              <a:rPr sz="1600" b="1" spc="-20" dirty="0">
                <a:solidFill>
                  <a:srgbClr val="FFFFFF"/>
                </a:solidFill>
                <a:latin typeface="微软雅黑" panose="020B0503020204020204" charset="-122"/>
                <a:cs typeface="微软雅黑" panose="020B0503020204020204" charset="-122"/>
              </a:rPr>
              <a:t>不服从管理，违反安全 生产规章制度或者操作规程</a:t>
            </a:r>
            <a:endParaRPr sz="1600">
              <a:latin typeface="微软雅黑" panose="020B0503020204020204" charset="-122"/>
              <a:cs typeface="微软雅黑" panose="020B0503020204020204" charset="-122"/>
            </a:endParaRPr>
          </a:p>
          <a:p>
            <a:pPr>
              <a:lnSpc>
                <a:spcPts val="1350"/>
              </a:lnSpc>
              <a:spcBef>
                <a:spcPts val="35"/>
              </a:spcBef>
            </a:pPr>
            <a:endParaRPr sz="1350"/>
          </a:p>
          <a:p>
            <a:pPr>
              <a:lnSpc>
                <a:spcPts val="1600"/>
              </a:lnSpc>
            </a:pPr>
            <a:endParaRPr sz="1600"/>
          </a:p>
          <a:p>
            <a:pPr>
              <a:lnSpc>
                <a:spcPts val="1600"/>
              </a:lnSpc>
            </a:pPr>
            <a:endParaRPr sz="1600"/>
          </a:p>
          <a:p>
            <a:pPr marL="127000" marR="3102610" indent="-114300">
              <a:lnSpc>
                <a:spcPct val="100000"/>
              </a:lnSpc>
            </a:pPr>
            <a:r>
              <a:rPr sz="1800" b="1" dirty="0">
                <a:solidFill>
                  <a:srgbClr val="FFFFFF"/>
                </a:solidFill>
                <a:latin typeface="微软雅黑" panose="020B0503020204020204" charset="-122"/>
                <a:cs typeface="微软雅黑" panose="020B0503020204020204" charset="-122"/>
              </a:rPr>
              <a:t>生产经营单位 的从业人员</a:t>
            </a:r>
            <a:endParaRPr sz="1800">
              <a:latin typeface="微软雅黑" panose="020B0503020204020204" charset="-122"/>
              <a:cs typeface="微软雅黑" panose="020B0503020204020204" charset="-122"/>
            </a:endParaRPr>
          </a:p>
        </p:txBody>
      </p:sp>
      <p:sp>
        <p:nvSpPr>
          <p:cNvPr id="32" name="object 32"/>
          <p:cNvSpPr txBox="1"/>
          <p:nvPr/>
        </p:nvSpPr>
        <p:spPr>
          <a:xfrm>
            <a:off x="3981703" y="5477466"/>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构成犯罪</a:t>
            </a:r>
            <a:endParaRPr sz="1600">
              <a:latin typeface="微软雅黑" panose="020B0503020204020204" charset="-122"/>
              <a:cs typeface="微软雅黑" panose="020B0503020204020204" charset="-122"/>
            </a:endParaRPr>
          </a:p>
        </p:txBody>
      </p:sp>
      <p:sp>
        <p:nvSpPr>
          <p:cNvPr id="33" name="object 33"/>
          <p:cNvSpPr txBox="1"/>
          <p:nvPr/>
        </p:nvSpPr>
        <p:spPr>
          <a:xfrm>
            <a:off x="6244590" y="4134187"/>
            <a:ext cx="2660650" cy="744220"/>
          </a:xfrm>
          <a:prstGeom prst="rect">
            <a:avLst/>
          </a:prstGeom>
        </p:spPr>
        <p:txBody>
          <a:bodyPr vert="horz" wrap="square" lIns="0" tIns="0" rIns="0" bIns="0" rtlCol="0">
            <a:spAutoFit/>
          </a:bodyPr>
          <a:lstStyle/>
          <a:p>
            <a:pPr marL="114300" marR="6350" indent="-102235">
              <a:lnSpc>
                <a:spcPct val="150000"/>
              </a:lnSpc>
            </a:pPr>
            <a:r>
              <a:rPr sz="1600" b="1" spc="-20" dirty="0">
                <a:solidFill>
                  <a:srgbClr val="FFFFFF"/>
                </a:solidFill>
                <a:latin typeface="微软雅黑" panose="020B0503020204020204" charset="-122"/>
                <a:cs typeface="微软雅黑" panose="020B0503020204020204" charset="-122"/>
              </a:rPr>
              <a:t>由生产经营单位给予批评教育 依照有关规章制度给予处分</a:t>
            </a:r>
            <a:endParaRPr sz="1600">
              <a:latin typeface="微软雅黑" panose="020B0503020204020204" charset="-122"/>
              <a:cs typeface="微软雅黑" panose="020B0503020204020204" charset="-122"/>
            </a:endParaRPr>
          </a:p>
        </p:txBody>
      </p:sp>
      <p:sp>
        <p:nvSpPr>
          <p:cNvPr id="34" name="object 34"/>
          <p:cNvSpPr txBox="1"/>
          <p:nvPr/>
        </p:nvSpPr>
        <p:spPr>
          <a:xfrm>
            <a:off x="6965950" y="5483816"/>
            <a:ext cx="12420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追究刑事责任</a:t>
            </a:r>
            <a:endParaRPr sz="1600">
              <a:latin typeface="微软雅黑" panose="020B0503020204020204" charset="-122"/>
              <a:cs typeface="微软雅黑" panose="020B0503020204020204" charset="-122"/>
            </a:endParaRPr>
          </a:p>
        </p:txBody>
      </p:sp>
      <p:sp>
        <p:nvSpPr>
          <p:cNvPr id="35" name="object 35"/>
          <p:cNvSpPr/>
          <p:nvPr/>
        </p:nvSpPr>
        <p:spPr>
          <a:xfrm>
            <a:off x="1127760" y="3991438"/>
            <a:ext cx="1146048" cy="1266444"/>
          </a:xfrm>
          <a:prstGeom prst="rect">
            <a:avLst/>
          </a:prstGeom>
          <a:blipFill>
            <a:blip r:embed="rId1" cstate="print"/>
            <a:stretch>
              <a:fillRect/>
            </a:stretch>
          </a:blipFill>
        </p:spPr>
        <p:txBody>
          <a:bodyPr wrap="square" lIns="0" tIns="0" rIns="0" bIns="0" rtlCol="0">
            <a:spAutoFit/>
          </a:bodyPr>
          <a:lstStyle/>
          <a:p/>
        </p:txBody>
      </p:sp>
      <p:sp>
        <p:nvSpPr>
          <p:cNvPr id="36" name="object 36"/>
          <p:cNvSpPr/>
          <p:nvPr/>
        </p:nvSpPr>
        <p:spPr>
          <a:xfrm>
            <a:off x="1117853" y="3981532"/>
            <a:ext cx="1165860" cy="1286255"/>
          </a:xfrm>
          <a:custGeom>
            <a:avLst/>
            <a:gdLst/>
            <a:ahLst/>
            <a:cxnLst/>
            <a:rect l="l" t="t" r="r" b="b"/>
            <a:pathLst>
              <a:path w="1165860" h="1286255">
                <a:moveTo>
                  <a:pt x="0" y="1286255"/>
                </a:moveTo>
                <a:lnTo>
                  <a:pt x="1165860" y="1286255"/>
                </a:lnTo>
                <a:lnTo>
                  <a:pt x="1165860" y="0"/>
                </a:lnTo>
                <a:lnTo>
                  <a:pt x="0" y="0"/>
                </a:lnTo>
                <a:lnTo>
                  <a:pt x="0" y="1286255"/>
                </a:lnTo>
                <a:close/>
              </a:path>
            </a:pathLst>
          </a:custGeom>
          <a:ln w="19812">
            <a:solidFill>
              <a:srgbClr val="FFFFFF"/>
            </a:solidFill>
          </a:ln>
        </p:spPr>
        <p:txBody>
          <a:bodyPr wrap="square" lIns="0" tIns="0" rIns="0" bIns="0" rtlCol="0">
            <a:spAutoFit/>
          </a:bodyPr>
          <a:lstStyle/>
          <a:p/>
        </p:txBody>
      </p:sp>
      <p:sp>
        <p:nvSpPr>
          <p:cNvPr id="37" name="object 37"/>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38" name="object 38"/>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104</a:t>
            </a:r>
            <a:endParaRPr sz="2000">
              <a:latin typeface="Calibri" panose="020F0502020204030204"/>
              <a:cs typeface="Calibri" panose="020F0502020204030204"/>
            </a:endParaRPr>
          </a:p>
        </p:txBody>
      </p:sp>
      <p:sp>
        <p:nvSpPr>
          <p:cNvPr id="39" name="矩形 38"/>
          <p:cNvSpPr/>
          <p:nvPr/>
        </p:nvSpPr>
        <p:spPr>
          <a:xfrm>
            <a:off x="560515" y="1066800"/>
            <a:ext cx="8790368"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第一百零四条</a:t>
            </a:r>
            <a:r>
              <a:rPr lang="en-US" altLang="zh-CN" sz="2400" dirty="0">
                <a:solidFill>
                  <a:srgbClr val="FF0000"/>
                </a:solidFill>
              </a:rPr>
              <a:t> </a:t>
            </a:r>
            <a:r>
              <a:rPr lang="zh-CN" altLang="zh-CN" sz="2400" dirty="0">
                <a:solidFill>
                  <a:srgbClr val="FF0000"/>
                </a:solidFill>
              </a:rPr>
              <a:t>生产经营单位的从业人员不服从管理，违反安全生产规章制度或者操作规程的，由生产经营单位给予批评教育，依照有关规章制度给予处分</a:t>
            </a:r>
            <a:r>
              <a:rPr lang="en-US" altLang="zh-CN" sz="2400" dirty="0">
                <a:solidFill>
                  <a:srgbClr val="FF0000"/>
                </a:solidFill>
              </a:rPr>
              <a:t>;</a:t>
            </a:r>
            <a:r>
              <a:rPr lang="zh-CN" altLang="zh-CN" sz="2400" dirty="0">
                <a:solidFill>
                  <a:srgbClr val="FF0000"/>
                </a:solidFill>
              </a:rPr>
              <a:t>构成犯罪的，依照刑法有关规定追究刑事责任。</a:t>
            </a:r>
            <a:endParaRPr lang="zh-CN" altLang="zh-CN" sz="24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86784" y="1278636"/>
            <a:ext cx="2168652" cy="4247388"/>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2802573" y="1470525"/>
            <a:ext cx="1263395" cy="632459"/>
          </a:xfrm>
          <a:custGeom>
            <a:avLst/>
            <a:gdLst/>
            <a:ahLst/>
            <a:cxnLst/>
            <a:rect l="l" t="t" r="r" b="b"/>
            <a:pathLst>
              <a:path w="1263395" h="632459">
                <a:moveTo>
                  <a:pt x="406145" y="0"/>
                </a:moveTo>
                <a:lnTo>
                  <a:pt x="0" y="209676"/>
                </a:lnTo>
                <a:lnTo>
                  <a:pt x="1263395" y="632459"/>
                </a:lnTo>
                <a:lnTo>
                  <a:pt x="406145" y="0"/>
                </a:lnTo>
                <a:close/>
              </a:path>
            </a:pathLst>
          </a:custGeom>
          <a:solidFill>
            <a:srgbClr val="E25643"/>
          </a:solidFill>
        </p:spPr>
        <p:txBody>
          <a:bodyPr wrap="square" lIns="0" tIns="0" rIns="0" bIns="0" rtlCol="0">
            <a:spAutoFit/>
          </a:bodyPr>
          <a:lstStyle/>
          <a:p/>
        </p:txBody>
      </p:sp>
      <p:sp>
        <p:nvSpPr>
          <p:cNvPr id="4" name="object 4"/>
          <p:cNvSpPr/>
          <p:nvPr/>
        </p:nvSpPr>
        <p:spPr>
          <a:xfrm>
            <a:off x="1909508" y="167191"/>
            <a:ext cx="3049524" cy="1013460"/>
          </a:xfrm>
          <a:custGeom>
            <a:avLst/>
            <a:gdLst/>
            <a:ahLst/>
            <a:cxnLst/>
            <a:rect l="l" t="t" r="r" b="b"/>
            <a:pathLst>
              <a:path w="3049524" h="1013460">
                <a:moveTo>
                  <a:pt x="3049524" y="0"/>
                </a:moveTo>
                <a:lnTo>
                  <a:pt x="0" y="0"/>
                </a:lnTo>
                <a:lnTo>
                  <a:pt x="0" y="1013460"/>
                </a:lnTo>
                <a:lnTo>
                  <a:pt x="2505583" y="1013460"/>
                </a:lnTo>
                <a:lnTo>
                  <a:pt x="3049524" y="0"/>
                </a:lnTo>
                <a:close/>
              </a:path>
            </a:pathLst>
          </a:custGeom>
          <a:solidFill>
            <a:srgbClr val="E75A48"/>
          </a:solidFill>
        </p:spPr>
        <p:txBody>
          <a:bodyPr wrap="square" lIns="0" tIns="0" rIns="0" bIns="0" rtlCol="0">
            <a:spAutoFit/>
          </a:bodyPr>
          <a:lstStyle/>
          <a:p/>
        </p:txBody>
      </p:sp>
      <p:sp>
        <p:nvSpPr>
          <p:cNvPr id="5" name="object 5"/>
          <p:cNvSpPr/>
          <p:nvPr/>
        </p:nvSpPr>
        <p:spPr>
          <a:xfrm>
            <a:off x="2820862" y="1179441"/>
            <a:ext cx="1588008" cy="505967"/>
          </a:xfrm>
          <a:custGeom>
            <a:avLst/>
            <a:gdLst/>
            <a:ahLst/>
            <a:cxnLst/>
            <a:rect l="l" t="t" r="r" b="b"/>
            <a:pathLst>
              <a:path w="1588008" h="505967">
                <a:moveTo>
                  <a:pt x="1588008" y="0"/>
                </a:moveTo>
                <a:lnTo>
                  <a:pt x="0" y="0"/>
                </a:lnTo>
                <a:lnTo>
                  <a:pt x="0" y="505967"/>
                </a:lnTo>
                <a:lnTo>
                  <a:pt x="1588008" y="0"/>
                </a:lnTo>
                <a:close/>
              </a:path>
            </a:pathLst>
          </a:custGeom>
          <a:solidFill>
            <a:srgbClr val="C52C15"/>
          </a:solidFill>
        </p:spPr>
        <p:txBody>
          <a:bodyPr wrap="square" lIns="0" tIns="0" rIns="0" bIns="0" rtlCol="0">
            <a:spAutoFit/>
          </a:bodyPr>
          <a:lstStyle/>
          <a:p/>
        </p:txBody>
      </p:sp>
      <p:sp>
        <p:nvSpPr>
          <p:cNvPr id="6" name="object 6"/>
          <p:cNvSpPr txBox="1"/>
          <p:nvPr/>
        </p:nvSpPr>
        <p:spPr>
          <a:xfrm>
            <a:off x="2376565" y="301490"/>
            <a:ext cx="1552575" cy="304800"/>
          </a:xfrm>
          <a:prstGeom prst="rect">
            <a:avLst/>
          </a:prstGeom>
        </p:spPr>
        <p:txBody>
          <a:bodyPr vert="horz" wrap="square" lIns="0" tIns="0" rIns="0" bIns="0" rtlCol="0">
            <a:spAutoFit/>
          </a:bodyPr>
          <a:lstStyle/>
          <a:p>
            <a:pPr marL="12700">
              <a:lnSpc>
                <a:spcPts val="2400"/>
              </a:lnSpc>
            </a:pPr>
            <a:r>
              <a:rPr sz="2000" b="1" spc="-5" dirty="0">
                <a:solidFill>
                  <a:srgbClr val="FFFFFF"/>
                </a:solidFill>
                <a:latin typeface="微软雅黑" panose="020B0503020204020204" charset="-122"/>
                <a:cs typeface="微软雅黑" panose="020B0503020204020204" charset="-122"/>
              </a:rPr>
              <a:t>依法获得安全</a:t>
            </a:r>
            <a:endParaRPr sz="2000">
              <a:latin typeface="微软雅黑" panose="020B0503020204020204" charset="-122"/>
              <a:cs typeface="微软雅黑" panose="020B0503020204020204" charset="-122"/>
            </a:endParaRPr>
          </a:p>
        </p:txBody>
      </p:sp>
      <p:sp>
        <p:nvSpPr>
          <p:cNvPr id="7" name="object 7"/>
          <p:cNvSpPr txBox="1"/>
          <p:nvPr/>
        </p:nvSpPr>
        <p:spPr>
          <a:xfrm>
            <a:off x="2250073" y="759071"/>
            <a:ext cx="1807210" cy="304800"/>
          </a:xfrm>
          <a:prstGeom prst="rect">
            <a:avLst/>
          </a:prstGeom>
        </p:spPr>
        <p:txBody>
          <a:bodyPr vert="horz" wrap="square" lIns="0" tIns="0" rIns="0" bIns="0" rtlCol="0">
            <a:spAutoFit/>
          </a:bodyPr>
          <a:lstStyle/>
          <a:p>
            <a:pPr marL="12700">
              <a:lnSpc>
                <a:spcPts val="2395"/>
              </a:lnSpc>
            </a:pPr>
            <a:r>
              <a:rPr sz="2000" b="1" dirty="0">
                <a:solidFill>
                  <a:srgbClr val="FFFFFF"/>
                </a:solidFill>
                <a:latin typeface="微软雅黑" panose="020B0503020204020204" charset="-122"/>
                <a:cs typeface="微软雅黑" panose="020B0503020204020204" charset="-122"/>
              </a:rPr>
              <a:t>生产保障的权利</a:t>
            </a:r>
            <a:endParaRPr sz="2000">
              <a:latin typeface="微软雅黑" panose="020B0503020204020204" charset="-122"/>
              <a:cs typeface="微软雅黑" panose="020B0503020204020204" charset="-122"/>
            </a:endParaRPr>
          </a:p>
        </p:txBody>
      </p:sp>
      <p:sp>
        <p:nvSpPr>
          <p:cNvPr id="8" name="object 8"/>
          <p:cNvSpPr/>
          <p:nvPr/>
        </p:nvSpPr>
        <p:spPr>
          <a:xfrm>
            <a:off x="7219188" y="2813304"/>
            <a:ext cx="1264919" cy="632460"/>
          </a:xfrm>
          <a:custGeom>
            <a:avLst/>
            <a:gdLst/>
            <a:ahLst/>
            <a:cxnLst/>
            <a:rect l="l" t="t" r="r" b="b"/>
            <a:pathLst>
              <a:path w="1264919" h="632460">
                <a:moveTo>
                  <a:pt x="858265" y="0"/>
                </a:moveTo>
                <a:lnTo>
                  <a:pt x="0" y="632460"/>
                </a:lnTo>
                <a:lnTo>
                  <a:pt x="1264919" y="209676"/>
                </a:lnTo>
                <a:lnTo>
                  <a:pt x="858265" y="0"/>
                </a:lnTo>
                <a:close/>
              </a:path>
            </a:pathLst>
          </a:custGeom>
          <a:solidFill>
            <a:srgbClr val="34BBDC"/>
          </a:solidFill>
        </p:spPr>
        <p:txBody>
          <a:bodyPr wrap="square" lIns="0" tIns="0" rIns="0" bIns="0" rtlCol="0">
            <a:spAutoFit/>
          </a:bodyPr>
          <a:lstStyle/>
          <a:p/>
        </p:txBody>
      </p:sp>
      <p:sp>
        <p:nvSpPr>
          <p:cNvPr id="9" name="object 9"/>
          <p:cNvSpPr/>
          <p:nvPr/>
        </p:nvSpPr>
        <p:spPr>
          <a:xfrm>
            <a:off x="6326123" y="1508760"/>
            <a:ext cx="3049524" cy="1011936"/>
          </a:xfrm>
          <a:custGeom>
            <a:avLst/>
            <a:gdLst/>
            <a:ahLst/>
            <a:cxnLst/>
            <a:rect l="l" t="t" r="r" b="b"/>
            <a:pathLst>
              <a:path w="3049524" h="1011936">
                <a:moveTo>
                  <a:pt x="3049524" y="0"/>
                </a:moveTo>
                <a:lnTo>
                  <a:pt x="0" y="0"/>
                </a:lnTo>
                <a:lnTo>
                  <a:pt x="543941" y="1011936"/>
                </a:lnTo>
                <a:lnTo>
                  <a:pt x="3049524" y="1011936"/>
                </a:lnTo>
                <a:lnTo>
                  <a:pt x="3049524" y="0"/>
                </a:lnTo>
                <a:close/>
              </a:path>
            </a:pathLst>
          </a:custGeom>
          <a:solidFill>
            <a:srgbClr val="38BCDE"/>
          </a:solidFill>
        </p:spPr>
        <p:txBody>
          <a:bodyPr wrap="square" lIns="0" tIns="0" rIns="0" bIns="0" rtlCol="0">
            <a:spAutoFit/>
          </a:bodyPr>
          <a:lstStyle/>
          <a:p/>
        </p:txBody>
      </p:sp>
      <p:sp>
        <p:nvSpPr>
          <p:cNvPr id="10" name="object 10"/>
          <p:cNvSpPr/>
          <p:nvPr/>
        </p:nvSpPr>
        <p:spPr>
          <a:xfrm>
            <a:off x="6876288" y="2520695"/>
            <a:ext cx="1588007" cy="505967"/>
          </a:xfrm>
          <a:custGeom>
            <a:avLst/>
            <a:gdLst/>
            <a:ahLst/>
            <a:cxnLst/>
            <a:rect l="l" t="t" r="r" b="b"/>
            <a:pathLst>
              <a:path w="1588007" h="505967">
                <a:moveTo>
                  <a:pt x="1588007" y="0"/>
                </a:moveTo>
                <a:lnTo>
                  <a:pt x="0" y="0"/>
                </a:lnTo>
                <a:lnTo>
                  <a:pt x="1588007" y="505967"/>
                </a:lnTo>
                <a:lnTo>
                  <a:pt x="1588007" y="0"/>
                </a:lnTo>
                <a:close/>
              </a:path>
            </a:pathLst>
          </a:custGeom>
          <a:solidFill>
            <a:srgbClr val="168499"/>
          </a:solidFill>
        </p:spPr>
        <p:txBody>
          <a:bodyPr wrap="square" lIns="0" tIns="0" rIns="0" bIns="0" rtlCol="0">
            <a:spAutoFit/>
          </a:bodyPr>
          <a:lstStyle/>
          <a:p/>
        </p:txBody>
      </p:sp>
      <p:sp>
        <p:nvSpPr>
          <p:cNvPr id="11" name="object 11"/>
          <p:cNvSpPr txBox="1"/>
          <p:nvPr/>
        </p:nvSpPr>
        <p:spPr>
          <a:xfrm>
            <a:off x="7231126" y="1513789"/>
            <a:ext cx="1807845" cy="927735"/>
          </a:xfrm>
          <a:prstGeom prst="rect">
            <a:avLst/>
          </a:prstGeom>
        </p:spPr>
        <p:txBody>
          <a:bodyPr vert="horz" wrap="square" lIns="0" tIns="0" rIns="0" bIns="0" rtlCol="0">
            <a:spAutoFit/>
          </a:bodyPr>
          <a:lstStyle/>
          <a:p>
            <a:pPr marL="12700" marR="6350" indent="202565">
              <a:lnSpc>
                <a:spcPct val="150000"/>
              </a:lnSpc>
            </a:pPr>
            <a:r>
              <a:rPr sz="2000" b="1" dirty="0">
                <a:solidFill>
                  <a:srgbClr val="FFFFFF"/>
                </a:solidFill>
                <a:latin typeface="微软雅黑" panose="020B0503020204020204" charset="-122"/>
                <a:cs typeface="微软雅黑" panose="020B0503020204020204" charset="-122"/>
              </a:rPr>
              <a:t>依法履行安全 生产方面</a:t>
            </a:r>
            <a:r>
              <a:rPr sz="2000" b="1" spc="-5" dirty="0">
                <a:solidFill>
                  <a:srgbClr val="FFFFFF"/>
                </a:solidFill>
                <a:latin typeface="微软雅黑" panose="020B0503020204020204" charset="-122"/>
                <a:cs typeface="微软雅黑" panose="020B0503020204020204" charset="-122"/>
              </a:rPr>
              <a:t>的</a:t>
            </a:r>
            <a:r>
              <a:rPr sz="2000" b="1" spc="0" dirty="0">
                <a:solidFill>
                  <a:srgbClr val="FFFFFF"/>
                </a:solidFill>
                <a:latin typeface="微软雅黑" panose="020B0503020204020204" charset="-122"/>
                <a:cs typeface="微软雅黑" panose="020B0503020204020204" charset="-122"/>
              </a:rPr>
              <a:t>义务</a:t>
            </a:r>
            <a:endParaRPr sz="2000">
              <a:latin typeface="微软雅黑" panose="020B0503020204020204" charset="-122"/>
              <a:cs typeface="微软雅黑" panose="020B0503020204020204" charset="-122"/>
            </a:endParaRPr>
          </a:p>
        </p:txBody>
      </p:sp>
      <p:sp>
        <p:nvSpPr>
          <p:cNvPr id="12" name="object 12"/>
          <p:cNvSpPr txBox="1"/>
          <p:nvPr/>
        </p:nvSpPr>
        <p:spPr>
          <a:xfrm>
            <a:off x="3992371" y="5914948"/>
            <a:ext cx="2540000" cy="287020"/>
          </a:xfrm>
          <a:prstGeom prst="rect">
            <a:avLst/>
          </a:prstGeom>
        </p:spPr>
        <p:txBody>
          <a:bodyPr vert="horz" wrap="square" lIns="0" tIns="0" rIns="0" bIns="0" rtlCol="0">
            <a:spAutoFit/>
          </a:bodyPr>
          <a:lstStyle/>
          <a:p>
            <a:pPr marL="12700">
              <a:lnSpc>
                <a:spcPct val="100000"/>
              </a:lnSpc>
            </a:pPr>
            <a:r>
              <a:rPr sz="1800" b="1" dirty="0">
                <a:solidFill>
                  <a:srgbClr val="404040"/>
                </a:solidFill>
                <a:latin typeface="微软雅黑" panose="020B0503020204020204" charset="-122"/>
                <a:cs typeface="微软雅黑" panose="020B0503020204020204" charset="-122"/>
              </a:rPr>
              <a:t>生产经营单位的从业人员</a:t>
            </a:r>
            <a:endParaRPr sz="1800">
              <a:latin typeface="微软雅黑" panose="020B0503020204020204" charset="-122"/>
              <a:cs typeface="微软雅黑" panose="020B0503020204020204" charset="-122"/>
            </a:endParaRPr>
          </a:p>
        </p:txBody>
      </p:sp>
      <p:sp>
        <p:nvSpPr>
          <p:cNvPr id="13" name="object 13"/>
          <p:cNvSpPr/>
          <p:nvPr/>
        </p:nvSpPr>
        <p:spPr>
          <a:xfrm>
            <a:off x="8956547" y="224027"/>
            <a:ext cx="926592" cy="800100"/>
          </a:xfrm>
          <a:custGeom>
            <a:avLst/>
            <a:gdLst/>
            <a:ahLst/>
            <a:cxnLst/>
            <a:rect l="l" t="t" r="r" b="b"/>
            <a:pathLst>
              <a:path w="926592" h="800100">
                <a:moveTo>
                  <a:pt x="726567" y="0"/>
                </a:moveTo>
                <a:lnTo>
                  <a:pt x="200025" y="0"/>
                </a:lnTo>
                <a:lnTo>
                  <a:pt x="0" y="400050"/>
                </a:lnTo>
                <a:lnTo>
                  <a:pt x="200025" y="800100"/>
                </a:lnTo>
                <a:lnTo>
                  <a:pt x="726567" y="800100"/>
                </a:lnTo>
                <a:lnTo>
                  <a:pt x="926592" y="400050"/>
                </a:lnTo>
                <a:lnTo>
                  <a:pt x="726567" y="0"/>
                </a:lnTo>
                <a:close/>
              </a:path>
            </a:pathLst>
          </a:custGeom>
          <a:solidFill>
            <a:srgbClr val="17BC9B"/>
          </a:solidFill>
        </p:spPr>
        <p:txBody>
          <a:bodyPr wrap="square" lIns="0" tIns="0" rIns="0" bIns="0" rtlCol="0">
            <a:spAutoFit/>
          </a:bodyPr>
          <a:lstStyle/>
          <a:p/>
        </p:txBody>
      </p:sp>
      <p:sp>
        <p:nvSpPr>
          <p:cNvPr id="14" name="object 14"/>
          <p:cNvSpPr txBox="1"/>
          <p:nvPr/>
        </p:nvSpPr>
        <p:spPr>
          <a:xfrm>
            <a:off x="9318497" y="387222"/>
            <a:ext cx="205740" cy="457200"/>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Calibri" panose="020F0502020204030204"/>
                <a:cs typeface="Calibri" panose="020F0502020204030204"/>
              </a:rPr>
              <a:t>6</a:t>
            </a:r>
            <a:endParaRPr sz="2800">
              <a:latin typeface="Calibri" panose="020F0502020204030204"/>
              <a:cs typeface="Calibri" panose="020F0502020204030204"/>
            </a:endParaRPr>
          </a:p>
        </p:txBody>
      </p:sp>
      <p:sp>
        <p:nvSpPr>
          <p:cNvPr id="15" name="矩形 14"/>
          <p:cNvSpPr/>
          <p:nvPr/>
        </p:nvSpPr>
        <p:spPr>
          <a:xfrm>
            <a:off x="381000" y="1379353"/>
            <a:ext cx="2355913" cy="35394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800" dirty="0">
                <a:solidFill>
                  <a:srgbClr val="FF0000"/>
                </a:solidFill>
              </a:rPr>
              <a:t>第六条</a:t>
            </a:r>
            <a:r>
              <a:rPr lang="en-US" altLang="zh-CN" sz="2800" dirty="0">
                <a:solidFill>
                  <a:srgbClr val="FF0000"/>
                </a:solidFill>
              </a:rPr>
              <a:t> </a:t>
            </a:r>
            <a:r>
              <a:rPr lang="zh-CN" altLang="zh-CN" sz="2800" dirty="0">
                <a:solidFill>
                  <a:srgbClr val="FF0000"/>
                </a:solidFill>
              </a:rPr>
              <a:t>生产经营单位的从业人员有依法获得安全生产保障的权利，并应当依法履行安全生产方面的义务。</a:t>
            </a:r>
            <a:endParaRPr lang="zh-CN" altLang="zh-CN" sz="2800" dirty="0">
              <a:solidFill>
                <a:srgbClr val="FF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2088134"/>
          </a:xfrm>
          <a:custGeom>
            <a:avLst/>
            <a:gdLst/>
            <a:ahLst/>
            <a:cxnLst/>
            <a:rect l="l" t="t" r="r" b="b"/>
            <a:pathLst>
              <a:path w="735647" h="2088134">
                <a:moveTo>
                  <a:pt x="0" y="2088134"/>
                </a:moveTo>
                <a:lnTo>
                  <a:pt x="735647" y="2088134"/>
                </a:lnTo>
                <a:lnTo>
                  <a:pt x="735647" y="0"/>
                </a:lnTo>
                <a:lnTo>
                  <a:pt x="0" y="0"/>
                </a:lnTo>
                <a:lnTo>
                  <a:pt x="0" y="2088134"/>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2088134"/>
          </a:xfrm>
          <a:custGeom>
            <a:avLst/>
            <a:gdLst/>
            <a:ahLst/>
            <a:cxnLst/>
            <a:rect l="l" t="t" r="r" b="b"/>
            <a:pathLst>
              <a:path w="8337296" h="2088134">
                <a:moveTo>
                  <a:pt x="0" y="2088134"/>
                </a:moveTo>
                <a:lnTo>
                  <a:pt x="8337296" y="2088134"/>
                </a:lnTo>
                <a:lnTo>
                  <a:pt x="8337296" y="0"/>
                </a:lnTo>
                <a:lnTo>
                  <a:pt x="0" y="0"/>
                </a:lnTo>
                <a:lnTo>
                  <a:pt x="0" y="2088134"/>
                </a:lnTo>
                <a:close/>
              </a:path>
            </a:pathLst>
          </a:custGeom>
          <a:solidFill>
            <a:srgbClr val="EE5200"/>
          </a:solidFill>
        </p:spPr>
        <p:txBody>
          <a:bodyPr wrap="square" lIns="0" tIns="0" rIns="0" bIns="0" rtlCol="0">
            <a:spAutoFit/>
          </a:bodyPr>
          <a:lstStyle/>
          <a:p/>
        </p:txBody>
      </p:sp>
      <p:sp>
        <p:nvSpPr>
          <p:cNvPr id="6" name="object 6"/>
          <p:cNvSpPr/>
          <p:nvPr/>
        </p:nvSpPr>
        <p:spPr>
          <a:xfrm>
            <a:off x="344487" y="3573005"/>
            <a:ext cx="735647" cy="3096006"/>
          </a:xfrm>
          <a:custGeom>
            <a:avLst/>
            <a:gdLst/>
            <a:ahLst/>
            <a:cxnLst/>
            <a:rect l="l" t="t" r="r" b="b"/>
            <a:pathLst>
              <a:path w="735647" h="3096005">
                <a:moveTo>
                  <a:pt x="0" y="3096006"/>
                </a:moveTo>
                <a:lnTo>
                  <a:pt x="735647" y="3096006"/>
                </a:lnTo>
                <a:lnTo>
                  <a:pt x="735647" y="0"/>
                </a:lnTo>
                <a:lnTo>
                  <a:pt x="0" y="0"/>
                </a:lnTo>
                <a:lnTo>
                  <a:pt x="0" y="3096006"/>
                </a:lnTo>
                <a:close/>
              </a:path>
            </a:pathLst>
          </a:custGeom>
          <a:solidFill>
            <a:srgbClr val="205A6B"/>
          </a:solidFill>
        </p:spPr>
        <p:txBody>
          <a:bodyPr wrap="square" lIns="0" tIns="0" rIns="0" bIns="0" rtlCol="0">
            <a:spAutoFit/>
          </a:bodyPr>
          <a:lstStyle/>
          <a:p/>
        </p:txBody>
      </p:sp>
      <p:sp>
        <p:nvSpPr>
          <p:cNvPr id="7" name="object 7"/>
          <p:cNvSpPr/>
          <p:nvPr/>
        </p:nvSpPr>
        <p:spPr>
          <a:xfrm>
            <a:off x="1080135" y="3573005"/>
            <a:ext cx="8337296" cy="3096006"/>
          </a:xfrm>
          <a:custGeom>
            <a:avLst/>
            <a:gdLst/>
            <a:ahLst/>
            <a:cxnLst/>
            <a:rect l="l" t="t" r="r" b="b"/>
            <a:pathLst>
              <a:path w="8337296" h="3096005">
                <a:moveTo>
                  <a:pt x="0" y="3096006"/>
                </a:moveTo>
                <a:lnTo>
                  <a:pt x="8337296" y="3096006"/>
                </a:lnTo>
                <a:lnTo>
                  <a:pt x="8337296" y="0"/>
                </a:lnTo>
                <a:lnTo>
                  <a:pt x="0" y="0"/>
                </a:lnTo>
                <a:lnTo>
                  <a:pt x="0" y="3096006"/>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357301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66901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171569"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971802"/>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2404617"/>
            <a:ext cx="66548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拒绝、阻碍负有安全生产监督管理职责的部门依法实施监督检查的</a:t>
            </a:r>
            <a:endParaRPr sz="1800">
              <a:latin typeface="微软雅黑" panose="020B0503020204020204" charset="-122"/>
              <a:cs typeface="微软雅黑" panose="020B0503020204020204" charset="-122"/>
            </a:endParaRPr>
          </a:p>
        </p:txBody>
      </p:sp>
      <p:sp>
        <p:nvSpPr>
          <p:cNvPr id="18" name="object 18"/>
          <p:cNvSpPr txBox="1"/>
          <p:nvPr/>
        </p:nvSpPr>
        <p:spPr>
          <a:xfrm>
            <a:off x="585012" y="4426966"/>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2999232" y="4105655"/>
            <a:ext cx="612647" cy="611124"/>
          </a:xfrm>
          <a:custGeom>
            <a:avLst/>
            <a:gdLst/>
            <a:ahLst/>
            <a:cxnLst/>
            <a:rect l="l" t="t" r="r" b="b"/>
            <a:pathLst>
              <a:path w="612648" h="611124">
                <a:moveTo>
                  <a:pt x="306323"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3" y="611124"/>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7"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3" y="0"/>
                </a:lnTo>
                <a:close/>
              </a:path>
            </a:pathLst>
          </a:custGeom>
          <a:solidFill>
            <a:srgbClr val="FFFFFF"/>
          </a:solidFill>
        </p:spPr>
        <p:txBody>
          <a:bodyPr wrap="square" lIns="0" tIns="0" rIns="0" bIns="0" rtlCol="0">
            <a:spAutoFit/>
          </a:bodyPr>
          <a:lstStyle/>
          <a:p/>
        </p:txBody>
      </p:sp>
      <p:sp>
        <p:nvSpPr>
          <p:cNvPr id="20" name="object 20"/>
          <p:cNvSpPr/>
          <p:nvPr/>
        </p:nvSpPr>
        <p:spPr>
          <a:xfrm>
            <a:off x="3072383" y="4111752"/>
            <a:ext cx="466344" cy="469392"/>
          </a:xfrm>
          <a:prstGeom prst="rect">
            <a:avLst/>
          </a:prstGeom>
          <a:blipFill>
            <a:blip r:embed="rId1" cstate="print"/>
            <a:stretch>
              <a:fillRect/>
            </a:stretch>
          </a:blipFill>
        </p:spPr>
        <p:txBody>
          <a:bodyPr wrap="square" lIns="0" tIns="0" rIns="0" bIns="0" rtlCol="0">
            <a:spAutoFit/>
          </a:bodyPr>
          <a:lstStyle/>
          <a:p/>
        </p:txBody>
      </p:sp>
      <p:sp>
        <p:nvSpPr>
          <p:cNvPr id="21" name="object 21"/>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22" name="object 22"/>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23" name="object 23"/>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105</a:t>
            </a:r>
            <a:endParaRPr sz="2000">
              <a:latin typeface="Calibri" panose="020F0502020204030204"/>
              <a:cs typeface="Calibri" panose="020F0502020204030204"/>
            </a:endParaRPr>
          </a:p>
        </p:txBody>
      </p:sp>
      <p:sp>
        <p:nvSpPr>
          <p:cNvPr id="24" name="object 24"/>
          <p:cNvSpPr/>
          <p:nvPr/>
        </p:nvSpPr>
        <p:spPr>
          <a:xfrm>
            <a:off x="7331202" y="4095750"/>
            <a:ext cx="611124" cy="611124"/>
          </a:xfrm>
          <a:custGeom>
            <a:avLst/>
            <a:gdLst/>
            <a:ahLst/>
            <a:cxnLst/>
            <a:rect l="l" t="t" r="r" b="b"/>
            <a:pathLst>
              <a:path w="611124" h="611124">
                <a:moveTo>
                  <a:pt x="305562" y="0"/>
                </a:moveTo>
                <a:lnTo>
                  <a:pt x="255991" y="3998"/>
                </a:lnTo>
                <a:lnTo>
                  <a:pt x="208970" y="15575"/>
                </a:lnTo>
                <a:lnTo>
                  <a:pt x="165127" y="34101"/>
                </a:lnTo>
                <a:lnTo>
                  <a:pt x="125089" y="58948"/>
                </a:lnTo>
                <a:lnTo>
                  <a:pt x="89487" y="89487"/>
                </a:lnTo>
                <a:lnTo>
                  <a:pt x="58948" y="125089"/>
                </a:lnTo>
                <a:lnTo>
                  <a:pt x="34101" y="165127"/>
                </a:lnTo>
                <a:lnTo>
                  <a:pt x="15575" y="208970"/>
                </a:lnTo>
                <a:lnTo>
                  <a:pt x="3998" y="255991"/>
                </a:lnTo>
                <a:lnTo>
                  <a:pt x="0" y="305562"/>
                </a:lnTo>
                <a:lnTo>
                  <a:pt x="1012" y="330626"/>
                </a:lnTo>
                <a:lnTo>
                  <a:pt x="8878" y="379000"/>
                </a:lnTo>
                <a:lnTo>
                  <a:pt x="24008" y="424511"/>
                </a:lnTo>
                <a:lnTo>
                  <a:pt x="45774" y="466530"/>
                </a:lnTo>
                <a:lnTo>
                  <a:pt x="73545" y="504428"/>
                </a:lnTo>
                <a:lnTo>
                  <a:pt x="106695" y="537578"/>
                </a:lnTo>
                <a:lnTo>
                  <a:pt x="144593" y="565349"/>
                </a:lnTo>
                <a:lnTo>
                  <a:pt x="186612" y="587115"/>
                </a:lnTo>
                <a:lnTo>
                  <a:pt x="232123" y="602245"/>
                </a:lnTo>
                <a:lnTo>
                  <a:pt x="280497" y="610111"/>
                </a:lnTo>
                <a:lnTo>
                  <a:pt x="305562" y="611124"/>
                </a:lnTo>
                <a:lnTo>
                  <a:pt x="330626" y="610111"/>
                </a:lnTo>
                <a:lnTo>
                  <a:pt x="379000" y="602245"/>
                </a:lnTo>
                <a:lnTo>
                  <a:pt x="424511" y="587115"/>
                </a:lnTo>
                <a:lnTo>
                  <a:pt x="466530" y="565349"/>
                </a:lnTo>
                <a:lnTo>
                  <a:pt x="504428" y="537578"/>
                </a:lnTo>
                <a:lnTo>
                  <a:pt x="537578" y="504428"/>
                </a:lnTo>
                <a:lnTo>
                  <a:pt x="565349" y="466530"/>
                </a:lnTo>
                <a:lnTo>
                  <a:pt x="587115" y="424511"/>
                </a:lnTo>
                <a:lnTo>
                  <a:pt x="602245" y="379000"/>
                </a:lnTo>
                <a:lnTo>
                  <a:pt x="610111" y="330626"/>
                </a:lnTo>
                <a:lnTo>
                  <a:pt x="611124" y="305562"/>
                </a:lnTo>
                <a:lnTo>
                  <a:pt x="610111" y="280497"/>
                </a:lnTo>
                <a:lnTo>
                  <a:pt x="602245" y="232123"/>
                </a:lnTo>
                <a:lnTo>
                  <a:pt x="587115" y="186612"/>
                </a:lnTo>
                <a:lnTo>
                  <a:pt x="565349" y="144593"/>
                </a:lnTo>
                <a:lnTo>
                  <a:pt x="537578" y="106695"/>
                </a:lnTo>
                <a:lnTo>
                  <a:pt x="504428" y="73545"/>
                </a:lnTo>
                <a:lnTo>
                  <a:pt x="466530" y="45774"/>
                </a:lnTo>
                <a:lnTo>
                  <a:pt x="424511" y="24008"/>
                </a:lnTo>
                <a:lnTo>
                  <a:pt x="379000" y="8878"/>
                </a:lnTo>
                <a:lnTo>
                  <a:pt x="330626" y="1012"/>
                </a:lnTo>
                <a:lnTo>
                  <a:pt x="305562" y="0"/>
                </a:lnTo>
                <a:close/>
              </a:path>
            </a:pathLst>
          </a:custGeom>
          <a:solidFill>
            <a:srgbClr val="FFFFFF"/>
          </a:solidFill>
        </p:spPr>
        <p:txBody>
          <a:bodyPr wrap="square" lIns="0" tIns="0" rIns="0" bIns="0" rtlCol="0">
            <a:spAutoFit/>
          </a:bodyPr>
          <a:lstStyle/>
          <a:p/>
        </p:txBody>
      </p:sp>
      <p:sp>
        <p:nvSpPr>
          <p:cNvPr id="25" name="object 25"/>
          <p:cNvSpPr/>
          <p:nvPr/>
        </p:nvSpPr>
        <p:spPr>
          <a:xfrm>
            <a:off x="7331202" y="4095750"/>
            <a:ext cx="611124" cy="611124"/>
          </a:xfrm>
          <a:custGeom>
            <a:avLst/>
            <a:gdLst/>
            <a:ahLst/>
            <a:cxnLst/>
            <a:rect l="l" t="t" r="r" b="b"/>
            <a:pathLst>
              <a:path w="611124" h="611124">
                <a:moveTo>
                  <a:pt x="0" y="305562"/>
                </a:moveTo>
                <a:lnTo>
                  <a:pt x="3998" y="255991"/>
                </a:lnTo>
                <a:lnTo>
                  <a:pt x="15575" y="208970"/>
                </a:lnTo>
                <a:lnTo>
                  <a:pt x="34101" y="165127"/>
                </a:lnTo>
                <a:lnTo>
                  <a:pt x="58948" y="125089"/>
                </a:lnTo>
                <a:lnTo>
                  <a:pt x="89487" y="89487"/>
                </a:lnTo>
                <a:lnTo>
                  <a:pt x="125089" y="58948"/>
                </a:lnTo>
                <a:lnTo>
                  <a:pt x="165127" y="34101"/>
                </a:lnTo>
                <a:lnTo>
                  <a:pt x="208970" y="15575"/>
                </a:lnTo>
                <a:lnTo>
                  <a:pt x="255991" y="3998"/>
                </a:lnTo>
                <a:lnTo>
                  <a:pt x="305562" y="0"/>
                </a:lnTo>
                <a:lnTo>
                  <a:pt x="330626" y="1012"/>
                </a:lnTo>
                <a:lnTo>
                  <a:pt x="379000" y="8878"/>
                </a:lnTo>
                <a:lnTo>
                  <a:pt x="424511" y="24008"/>
                </a:lnTo>
                <a:lnTo>
                  <a:pt x="466530" y="45774"/>
                </a:lnTo>
                <a:lnTo>
                  <a:pt x="504428" y="73545"/>
                </a:lnTo>
                <a:lnTo>
                  <a:pt x="537578" y="106695"/>
                </a:lnTo>
                <a:lnTo>
                  <a:pt x="565349" y="144593"/>
                </a:lnTo>
                <a:lnTo>
                  <a:pt x="587115" y="186612"/>
                </a:lnTo>
                <a:lnTo>
                  <a:pt x="602245" y="232123"/>
                </a:lnTo>
                <a:lnTo>
                  <a:pt x="610111" y="280497"/>
                </a:lnTo>
                <a:lnTo>
                  <a:pt x="611124" y="305562"/>
                </a:lnTo>
                <a:lnTo>
                  <a:pt x="610111" y="330626"/>
                </a:lnTo>
                <a:lnTo>
                  <a:pt x="602245" y="379000"/>
                </a:lnTo>
                <a:lnTo>
                  <a:pt x="587115" y="424511"/>
                </a:lnTo>
                <a:lnTo>
                  <a:pt x="565349" y="466530"/>
                </a:lnTo>
                <a:lnTo>
                  <a:pt x="537578" y="504428"/>
                </a:lnTo>
                <a:lnTo>
                  <a:pt x="504428" y="537578"/>
                </a:lnTo>
                <a:lnTo>
                  <a:pt x="466530" y="565349"/>
                </a:lnTo>
                <a:lnTo>
                  <a:pt x="424511" y="587115"/>
                </a:lnTo>
                <a:lnTo>
                  <a:pt x="379000" y="602245"/>
                </a:lnTo>
                <a:lnTo>
                  <a:pt x="330626" y="610111"/>
                </a:lnTo>
                <a:lnTo>
                  <a:pt x="305562" y="611124"/>
                </a:lnTo>
                <a:lnTo>
                  <a:pt x="280497" y="610111"/>
                </a:lnTo>
                <a:lnTo>
                  <a:pt x="232123" y="602245"/>
                </a:lnTo>
                <a:lnTo>
                  <a:pt x="186612" y="587115"/>
                </a:lnTo>
                <a:lnTo>
                  <a:pt x="144593" y="565349"/>
                </a:lnTo>
                <a:lnTo>
                  <a:pt x="106695" y="537578"/>
                </a:lnTo>
                <a:lnTo>
                  <a:pt x="73545" y="504428"/>
                </a:lnTo>
                <a:lnTo>
                  <a:pt x="45774" y="466530"/>
                </a:lnTo>
                <a:lnTo>
                  <a:pt x="24008" y="424511"/>
                </a:lnTo>
                <a:lnTo>
                  <a:pt x="8878" y="379000"/>
                </a:lnTo>
                <a:lnTo>
                  <a:pt x="1012" y="330626"/>
                </a:lnTo>
                <a:lnTo>
                  <a:pt x="0" y="305562"/>
                </a:lnTo>
                <a:close/>
              </a:path>
            </a:pathLst>
          </a:custGeom>
          <a:ln w="38100">
            <a:solidFill>
              <a:srgbClr val="FFFFFF"/>
            </a:solidFill>
          </a:ln>
        </p:spPr>
        <p:txBody>
          <a:bodyPr wrap="square" lIns="0" tIns="0" rIns="0" bIns="0" rtlCol="0">
            <a:spAutoFit/>
          </a:bodyPr>
          <a:lstStyle/>
          <a:p/>
        </p:txBody>
      </p:sp>
      <p:sp>
        <p:nvSpPr>
          <p:cNvPr id="26" name="object 26"/>
          <p:cNvSpPr/>
          <p:nvPr/>
        </p:nvSpPr>
        <p:spPr>
          <a:xfrm>
            <a:off x="7367016" y="4151376"/>
            <a:ext cx="539496" cy="498348"/>
          </a:xfrm>
          <a:prstGeom prst="rect">
            <a:avLst/>
          </a:prstGeom>
          <a:blipFill>
            <a:blip r:embed="rId2" cstate="print"/>
            <a:stretch>
              <a:fillRect/>
            </a:stretch>
          </a:blipFill>
        </p:spPr>
        <p:txBody>
          <a:bodyPr wrap="square" lIns="0" tIns="0" rIns="0" bIns="0" rtlCol="0">
            <a:spAutoFit/>
          </a:bodyPr>
          <a:lstStyle/>
          <a:p/>
        </p:txBody>
      </p:sp>
      <p:sp>
        <p:nvSpPr>
          <p:cNvPr id="27" name="object 27"/>
          <p:cNvSpPr/>
          <p:nvPr/>
        </p:nvSpPr>
        <p:spPr>
          <a:xfrm>
            <a:off x="5319521" y="3573017"/>
            <a:ext cx="0" cy="338328"/>
          </a:xfrm>
          <a:custGeom>
            <a:avLst/>
            <a:gdLst/>
            <a:ahLst/>
            <a:cxnLst/>
            <a:rect l="l" t="t" r="r" b="b"/>
            <a:pathLst>
              <a:path h="338328">
                <a:moveTo>
                  <a:pt x="0" y="0"/>
                </a:moveTo>
                <a:lnTo>
                  <a:pt x="0" y="338328"/>
                </a:lnTo>
              </a:path>
            </a:pathLst>
          </a:custGeom>
          <a:ln w="19812">
            <a:solidFill>
              <a:srgbClr val="FFFFFF"/>
            </a:solidFill>
          </a:ln>
        </p:spPr>
        <p:txBody>
          <a:bodyPr wrap="square" lIns="0" tIns="0" rIns="0" bIns="0" rtlCol="0">
            <a:spAutoFit/>
          </a:bodyPr>
          <a:lstStyle/>
          <a:p/>
        </p:txBody>
      </p:sp>
      <p:sp>
        <p:nvSpPr>
          <p:cNvPr id="28" name="object 28"/>
          <p:cNvSpPr/>
          <p:nvPr/>
        </p:nvSpPr>
        <p:spPr>
          <a:xfrm>
            <a:off x="5319521" y="4299965"/>
            <a:ext cx="0" cy="102107"/>
          </a:xfrm>
          <a:custGeom>
            <a:avLst/>
            <a:gdLst/>
            <a:ahLst/>
            <a:cxnLst/>
            <a:rect l="l" t="t" r="r" b="b"/>
            <a:pathLst>
              <a:path h="102107">
                <a:moveTo>
                  <a:pt x="0" y="0"/>
                </a:moveTo>
                <a:lnTo>
                  <a:pt x="0" y="102107"/>
                </a:lnTo>
              </a:path>
            </a:pathLst>
          </a:custGeom>
          <a:ln w="19812">
            <a:solidFill>
              <a:srgbClr val="FFFFFF"/>
            </a:solidFill>
          </a:ln>
        </p:spPr>
        <p:txBody>
          <a:bodyPr wrap="square" lIns="0" tIns="0" rIns="0" bIns="0" rtlCol="0">
            <a:spAutoFit/>
          </a:bodyPr>
          <a:lstStyle/>
          <a:p/>
        </p:txBody>
      </p:sp>
      <p:sp>
        <p:nvSpPr>
          <p:cNvPr id="29" name="object 29"/>
          <p:cNvSpPr/>
          <p:nvPr/>
        </p:nvSpPr>
        <p:spPr>
          <a:xfrm>
            <a:off x="4089653" y="5650229"/>
            <a:ext cx="1280160" cy="935736"/>
          </a:xfrm>
          <a:custGeom>
            <a:avLst/>
            <a:gdLst/>
            <a:ahLst/>
            <a:cxnLst/>
            <a:rect l="l" t="t" r="r" b="b"/>
            <a:pathLst>
              <a:path w="1280160" h="935736">
                <a:moveTo>
                  <a:pt x="0" y="935736"/>
                </a:moveTo>
                <a:lnTo>
                  <a:pt x="1280160" y="935736"/>
                </a:lnTo>
                <a:lnTo>
                  <a:pt x="1280160" y="0"/>
                </a:lnTo>
                <a:lnTo>
                  <a:pt x="0" y="0"/>
                </a:lnTo>
                <a:lnTo>
                  <a:pt x="0" y="935736"/>
                </a:lnTo>
                <a:close/>
              </a:path>
            </a:pathLst>
          </a:custGeom>
          <a:solidFill>
            <a:srgbClr val="205A6B"/>
          </a:solidFill>
        </p:spPr>
        <p:txBody>
          <a:bodyPr wrap="square" lIns="0" tIns="0" rIns="0" bIns="0" rtlCol="0">
            <a:spAutoFit/>
          </a:bodyPr>
          <a:lstStyle/>
          <a:p/>
        </p:txBody>
      </p:sp>
      <p:sp>
        <p:nvSpPr>
          <p:cNvPr id="30" name="object 30"/>
          <p:cNvSpPr/>
          <p:nvPr/>
        </p:nvSpPr>
        <p:spPr>
          <a:xfrm>
            <a:off x="4089653" y="5650229"/>
            <a:ext cx="1280160" cy="935736"/>
          </a:xfrm>
          <a:custGeom>
            <a:avLst/>
            <a:gdLst/>
            <a:ahLst/>
            <a:cxnLst/>
            <a:rect l="l" t="t" r="r" b="b"/>
            <a:pathLst>
              <a:path w="1280160" h="935736">
                <a:moveTo>
                  <a:pt x="0" y="935736"/>
                </a:moveTo>
                <a:lnTo>
                  <a:pt x="1280160" y="935736"/>
                </a:lnTo>
                <a:lnTo>
                  <a:pt x="1280160" y="0"/>
                </a:lnTo>
                <a:lnTo>
                  <a:pt x="0" y="0"/>
                </a:lnTo>
                <a:lnTo>
                  <a:pt x="0" y="935736"/>
                </a:lnTo>
                <a:close/>
              </a:path>
            </a:pathLst>
          </a:custGeom>
          <a:ln w="19812">
            <a:solidFill>
              <a:srgbClr val="FFFFFF"/>
            </a:solidFill>
          </a:ln>
        </p:spPr>
        <p:txBody>
          <a:bodyPr wrap="square" lIns="0" tIns="0" rIns="0" bIns="0" rtlCol="0">
            <a:spAutoFit/>
          </a:bodyPr>
          <a:lstStyle/>
          <a:p/>
        </p:txBody>
      </p:sp>
      <p:sp>
        <p:nvSpPr>
          <p:cNvPr id="31" name="object 31"/>
          <p:cNvSpPr txBox="1"/>
          <p:nvPr/>
        </p:nvSpPr>
        <p:spPr>
          <a:xfrm>
            <a:off x="4168902" y="6021527"/>
            <a:ext cx="1095375"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追究刑事责任</a:t>
            </a:r>
            <a:endParaRPr sz="1400">
              <a:latin typeface="微软雅黑" panose="020B0503020204020204" charset="-122"/>
              <a:cs typeface="微软雅黑" panose="020B0503020204020204" charset="-122"/>
            </a:endParaRPr>
          </a:p>
        </p:txBody>
      </p:sp>
      <p:sp>
        <p:nvSpPr>
          <p:cNvPr id="32" name="object 32"/>
          <p:cNvSpPr/>
          <p:nvPr/>
        </p:nvSpPr>
        <p:spPr>
          <a:xfrm>
            <a:off x="5698997" y="5650229"/>
            <a:ext cx="2974848" cy="647699"/>
          </a:xfrm>
          <a:custGeom>
            <a:avLst/>
            <a:gdLst/>
            <a:ahLst/>
            <a:cxnLst/>
            <a:rect l="l" t="t" r="r" b="b"/>
            <a:pathLst>
              <a:path w="2974848" h="647700">
                <a:moveTo>
                  <a:pt x="0" y="647700"/>
                </a:moveTo>
                <a:lnTo>
                  <a:pt x="2974848" y="647700"/>
                </a:lnTo>
                <a:lnTo>
                  <a:pt x="2974848" y="0"/>
                </a:lnTo>
                <a:lnTo>
                  <a:pt x="0" y="0"/>
                </a:lnTo>
                <a:lnTo>
                  <a:pt x="0" y="647700"/>
                </a:lnTo>
                <a:close/>
              </a:path>
            </a:pathLst>
          </a:custGeom>
          <a:solidFill>
            <a:srgbClr val="205A6B"/>
          </a:solidFill>
        </p:spPr>
        <p:txBody>
          <a:bodyPr wrap="square" lIns="0" tIns="0" rIns="0" bIns="0" rtlCol="0">
            <a:spAutoFit/>
          </a:bodyPr>
          <a:lstStyle/>
          <a:p/>
        </p:txBody>
      </p:sp>
      <p:sp>
        <p:nvSpPr>
          <p:cNvPr id="33" name="object 33"/>
          <p:cNvSpPr/>
          <p:nvPr/>
        </p:nvSpPr>
        <p:spPr>
          <a:xfrm>
            <a:off x="5698997" y="5650229"/>
            <a:ext cx="2974848" cy="647699"/>
          </a:xfrm>
          <a:custGeom>
            <a:avLst/>
            <a:gdLst/>
            <a:ahLst/>
            <a:cxnLst/>
            <a:rect l="l" t="t" r="r" b="b"/>
            <a:pathLst>
              <a:path w="2974848" h="647700">
                <a:moveTo>
                  <a:pt x="0" y="647700"/>
                </a:moveTo>
                <a:lnTo>
                  <a:pt x="2974848" y="647700"/>
                </a:lnTo>
                <a:lnTo>
                  <a:pt x="2974848" y="0"/>
                </a:lnTo>
                <a:lnTo>
                  <a:pt x="0" y="0"/>
                </a:lnTo>
                <a:lnTo>
                  <a:pt x="0" y="647700"/>
                </a:lnTo>
                <a:close/>
              </a:path>
            </a:pathLst>
          </a:custGeom>
          <a:ln w="19812">
            <a:solidFill>
              <a:srgbClr val="FFFFFF"/>
            </a:solidFill>
          </a:ln>
        </p:spPr>
        <p:txBody>
          <a:bodyPr wrap="square" lIns="0" tIns="0" rIns="0" bIns="0" rtlCol="0">
            <a:spAutoFit/>
          </a:bodyPr>
          <a:lstStyle/>
          <a:p/>
        </p:txBody>
      </p:sp>
      <p:sp>
        <p:nvSpPr>
          <p:cNvPr id="34" name="object 34"/>
          <p:cNvSpPr txBox="1"/>
          <p:nvPr/>
        </p:nvSpPr>
        <p:spPr>
          <a:xfrm>
            <a:off x="5777229" y="5877052"/>
            <a:ext cx="2696845" cy="22606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处二万元以上二十万元</a:t>
            </a:r>
            <a:r>
              <a:rPr sz="1400" b="1" spc="-15" dirty="0">
                <a:solidFill>
                  <a:srgbClr val="FFFFFF"/>
                </a:solidFill>
                <a:latin typeface="微软雅黑" panose="020B0503020204020204" charset="-122"/>
                <a:cs typeface="微软雅黑" panose="020B0503020204020204" charset="-122"/>
              </a:rPr>
              <a:t>以</a:t>
            </a:r>
            <a:r>
              <a:rPr sz="1400" b="1" spc="0" dirty="0">
                <a:solidFill>
                  <a:srgbClr val="FFFFFF"/>
                </a:solidFill>
                <a:latin typeface="微软雅黑" panose="020B0503020204020204" charset="-122"/>
                <a:cs typeface="微软雅黑" panose="020B0503020204020204" charset="-122"/>
              </a:rPr>
              <a:t>下的</a:t>
            </a:r>
            <a:r>
              <a:rPr sz="1400" b="1" spc="-15" dirty="0">
                <a:solidFill>
                  <a:srgbClr val="FFFFFF"/>
                </a:solidFill>
                <a:latin typeface="微软雅黑" panose="020B0503020204020204" charset="-122"/>
                <a:cs typeface="微软雅黑" panose="020B0503020204020204" charset="-122"/>
              </a:rPr>
              <a:t>罚</a:t>
            </a:r>
            <a:r>
              <a:rPr sz="1400" b="1" spc="0" dirty="0">
                <a:solidFill>
                  <a:srgbClr val="FFFFFF"/>
                </a:solidFill>
                <a:latin typeface="微软雅黑" panose="020B0503020204020204" charset="-122"/>
                <a:cs typeface="微软雅黑" panose="020B0503020204020204" charset="-122"/>
              </a:rPr>
              <a:t>款</a:t>
            </a:r>
            <a:endParaRPr sz="1400">
              <a:latin typeface="微软雅黑" panose="020B0503020204020204" charset="-122"/>
              <a:cs typeface="微软雅黑" panose="020B0503020204020204" charset="-122"/>
            </a:endParaRPr>
          </a:p>
        </p:txBody>
      </p:sp>
      <p:sp>
        <p:nvSpPr>
          <p:cNvPr id="35" name="object 35"/>
          <p:cNvSpPr/>
          <p:nvPr/>
        </p:nvSpPr>
        <p:spPr>
          <a:xfrm>
            <a:off x="3810761" y="4601717"/>
            <a:ext cx="1511300" cy="539750"/>
          </a:xfrm>
          <a:custGeom>
            <a:avLst/>
            <a:gdLst/>
            <a:ahLst/>
            <a:cxnLst/>
            <a:rect l="l" t="t" r="r" b="b"/>
            <a:pathLst>
              <a:path w="1511300" h="539750">
                <a:moveTo>
                  <a:pt x="1511300" y="0"/>
                </a:moveTo>
                <a:lnTo>
                  <a:pt x="1511300" y="269874"/>
                </a:lnTo>
                <a:lnTo>
                  <a:pt x="0" y="269874"/>
                </a:lnTo>
                <a:lnTo>
                  <a:pt x="0" y="539749"/>
                </a:lnTo>
              </a:path>
            </a:pathLst>
          </a:custGeom>
          <a:ln w="19812">
            <a:solidFill>
              <a:srgbClr val="FFFFFF"/>
            </a:solidFill>
          </a:ln>
        </p:spPr>
        <p:txBody>
          <a:bodyPr wrap="square" lIns="0" tIns="0" rIns="0" bIns="0" rtlCol="0">
            <a:spAutoFit/>
          </a:bodyPr>
          <a:lstStyle/>
          <a:p/>
        </p:txBody>
      </p:sp>
      <p:sp>
        <p:nvSpPr>
          <p:cNvPr id="36" name="object 36"/>
          <p:cNvSpPr/>
          <p:nvPr/>
        </p:nvSpPr>
        <p:spPr>
          <a:xfrm>
            <a:off x="5313426" y="4601717"/>
            <a:ext cx="1873250" cy="539750"/>
          </a:xfrm>
          <a:custGeom>
            <a:avLst/>
            <a:gdLst/>
            <a:ahLst/>
            <a:cxnLst/>
            <a:rect l="l" t="t" r="r" b="b"/>
            <a:pathLst>
              <a:path w="1873250" h="539750">
                <a:moveTo>
                  <a:pt x="1873250" y="539749"/>
                </a:moveTo>
                <a:lnTo>
                  <a:pt x="1873250" y="269874"/>
                </a:lnTo>
                <a:lnTo>
                  <a:pt x="0" y="269874"/>
                </a:lnTo>
                <a:lnTo>
                  <a:pt x="0" y="0"/>
                </a:lnTo>
              </a:path>
            </a:pathLst>
          </a:custGeom>
          <a:ln w="19812">
            <a:solidFill>
              <a:srgbClr val="FFFFFF"/>
            </a:solidFill>
          </a:ln>
        </p:spPr>
        <p:txBody>
          <a:bodyPr wrap="square" lIns="0" tIns="0" rIns="0" bIns="0" rtlCol="0">
            <a:spAutoFit/>
          </a:bodyPr>
          <a:lstStyle/>
          <a:p/>
        </p:txBody>
      </p:sp>
      <p:sp>
        <p:nvSpPr>
          <p:cNvPr id="37" name="object 37"/>
          <p:cNvSpPr/>
          <p:nvPr/>
        </p:nvSpPr>
        <p:spPr>
          <a:xfrm>
            <a:off x="4563617" y="3911346"/>
            <a:ext cx="1501139" cy="388619"/>
          </a:xfrm>
          <a:custGeom>
            <a:avLst/>
            <a:gdLst/>
            <a:ahLst/>
            <a:cxnLst/>
            <a:rect l="l" t="t" r="r" b="b"/>
            <a:pathLst>
              <a:path w="1501139" h="388620">
                <a:moveTo>
                  <a:pt x="0" y="388619"/>
                </a:moveTo>
                <a:lnTo>
                  <a:pt x="1501139" y="388619"/>
                </a:lnTo>
                <a:lnTo>
                  <a:pt x="1501139" y="0"/>
                </a:lnTo>
                <a:lnTo>
                  <a:pt x="0" y="0"/>
                </a:lnTo>
                <a:lnTo>
                  <a:pt x="0" y="388619"/>
                </a:lnTo>
                <a:close/>
              </a:path>
            </a:pathLst>
          </a:custGeom>
          <a:solidFill>
            <a:srgbClr val="205A6B"/>
          </a:solidFill>
        </p:spPr>
        <p:txBody>
          <a:bodyPr wrap="square" lIns="0" tIns="0" rIns="0" bIns="0" rtlCol="0">
            <a:spAutoFit/>
          </a:bodyPr>
          <a:lstStyle/>
          <a:p/>
        </p:txBody>
      </p:sp>
      <p:sp>
        <p:nvSpPr>
          <p:cNvPr id="38" name="object 38"/>
          <p:cNvSpPr/>
          <p:nvPr/>
        </p:nvSpPr>
        <p:spPr>
          <a:xfrm>
            <a:off x="4563617" y="3911346"/>
            <a:ext cx="1501139" cy="388619"/>
          </a:xfrm>
          <a:custGeom>
            <a:avLst/>
            <a:gdLst/>
            <a:ahLst/>
            <a:cxnLst/>
            <a:rect l="l" t="t" r="r" b="b"/>
            <a:pathLst>
              <a:path w="1501139" h="388620">
                <a:moveTo>
                  <a:pt x="0" y="388619"/>
                </a:moveTo>
                <a:lnTo>
                  <a:pt x="1501139" y="388619"/>
                </a:lnTo>
                <a:lnTo>
                  <a:pt x="1501139" y="0"/>
                </a:lnTo>
                <a:lnTo>
                  <a:pt x="0" y="0"/>
                </a:lnTo>
                <a:lnTo>
                  <a:pt x="0" y="388619"/>
                </a:lnTo>
                <a:close/>
              </a:path>
            </a:pathLst>
          </a:custGeom>
          <a:ln w="19811">
            <a:solidFill>
              <a:srgbClr val="FFFFFF"/>
            </a:solidFill>
          </a:ln>
        </p:spPr>
        <p:txBody>
          <a:bodyPr wrap="square" lIns="0" tIns="0" rIns="0" bIns="0" rtlCol="0">
            <a:spAutoFit/>
          </a:bodyPr>
          <a:lstStyle/>
          <a:p/>
        </p:txBody>
      </p:sp>
      <p:sp>
        <p:nvSpPr>
          <p:cNvPr id="39" name="object 39"/>
          <p:cNvSpPr txBox="1"/>
          <p:nvPr/>
        </p:nvSpPr>
        <p:spPr>
          <a:xfrm>
            <a:off x="4895469" y="3975861"/>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限期改正</a:t>
            </a:r>
            <a:endParaRPr sz="1600">
              <a:latin typeface="微软雅黑" panose="020B0503020204020204" charset="-122"/>
              <a:cs typeface="微软雅黑" panose="020B0503020204020204" charset="-122"/>
            </a:endParaRPr>
          </a:p>
        </p:txBody>
      </p:sp>
      <p:sp>
        <p:nvSpPr>
          <p:cNvPr id="40" name="object 40"/>
          <p:cNvSpPr/>
          <p:nvPr/>
        </p:nvSpPr>
        <p:spPr>
          <a:xfrm>
            <a:off x="4566665" y="4402073"/>
            <a:ext cx="1513332" cy="388619"/>
          </a:xfrm>
          <a:custGeom>
            <a:avLst/>
            <a:gdLst/>
            <a:ahLst/>
            <a:cxnLst/>
            <a:rect l="l" t="t" r="r" b="b"/>
            <a:pathLst>
              <a:path w="1513332" h="388620">
                <a:moveTo>
                  <a:pt x="0" y="388619"/>
                </a:moveTo>
                <a:lnTo>
                  <a:pt x="1513332" y="388619"/>
                </a:lnTo>
                <a:lnTo>
                  <a:pt x="1513332" y="0"/>
                </a:lnTo>
                <a:lnTo>
                  <a:pt x="0" y="0"/>
                </a:lnTo>
                <a:lnTo>
                  <a:pt x="0" y="388619"/>
                </a:lnTo>
                <a:close/>
              </a:path>
            </a:pathLst>
          </a:custGeom>
          <a:solidFill>
            <a:srgbClr val="205A6B"/>
          </a:solidFill>
        </p:spPr>
        <p:txBody>
          <a:bodyPr wrap="square" lIns="0" tIns="0" rIns="0" bIns="0" rtlCol="0">
            <a:spAutoFit/>
          </a:bodyPr>
          <a:lstStyle/>
          <a:p/>
        </p:txBody>
      </p:sp>
      <p:sp>
        <p:nvSpPr>
          <p:cNvPr id="41" name="object 41"/>
          <p:cNvSpPr/>
          <p:nvPr/>
        </p:nvSpPr>
        <p:spPr>
          <a:xfrm>
            <a:off x="4566665" y="4402073"/>
            <a:ext cx="1513332" cy="388619"/>
          </a:xfrm>
          <a:custGeom>
            <a:avLst/>
            <a:gdLst/>
            <a:ahLst/>
            <a:cxnLst/>
            <a:rect l="l" t="t" r="r" b="b"/>
            <a:pathLst>
              <a:path w="1513332" h="388620">
                <a:moveTo>
                  <a:pt x="0" y="388619"/>
                </a:moveTo>
                <a:lnTo>
                  <a:pt x="1513332" y="388619"/>
                </a:lnTo>
                <a:lnTo>
                  <a:pt x="1513332" y="0"/>
                </a:lnTo>
                <a:lnTo>
                  <a:pt x="0" y="0"/>
                </a:lnTo>
                <a:lnTo>
                  <a:pt x="0" y="388619"/>
                </a:lnTo>
                <a:close/>
              </a:path>
            </a:pathLst>
          </a:custGeom>
          <a:ln w="19811">
            <a:solidFill>
              <a:srgbClr val="FFFFFF"/>
            </a:solidFill>
          </a:ln>
        </p:spPr>
        <p:txBody>
          <a:bodyPr wrap="square" lIns="0" tIns="0" rIns="0" bIns="0" rtlCol="0">
            <a:spAutoFit/>
          </a:bodyPr>
          <a:lstStyle/>
          <a:p/>
        </p:txBody>
      </p:sp>
      <p:sp>
        <p:nvSpPr>
          <p:cNvPr id="42" name="object 42"/>
          <p:cNvSpPr txBox="1"/>
          <p:nvPr/>
        </p:nvSpPr>
        <p:spPr>
          <a:xfrm>
            <a:off x="4904994" y="4466590"/>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拒不改正</a:t>
            </a:r>
            <a:endParaRPr sz="1600">
              <a:latin typeface="微软雅黑" panose="020B0503020204020204" charset="-122"/>
              <a:cs typeface="微软雅黑" panose="020B0503020204020204" charset="-122"/>
            </a:endParaRPr>
          </a:p>
        </p:txBody>
      </p:sp>
      <p:sp>
        <p:nvSpPr>
          <p:cNvPr id="43" name="object 43"/>
          <p:cNvSpPr/>
          <p:nvPr/>
        </p:nvSpPr>
        <p:spPr>
          <a:xfrm>
            <a:off x="1838705" y="5650229"/>
            <a:ext cx="2116836" cy="935736"/>
          </a:xfrm>
          <a:custGeom>
            <a:avLst/>
            <a:gdLst/>
            <a:ahLst/>
            <a:cxnLst/>
            <a:rect l="l" t="t" r="r" b="b"/>
            <a:pathLst>
              <a:path w="2116836" h="935736">
                <a:moveTo>
                  <a:pt x="0" y="935736"/>
                </a:moveTo>
                <a:lnTo>
                  <a:pt x="2116836" y="935736"/>
                </a:lnTo>
                <a:lnTo>
                  <a:pt x="2116836" y="0"/>
                </a:lnTo>
                <a:lnTo>
                  <a:pt x="0" y="0"/>
                </a:lnTo>
                <a:lnTo>
                  <a:pt x="0" y="935736"/>
                </a:lnTo>
                <a:close/>
              </a:path>
            </a:pathLst>
          </a:custGeom>
          <a:solidFill>
            <a:srgbClr val="205A6B"/>
          </a:solidFill>
        </p:spPr>
        <p:txBody>
          <a:bodyPr wrap="square" lIns="0" tIns="0" rIns="0" bIns="0" rtlCol="0">
            <a:spAutoFit/>
          </a:bodyPr>
          <a:lstStyle/>
          <a:p/>
        </p:txBody>
      </p:sp>
      <p:sp>
        <p:nvSpPr>
          <p:cNvPr id="44" name="object 44"/>
          <p:cNvSpPr/>
          <p:nvPr/>
        </p:nvSpPr>
        <p:spPr>
          <a:xfrm>
            <a:off x="1838705" y="5650229"/>
            <a:ext cx="2116836" cy="935736"/>
          </a:xfrm>
          <a:custGeom>
            <a:avLst/>
            <a:gdLst/>
            <a:ahLst/>
            <a:cxnLst/>
            <a:rect l="l" t="t" r="r" b="b"/>
            <a:pathLst>
              <a:path w="2116836" h="935736">
                <a:moveTo>
                  <a:pt x="0" y="935736"/>
                </a:moveTo>
                <a:lnTo>
                  <a:pt x="2116836" y="935736"/>
                </a:lnTo>
                <a:lnTo>
                  <a:pt x="2116836" y="0"/>
                </a:lnTo>
                <a:lnTo>
                  <a:pt x="0" y="0"/>
                </a:lnTo>
                <a:lnTo>
                  <a:pt x="0" y="935736"/>
                </a:lnTo>
                <a:close/>
              </a:path>
            </a:pathLst>
          </a:custGeom>
          <a:ln w="19812">
            <a:solidFill>
              <a:srgbClr val="FFFFFF"/>
            </a:solidFill>
          </a:ln>
        </p:spPr>
        <p:txBody>
          <a:bodyPr wrap="square" lIns="0" tIns="0" rIns="0" bIns="0" rtlCol="0">
            <a:spAutoFit/>
          </a:bodyPr>
          <a:lstStyle/>
          <a:p/>
        </p:txBody>
      </p:sp>
      <p:sp>
        <p:nvSpPr>
          <p:cNvPr id="45" name="object 45"/>
          <p:cNvSpPr txBox="1"/>
          <p:nvPr/>
        </p:nvSpPr>
        <p:spPr>
          <a:xfrm>
            <a:off x="1917319" y="5594807"/>
            <a:ext cx="1986914" cy="972819"/>
          </a:xfrm>
          <a:prstGeom prst="rect">
            <a:avLst/>
          </a:prstGeom>
        </p:spPr>
        <p:txBody>
          <a:bodyPr vert="horz" wrap="square" lIns="0" tIns="0" rIns="0" bIns="0" rtlCol="0">
            <a:spAutoFit/>
          </a:bodyPr>
          <a:lstStyle/>
          <a:p>
            <a:pPr marL="12700" marR="6350" algn="just">
              <a:lnSpc>
                <a:spcPct val="150000"/>
              </a:lnSpc>
            </a:pPr>
            <a:r>
              <a:rPr sz="1400" b="1" dirty="0">
                <a:solidFill>
                  <a:srgbClr val="FFFFFF"/>
                </a:solidFill>
                <a:latin typeface="微软雅黑" panose="020B0503020204020204" charset="-122"/>
                <a:cs typeface="微软雅黑" panose="020B0503020204020204" charset="-122"/>
              </a:rPr>
              <a:t>对其直接负责的主管人员 和其他直接责任人处一万 元以上二万元以下的罚款</a:t>
            </a:r>
            <a:endParaRPr sz="1400">
              <a:latin typeface="微软雅黑" panose="020B0503020204020204" charset="-122"/>
              <a:cs typeface="微软雅黑" panose="020B0503020204020204" charset="-122"/>
            </a:endParaRPr>
          </a:p>
        </p:txBody>
      </p:sp>
      <p:sp>
        <p:nvSpPr>
          <p:cNvPr id="46" name="object 46"/>
          <p:cNvSpPr/>
          <p:nvPr/>
        </p:nvSpPr>
        <p:spPr>
          <a:xfrm>
            <a:off x="3810761" y="5142738"/>
            <a:ext cx="900049" cy="431800"/>
          </a:xfrm>
          <a:custGeom>
            <a:avLst/>
            <a:gdLst/>
            <a:ahLst/>
            <a:cxnLst/>
            <a:rect l="l" t="t" r="r" b="b"/>
            <a:pathLst>
              <a:path w="900049" h="431800">
                <a:moveTo>
                  <a:pt x="900049" y="431800"/>
                </a:moveTo>
                <a:lnTo>
                  <a:pt x="900049" y="215900"/>
                </a:lnTo>
                <a:lnTo>
                  <a:pt x="0" y="215900"/>
                </a:lnTo>
                <a:lnTo>
                  <a:pt x="0" y="0"/>
                </a:lnTo>
              </a:path>
            </a:pathLst>
          </a:custGeom>
          <a:ln w="19812">
            <a:solidFill>
              <a:srgbClr val="FFFFFF"/>
            </a:solidFill>
          </a:ln>
        </p:spPr>
        <p:txBody>
          <a:bodyPr wrap="square" lIns="0" tIns="0" rIns="0" bIns="0" rtlCol="0">
            <a:spAutoFit/>
          </a:bodyPr>
          <a:lstStyle/>
          <a:p/>
        </p:txBody>
      </p:sp>
      <p:sp>
        <p:nvSpPr>
          <p:cNvPr id="47" name="object 47"/>
          <p:cNvSpPr/>
          <p:nvPr/>
        </p:nvSpPr>
        <p:spPr>
          <a:xfrm>
            <a:off x="2910077" y="5142738"/>
            <a:ext cx="900049" cy="431800"/>
          </a:xfrm>
          <a:custGeom>
            <a:avLst/>
            <a:gdLst/>
            <a:ahLst/>
            <a:cxnLst/>
            <a:rect l="l" t="t" r="r" b="b"/>
            <a:pathLst>
              <a:path w="900049" h="431800">
                <a:moveTo>
                  <a:pt x="900049" y="0"/>
                </a:moveTo>
                <a:lnTo>
                  <a:pt x="900049" y="215900"/>
                </a:lnTo>
                <a:lnTo>
                  <a:pt x="0" y="215900"/>
                </a:lnTo>
                <a:lnTo>
                  <a:pt x="0" y="431800"/>
                </a:lnTo>
              </a:path>
            </a:pathLst>
          </a:custGeom>
          <a:ln w="19812">
            <a:solidFill>
              <a:srgbClr val="FFFFFF"/>
            </a:solidFill>
          </a:ln>
        </p:spPr>
        <p:txBody>
          <a:bodyPr wrap="square" lIns="0" tIns="0" rIns="0" bIns="0" rtlCol="0">
            <a:spAutoFit/>
          </a:bodyPr>
          <a:lstStyle/>
          <a:p/>
        </p:txBody>
      </p:sp>
      <p:sp>
        <p:nvSpPr>
          <p:cNvPr id="48" name="object 48"/>
          <p:cNvSpPr/>
          <p:nvPr/>
        </p:nvSpPr>
        <p:spPr>
          <a:xfrm>
            <a:off x="7190993" y="5132070"/>
            <a:ext cx="0" cy="395351"/>
          </a:xfrm>
          <a:custGeom>
            <a:avLst/>
            <a:gdLst/>
            <a:ahLst/>
            <a:cxnLst/>
            <a:rect l="l" t="t" r="r" b="b"/>
            <a:pathLst>
              <a:path h="395350">
                <a:moveTo>
                  <a:pt x="0" y="0"/>
                </a:moveTo>
                <a:lnTo>
                  <a:pt x="0" y="395350"/>
                </a:lnTo>
              </a:path>
            </a:pathLst>
          </a:custGeom>
          <a:ln w="19812">
            <a:solidFill>
              <a:srgbClr val="FFFFFF"/>
            </a:solidFill>
          </a:ln>
        </p:spPr>
        <p:txBody>
          <a:bodyPr wrap="square" lIns="0" tIns="0" rIns="0" bIns="0" rtlCol="0">
            <a:spAutoFit/>
          </a:bodyPr>
          <a:lstStyle/>
          <a:p/>
        </p:txBody>
      </p:sp>
      <p:sp>
        <p:nvSpPr>
          <p:cNvPr id="49" name="object 49"/>
          <p:cNvSpPr/>
          <p:nvPr/>
        </p:nvSpPr>
        <p:spPr>
          <a:xfrm>
            <a:off x="3910584" y="4971288"/>
            <a:ext cx="1005839" cy="339852"/>
          </a:xfrm>
          <a:custGeom>
            <a:avLst/>
            <a:gdLst/>
            <a:ahLst/>
            <a:cxnLst/>
            <a:rect l="l" t="t" r="r" b="b"/>
            <a:pathLst>
              <a:path w="1005839" h="339851">
                <a:moveTo>
                  <a:pt x="0" y="339852"/>
                </a:moveTo>
                <a:lnTo>
                  <a:pt x="1005839" y="339852"/>
                </a:lnTo>
                <a:lnTo>
                  <a:pt x="1005839" y="0"/>
                </a:lnTo>
                <a:lnTo>
                  <a:pt x="0" y="0"/>
                </a:lnTo>
                <a:lnTo>
                  <a:pt x="0" y="339852"/>
                </a:lnTo>
                <a:close/>
              </a:path>
            </a:pathLst>
          </a:custGeom>
          <a:solidFill>
            <a:srgbClr val="205A6B"/>
          </a:solidFill>
        </p:spPr>
        <p:txBody>
          <a:bodyPr wrap="square" lIns="0" tIns="0" rIns="0" bIns="0" rtlCol="0">
            <a:spAutoFit/>
          </a:bodyPr>
          <a:lstStyle/>
          <a:p/>
        </p:txBody>
      </p:sp>
      <p:sp>
        <p:nvSpPr>
          <p:cNvPr id="50" name="object 50"/>
          <p:cNvSpPr txBox="1"/>
          <p:nvPr/>
        </p:nvSpPr>
        <p:spPr>
          <a:xfrm>
            <a:off x="3989323" y="5009769"/>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构成犯罪</a:t>
            </a:r>
            <a:endParaRPr sz="1600">
              <a:latin typeface="微软雅黑" panose="020B0503020204020204" charset="-122"/>
              <a:cs typeface="微软雅黑" panose="020B0503020204020204" charset="-122"/>
            </a:endParaRPr>
          </a:p>
        </p:txBody>
      </p:sp>
      <p:sp>
        <p:nvSpPr>
          <p:cNvPr id="51" name="object 51"/>
          <p:cNvSpPr/>
          <p:nvPr/>
        </p:nvSpPr>
        <p:spPr>
          <a:xfrm>
            <a:off x="2570988" y="4960620"/>
            <a:ext cx="1211580" cy="338328"/>
          </a:xfrm>
          <a:custGeom>
            <a:avLst/>
            <a:gdLst/>
            <a:ahLst/>
            <a:cxnLst/>
            <a:rect l="l" t="t" r="r" b="b"/>
            <a:pathLst>
              <a:path w="1211580" h="338327">
                <a:moveTo>
                  <a:pt x="0" y="338327"/>
                </a:moveTo>
                <a:lnTo>
                  <a:pt x="1211580" y="338327"/>
                </a:lnTo>
                <a:lnTo>
                  <a:pt x="1211580" y="0"/>
                </a:lnTo>
                <a:lnTo>
                  <a:pt x="0" y="0"/>
                </a:lnTo>
                <a:lnTo>
                  <a:pt x="0" y="338327"/>
                </a:lnTo>
                <a:close/>
              </a:path>
            </a:pathLst>
          </a:custGeom>
          <a:solidFill>
            <a:srgbClr val="205A6B"/>
          </a:solidFill>
        </p:spPr>
        <p:txBody>
          <a:bodyPr wrap="square" lIns="0" tIns="0" rIns="0" bIns="0" rtlCol="0">
            <a:spAutoFit/>
          </a:bodyPr>
          <a:lstStyle/>
          <a:p/>
        </p:txBody>
      </p:sp>
      <p:sp>
        <p:nvSpPr>
          <p:cNvPr id="52" name="object 52"/>
          <p:cNvSpPr txBox="1"/>
          <p:nvPr/>
        </p:nvSpPr>
        <p:spPr>
          <a:xfrm>
            <a:off x="2650998" y="4999101"/>
            <a:ext cx="10388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未构成犯罪</a:t>
            </a:r>
            <a:endParaRPr sz="1600">
              <a:latin typeface="微软雅黑" panose="020B0503020204020204" charset="-122"/>
              <a:cs typeface="微软雅黑" panose="020B050302020402020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2088134"/>
          </a:xfrm>
          <a:custGeom>
            <a:avLst/>
            <a:gdLst/>
            <a:ahLst/>
            <a:cxnLst/>
            <a:rect l="l" t="t" r="r" b="b"/>
            <a:pathLst>
              <a:path w="735647" h="2088134">
                <a:moveTo>
                  <a:pt x="0" y="2088134"/>
                </a:moveTo>
                <a:lnTo>
                  <a:pt x="735647" y="2088134"/>
                </a:lnTo>
                <a:lnTo>
                  <a:pt x="735647" y="0"/>
                </a:lnTo>
                <a:lnTo>
                  <a:pt x="0" y="0"/>
                </a:lnTo>
                <a:lnTo>
                  <a:pt x="0" y="2088134"/>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2088134"/>
          </a:xfrm>
          <a:custGeom>
            <a:avLst/>
            <a:gdLst/>
            <a:ahLst/>
            <a:cxnLst/>
            <a:rect l="l" t="t" r="r" b="b"/>
            <a:pathLst>
              <a:path w="8337296" h="2088134">
                <a:moveTo>
                  <a:pt x="0" y="2088134"/>
                </a:moveTo>
                <a:lnTo>
                  <a:pt x="8337296" y="2088134"/>
                </a:lnTo>
                <a:lnTo>
                  <a:pt x="8337296" y="0"/>
                </a:lnTo>
                <a:lnTo>
                  <a:pt x="0" y="0"/>
                </a:lnTo>
                <a:lnTo>
                  <a:pt x="0" y="2088134"/>
                </a:lnTo>
                <a:close/>
              </a:path>
            </a:pathLst>
          </a:custGeom>
          <a:solidFill>
            <a:srgbClr val="EE5200"/>
          </a:solidFill>
        </p:spPr>
        <p:txBody>
          <a:bodyPr wrap="square" lIns="0" tIns="0" rIns="0" bIns="0" rtlCol="0">
            <a:spAutoFit/>
          </a:bodyPr>
          <a:lstStyle/>
          <a:p/>
        </p:txBody>
      </p:sp>
      <p:sp>
        <p:nvSpPr>
          <p:cNvPr id="6" name="object 6"/>
          <p:cNvSpPr/>
          <p:nvPr/>
        </p:nvSpPr>
        <p:spPr>
          <a:xfrm>
            <a:off x="344487" y="3573005"/>
            <a:ext cx="735647" cy="3096006"/>
          </a:xfrm>
          <a:custGeom>
            <a:avLst/>
            <a:gdLst/>
            <a:ahLst/>
            <a:cxnLst/>
            <a:rect l="l" t="t" r="r" b="b"/>
            <a:pathLst>
              <a:path w="735647" h="3096005">
                <a:moveTo>
                  <a:pt x="0" y="3096006"/>
                </a:moveTo>
                <a:lnTo>
                  <a:pt x="735647" y="3096006"/>
                </a:lnTo>
                <a:lnTo>
                  <a:pt x="735647" y="0"/>
                </a:lnTo>
                <a:lnTo>
                  <a:pt x="0" y="0"/>
                </a:lnTo>
                <a:lnTo>
                  <a:pt x="0" y="3096006"/>
                </a:lnTo>
                <a:close/>
              </a:path>
            </a:pathLst>
          </a:custGeom>
          <a:solidFill>
            <a:srgbClr val="205A6B"/>
          </a:solidFill>
        </p:spPr>
        <p:txBody>
          <a:bodyPr wrap="square" lIns="0" tIns="0" rIns="0" bIns="0" rtlCol="0">
            <a:spAutoFit/>
          </a:bodyPr>
          <a:lstStyle/>
          <a:p/>
        </p:txBody>
      </p:sp>
      <p:sp>
        <p:nvSpPr>
          <p:cNvPr id="7" name="object 7"/>
          <p:cNvSpPr/>
          <p:nvPr/>
        </p:nvSpPr>
        <p:spPr>
          <a:xfrm>
            <a:off x="1080135" y="3573005"/>
            <a:ext cx="8337296" cy="3096006"/>
          </a:xfrm>
          <a:custGeom>
            <a:avLst/>
            <a:gdLst/>
            <a:ahLst/>
            <a:cxnLst/>
            <a:rect l="l" t="t" r="r" b="b"/>
            <a:pathLst>
              <a:path w="8337296" h="3096005">
                <a:moveTo>
                  <a:pt x="0" y="3096006"/>
                </a:moveTo>
                <a:lnTo>
                  <a:pt x="8337296" y="3096006"/>
                </a:lnTo>
                <a:lnTo>
                  <a:pt x="8337296" y="0"/>
                </a:lnTo>
                <a:lnTo>
                  <a:pt x="0" y="0"/>
                </a:lnTo>
                <a:lnTo>
                  <a:pt x="0" y="3096006"/>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357301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66901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3282822" y="645414"/>
            <a:ext cx="393192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生产经营单位主要负责人</a:t>
            </a:r>
            <a:endParaRPr sz="2800">
              <a:latin typeface="微软雅黑" panose="020B0503020204020204" charset="-122"/>
              <a:cs typeface="微软雅黑" panose="020B0503020204020204" charset="-122"/>
            </a:endParaRPr>
          </a:p>
        </p:txBody>
      </p:sp>
      <p:sp>
        <p:nvSpPr>
          <p:cNvPr id="16" name="object 16"/>
          <p:cNvSpPr txBox="1"/>
          <p:nvPr/>
        </p:nvSpPr>
        <p:spPr>
          <a:xfrm>
            <a:off x="585012" y="1971802"/>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2061718"/>
            <a:ext cx="8026400" cy="835660"/>
          </a:xfrm>
          <a:prstGeom prst="rect">
            <a:avLst/>
          </a:prstGeom>
        </p:spPr>
        <p:txBody>
          <a:bodyPr vert="horz" wrap="square" lIns="0" tIns="0" rIns="0" bIns="0" rtlCol="0">
            <a:spAutoFit/>
          </a:bodyPr>
          <a:lstStyle/>
          <a:p>
            <a:pPr marL="12700" marR="6350">
              <a:lnSpc>
                <a:spcPct val="150000"/>
              </a:lnSpc>
            </a:pPr>
            <a:r>
              <a:rPr sz="1800" b="1" dirty="0">
                <a:solidFill>
                  <a:srgbClr val="FFFFFF"/>
                </a:solidFill>
                <a:latin typeface="微软雅黑" panose="020B0503020204020204" charset="-122"/>
                <a:cs typeface="微软雅黑" panose="020B0503020204020204" charset="-122"/>
              </a:rPr>
              <a:t>在本单位发生生产安全事故时，不立即组织抢救或者在事故调查处理期间擅离职 守或者逃匿的</a:t>
            </a:r>
            <a:endParaRPr sz="1800">
              <a:latin typeface="微软雅黑" panose="020B0503020204020204" charset="-122"/>
              <a:cs typeface="微软雅黑" panose="020B0503020204020204" charset="-122"/>
            </a:endParaRPr>
          </a:p>
        </p:txBody>
      </p:sp>
      <p:sp>
        <p:nvSpPr>
          <p:cNvPr id="18" name="object 18"/>
          <p:cNvSpPr txBox="1"/>
          <p:nvPr/>
        </p:nvSpPr>
        <p:spPr>
          <a:xfrm>
            <a:off x="585012" y="4426966"/>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20" name="object 20"/>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21" name="object 21"/>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106</a:t>
            </a:r>
            <a:endParaRPr sz="2000">
              <a:latin typeface="Calibri" panose="020F0502020204030204"/>
              <a:cs typeface="Calibri" panose="020F0502020204030204"/>
            </a:endParaRPr>
          </a:p>
        </p:txBody>
      </p:sp>
      <p:sp>
        <p:nvSpPr>
          <p:cNvPr id="22" name="object 22"/>
          <p:cNvSpPr/>
          <p:nvPr/>
        </p:nvSpPr>
        <p:spPr>
          <a:xfrm>
            <a:off x="5314950" y="3574541"/>
            <a:ext cx="0" cy="175260"/>
          </a:xfrm>
          <a:custGeom>
            <a:avLst/>
            <a:gdLst/>
            <a:ahLst/>
            <a:cxnLst/>
            <a:rect l="l" t="t" r="r" b="b"/>
            <a:pathLst>
              <a:path h="175260">
                <a:moveTo>
                  <a:pt x="0" y="0"/>
                </a:moveTo>
                <a:lnTo>
                  <a:pt x="0" y="175260"/>
                </a:lnTo>
              </a:path>
            </a:pathLst>
          </a:custGeom>
          <a:ln w="19812">
            <a:solidFill>
              <a:srgbClr val="FFFFFF"/>
            </a:solidFill>
          </a:ln>
        </p:spPr>
        <p:txBody>
          <a:bodyPr wrap="square" lIns="0" tIns="0" rIns="0" bIns="0" rtlCol="0">
            <a:spAutoFit/>
          </a:bodyPr>
          <a:lstStyle/>
          <a:p/>
        </p:txBody>
      </p:sp>
      <p:sp>
        <p:nvSpPr>
          <p:cNvPr id="23" name="object 23"/>
          <p:cNvSpPr/>
          <p:nvPr/>
        </p:nvSpPr>
        <p:spPr>
          <a:xfrm>
            <a:off x="5314950" y="4869941"/>
            <a:ext cx="0" cy="360552"/>
          </a:xfrm>
          <a:custGeom>
            <a:avLst/>
            <a:gdLst/>
            <a:ahLst/>
            <a:cxnLst/>
            <a:rect l="l" t="t" r="r" b="b"/>
            <a:pathLst>
              <a:path h="360552">
                <a:moveTo>
                  <a:pt x="0" y="0"/>
                </a:moveTo>
                <a:lnTo>
                  <a:pt x="0" y="360552"/>
                </a:lnTo>
              </a:path>
            </a:pathLst>
          </a:custGeom>
          <a:ln w="19812">
            <a:solidFill>
              <a:srgbClr val="FFFFFF"/>
            </a:solidFill>
          </a:ln>
        </p:spPr>
        <p:txBody>
          <a:bodyPr wrap="square" lIns="0" tIns="0" rIns="0" bIns="0" rtlCol="0">
            <a:spAutoFit/>
          </a:bodyPr>
          <a:lstStyle/>
          <a:p/>
        </p:txBody>
      </p:sp>
      <p:sp>
        <p:nvSpPr>
          <p:cNvPr id="24" name="object 24"/>
          <p:cNvSpPr/>
          <p:nvPr/>
        </p:nvSpPr>
        <p:spPr>
          <a:xfrm>
            <a:off x="3443478" y="5084826"/>
            <a:ext cx="1871599" cy="539750"/>
          </a:xfrm>
          <a:custGeom>
            <a:avLst/>
            <a:gdLst/>
            <a:ahLst/>
            <a:cxnLst/>
            <a:rect l="l" t="t" r="r" b="b"/>
            <a:pathLst>
              <a:path w="1871599" h="539750">
                <a:moveTo>
                  <a:pt x="1871599" y="0"/>
                </a:moveTo>
                <a:lnTo>
                  <a:pt x="1871599" y="269875"/>
                </a:lnTo>
                <a:lnTo>
                  <a:pt x="0" y="269875"/>
                </a:lnTo>
                <a:lnTo>
                  <a:pt x="0" y="539750"/>
                </a:lnTo>
              </a:path>
            </a:pathLst>
          </a:custGeom>
          <a:ln w="19812">
            <a:solidFill>
              <a:srgbClr val="FFFFFF"/>
            </a:solidFill>
          </a:ln>
        </p:spPr>
        <p:txBody>
          <a:bodyPr wrap="square" lIns="0" tIns="0" rIns="0" bIns="0" rtlCol="0">
            <a:spAutoFit/>
          </a:bodyPr>
          <a:lstStyle/>
          <a:p/>
        </p:txBody>
      </p:sp>
      <p:sp>
        <p:nvSpPr>
          <p:cNvPr id="25" name="object 25"/>
          <p:cNvSpPr/>
          <p:nvPr/>
        </p:nvSpPr>
        <p:spPr>
          <a:xfrm>
            <a:off x="5316473" y="5084826"/>
            <a:ext cx="1873250" cy="539750"/>
          </a:xfrm>
          <a:custGeom>
            <a:avLst/>
            <a:gdLst/>
            <a:ahLst/>
            <a:cxnLst/>
            <a:rect l="l" t="t" r="r" b="b"/>
            <a:pathLst>
              <a:path w="1873250" h="539750">
                <a:moveTo>
                  <a:pt x="1873250" y="539750"/>
                </a:moveTo>
                <a:lnTo>
                  <a:pt x="1873250" y="269875"/>
                </a:lnTo>
                <a:lnTo>
                  <a:pt x="0" y="269875"/>
                </a:lnTo>
                <a:lnTo>
                  <a:pt x="0" y="0"/>
                </a:lnTo>
              </a:path>
            </a:pathLst>
          </a:custGeom>
          <a:ln w="19812">
            <a:solidFill>
              <a:srgbClr val="FFFFFF"/>
            </a:solidFill>
          </a:ln>
        </p:spPr>
        <p:txBody>
          <a:bodyPr wrap="square" lIns="0" tIns="0" rIns="0" bIns="0" rtlCol="0">
            <a:spAutoFit/>
          </a:bodyPr>
          <a:lstStyle/>
          <a:p/>
        </p:txBody>
      </p:sp>
      <p:sp>
        <p:nvSpPr>
          <p:cNvPr id="26" name="object 26"/>
          <p:cNvSpPr/>
          <p:nvPr/>
        </p:nvSpPr>
        <p:spPr>
          <a:xfrm>
            <a:off x="2221229" y="5663946"/>
            <a:ext cx="2403347" cy="720852"/>
          </a:xfrm>
          <a:custGeom>
            <a:avLst/>
            <a:gdLst/>
            <a:ahLst/>
            <a:cxnLst/>
            <a:rect l="l" t="t" r="r" b="b"/>
            <a:pathLst>
              <a:path w="2403348" h="720851">
                <a:moveTo>
                  <a:pt x="0" y="720851"/>
                </a:moveTo>
                <a:lnTo>
                  <a:pt x="2403347" y="720851"/>
                </a:lnTo>
                <a:lnTo>
                  <a:pt x="2403347" y="0"/>
                </a:lnTo>
                <a:lnTo>
                  <a:pt x="0" y="0"/>
                </a:lnTo>
                <a:lnTo>
                  <a:pt x="0" y="720851"/>
                </a:lnTo>
                <a:close/>
              </a:path>
            </a:pathLst>
          </a:custGeom>
          <a:solidFill>
            <a:srgbClr val="205A6B"/>
          </a:solidFill>
        </p:spPr>
        <p:txBody>
          <a:bodyPr wrap="square" lIns="0" tIns="0" rIns="0" bIns="0" rtlCol="0">
            <a:spAutoFit/>
          </a:bodyPr>
          <a:lstStyle/>
          <a:p/>
        </p:txBody>
      </p:sp>
      <p:sp>
        <p:nvSpPr>
          <p:cNvPr id="27" name="object 27"/>
          <p:cNvSpPr/>
          <p:nvPr/>
        </p:nvSpPr>
        <p:spPr>
          <a:xfrm>
            <a:off x="2221229" y="5663946"/>
            <a:ext cx="2403347" cy="720852"/>
          </a:xfrm>
          <a:custGeom>
            <a:avLst/>
            <a:gdLst/>
            <a:ahLst/>
            <a:cxnLst/>
            <a:rect l="l" t="t" r="r" b="b"/>
            <a:pathLst>
              <a:path w="2403348" h="720851">
                <a:moveTo>
                  <a:pt x="0" y="720851"/>
                </a:moveTo>
                <a:lnTo>
                  <a:pt x="2403347" y="720851"/>
                </a:lnTo>
                <a:lnTo>
                  <a:pt x="2403347" y="0"/>
                </a:lnTo>
                <a:lnTo>
                  <a:pt x="0" y="0"/>
                </a:lnTo>
                <a:lnTo>
                  <a:pt x="0" y="720851"/>
                </a:lnTo>
                <a:close/>
              </a:path>
            </a:pathLst>
          </a:custGeom>
          <a:ln w="19812">
            <a:solidFill>
              <a:srgbClr val="FFFFFF"/>
            </a:solidFill>
          </a:ln>
        </p:spPr>
        <p:txBody>
          <a:bodyPr wrap="square" lIns="0" tIns="0" rIns="0" bIns="0" rtlCol="0">
            <a:spAutoFit/>
          </a:bodyPr>
          <a:lstStyle/>
          <a:p/>
        </p:txBody>
      </p:sp>
      <p:sp>
        <p:nvSpPr>
          <p:cNvPr id="28" name="object 28"/>
          <p:cNvSpPr txBox="1"/>
          <p:nvPr/>
        </p:nvSpPr>
        <p:spPr>
          <a:xfrm>
            <a:off x="2295270" y="5913831"/>
            <a:ext cx="225552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逃匿的处十五日以下拘留</a:t>
            </a:r>
            <a:endParaRPr sz="1600">
              <a:latin typeface="微软雅黑" panose="020B0503020204020204" charset="-122"/>
              <a:cs typeface="微软雅黑" panose="020B0503020204020204" charset="-122"/>
            </a:endParaRPr>
          </a:p>
        </p:txBody>
      </p:sp>
      <p:sp>
        <p:nvSpPr>
          <p:cNvPr id="29" name="object 29"/>
          <p:cNvSpPr/>
          <p:nvPr/>
        </p:nvSpPr>
        <p:spPr>
          <a:xfrm>
            <a:off x="6192773" y="5671565"/>
            <a:ext cx="1874520" cy="720851"/>
          </a:xfrm>
          <a:custGeom>
            <a:avLst/>
            <a:gdLst/>
            <a:ahLst/>
            <a:cxnLst/>
            <a:rect l="l" t="t" r="r" b="b"/>
            <a:pathLst>
              <a:path w="1874520" h="720851">
                <a:moveTo>
                  <a:pt x="0" y="720851"/>
                </a:moveTo>
                <a:lnTo>
                  <a:pt x="1874520" y="720851"/>
                </a:lnTo>
                <a:lnTo>
                  <a:pt x="1874520" y="0"/>
                </a:lnTo>
                <a:lnTo>
                  <a:pt x="0" y="0"/>
                </a:lnTo>
                <a:lnTo>
                  <a:pt x="0" y="720851"/>
                </a:lnTo>
                <a:close/>
              </a:path>
            </a:pathLst>
          </a:custGeom>
          <a:solidFill>
            <a:srgbClr val="205A6B"/>
          </a:solidFill>
        </p:spPr>
        <p:txBody>
          <a:bodyPr wrap="square" lIns="0" tIns="0" rIns="0" bIns="0" rtlCol="0">
            <a:spAutoFit/>
          </a:bodyPr>
          <a:lstStyle/>
          <a:p/>
        </p:txBody>
      </p:sp>
      <p:sp>
        <p:nvSpPr>
          <p:cNvPr id="30" name="object 30"/>
          <p:cNvSpPr/>
          <p:nvPr/>
        </p:nvSpPr>
        <p:spPr>
          <a:xfrm>
            <a:off x="6192773" y="5671565"/>
            <a:ext cx="1874520" cy="720851"/>
          </a:xfrm>
          <a:custGeom>
            <a:avLst/>
            <a:gdLst/>
            <a:ahLst/>
            <a:cxnLst/>
            <a:rect l="l" t="t" r="r" b="b"/>
            <a:pathLst>
              <a:path w="1874520" h="720851">
                <a:moveTo>
                  <a:pt x="0" y="720851"/>
                </a:moveTo>
                <a:lnTo>
                  <a:pt x="1874520" y="720851"/>
                </a:lnTo>
                <a:lnTo>
                  <a:pt x="1874520" y="0"/>
                </a:lnTo>
                <a:lnTo>
                  <a:pt x="0" y="0"/>
                </a:lnTo>
                <a:lnTo>
                  <a:pt x="0" y="720851"/>
                </a:lnTo>
                <a:close/>
              </a:path>
            </a:pathLst>
          </a:custGeom>
          <a:ln w="19812">
            <a:solidFill>
              <a:srgbClr val="FFFFFF"/>
            </a:solidFill>
          </a:ln>
        </p:spPr>
        <p:txBody>
          <a:bodyPr wrap="square" lIns="0" tIns="0" rIns="0" bIns="0" rtlCol="0">
            <a:spAutoFit/>
          </a:bodyPr>
          <a:lstStyle/>
          <a:p/>
        </p:txBody>
      </p:sp>
      <p:sp>
        <p:nvSpPr>
          <p:cNvPr id="31" name="object 31"/>
          <p:cNvSpPr txBox="1"/>
          <p:nvPr/>
        </p:nvSpPr>
        <p:spPr>
          <a:xfrm>
            <a:off x="6508750" y="5919927"/>
            <a:ext cx="124206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追究刑事责任</a:t>
            </a:r>
            <a:endParaRPr sz="1600">
              <a:latin typeface="微软雅黑" panose="020B0503020204020204" charset="-122"/>
              <a:cs typeface="微软雅黑" panose="020B0503020204020204" charset="-122"/>
            </a:endParaRPr>
          </a:p>
        </p:txBody>
      </p:sp>
      <p:sp>
        <p:nvSpPr>
          <p:cNvPr id="32" name="object 32"/>
          <p:cNvSpPr/>
          <p:nvPr/>
        </p:nvSpPr>
        <p:spPr>
          <a:xfrm>
            <a:off x="3288029" y="3749802"/>
            <a:ext cx="4053839" cy="1120140"/>
          </a:xfrm>
          <a:custGeom>
            <a:avLst/>
            <a:gdLst/>
            <a:ahLst/>
            <a:cxnLst/>
            <a:rect l="l" t="t" r="r" b="b"/>
            <a:pathLst>
              <a:path w="4053839" h="1120140">
                <a:moveTo>
                  <a:pt x="0" y="1120140"/>
                </a:moveTo>
                <a:lnTo>
                  <a:pt x="4053839" y="1120140"/>
                </a:lnTo>
                <a:lnTo>
                  <a:pt x="4053839" y="0"/>
                </a:lnTo>
                <a:lnTo>
                  <a:pt x="0" y="0"/>
                </a:lnTo>
                <a:lnTo>
                  <a:pt x="0" y="1120140"/>
                </a:lnTo>
                <a:close/>
              </a:path>
            </a:pathLst>
          </a:custGeom>
          <a:solidFill>
            <a:srgbClr val="205A6B"/>
          </a:solidFill>
        </p:spPr>
        <p:txBody>
          <a:bodyPr wrap="square" lIns="0" tIns="0" rIns="0" bIns="0" rtlCol="0">
            <a:spAutoFit/>
          </a:bodyPr>
          <a:lstStyle/>
          <a:p/>
        </p:txBody>
      </p:sp>
      <p:sp>
        <p:nvSpPr>
          <p:cNvPr id="33" name="object 33"/>
          <p:cNvSpPr/>
          <p:nvPr/>
        </p:nvSpPr>
        <p:spPr>
          <a:xfrm>
            <a:off x="3288029" y="3749802"/>
            <a:ext cx="4053839" cy="1120140"/>
          </a:xfrm>
          <a:custGeom>
            <a:avLst/>
            <a:gdLst/>
            <a:ahLst/>
            <a:cxnLst/>
            <a:rect l="l" t="t" r="r" b="b"/>
            <a:pathLst>
              <a:path w="4053839" h="1120140">
                <a:moveTo>
                  <a:pt x="0" y="1120140"/>
                </a:moveTo>
                <a:lnTo>
                  <a:pt x="4053839" y="1120140"/>
                </a:lnTo>
                <a:lnTo>
                  <a:pt x="4053839" y="0"/>
                </a:lnTo>
                <a:lnTo>
                  <a:pt x="0" y="0"/>
                </a:lnTo>
                <a:lnTo>
                  <a:pt x="0" y="1120140"/>
                </a:lnTo>
                <a:close/>
              </a:path>
            </a:pathLst>
          </a:custGeom>
          <a:ln w="19812">
            <a:solidFill>
              <a:srgbClr val="FFFFFF"/>
            </a:solidFill>
          </a:ln>
        </p:spPr>
        <p:txBody>
          <a:bodyPr wrap="square" lIns="0" tIns="0" rIns="0" bIns="0" rtlCol="0">
            <a:spAutoFit/>
          </a:bodyPr>
          <a:lstStyle/>
          <a:p/>
        </p:txBody>
      </p:sp>
      <p:sp>
        <p:nvSpPr>
          <p:cNvPr id="34" name="object 34"/>
          <p:cNvSpPr txBox="1"/>
          <p:nvPr/>
        </p:nvSpPr>
        <p:spPr>
          <a:xfrm>
            <a:off x="3366896" y="3832097"/>
            <a:ext cx="3860165" cy="988060"/>
          </a:xfrm>
          <a:prstGeom prst="rect">
            <a:avLst/>
          </a:prstGeom>
        </p:spPr>
        <p:txBody>
          <a:bodyPr vert="horz" wrap="square" lIns="0" tIns="0" rIns="0" bIns="0" rtlCol="0">
            <a:spAutoFit/>
          </a:bodyPr>
          <a:lstStyle/>
          <a:p>
            <a:pPr marL="12700">
              <a:lnSpc>
                <a:spcPct val="100000"/>
              </a:lnSpc>
            </a:pPr>
            <a:r>
              <a:rPr sz="1600" b="1" spc="-15" dirty="0">
                <a:solidFill>
                  <a:srgbClr val="FFFFFF"/>
                </a:solidFill>
                <a:latin typeface="微软雅黑" panose="020B0503020204020204" charset="-122"/>
                <a:cs typeface="微软雅黑" panose="020B0503020204020204" charset="-122"/>
              </a:rPr>
              <a:t>1</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给予降级、撤职的处分</a:t>
            </a:r>
            <a:endParaRPr sz="1600">
              <a:latin typeface="微软雅黑" panose="020B0503020204020204" charset="-122"/>
              <a:cs typeface="微软雅黑" panose="020B0503020204020204" charset="-122"/>
            </a:endParaRPr>
          </a:p>
          <a:p>
            <a:pPr marL="12700">
              <a:lnSpc>
                <a:spcPct val="100000"/>
              </a:lnSpc>
              <a:spcBef>
                <a:spcPts val="960"/>
              </a:spcBef>
            </a:pPr>
            <a:r>
              <a:rPr sz="1600" b="1" spc="-15" dirty="0">
                <a:solidFill>
                  <a:srgbClr val="FFFFFF"/>
                </a:solidFill>
                <a:latin typeface="微软雅黑" panose="020B0503020204020204" charset="-122"/>
                <a:cs typeface="微软雅黑" panose="020B0503020204020204" charset="-122"/>
              </a:rPr>
              <a:t>2</a:t>
            </a:r>
            <a:r>
              <a:rPr sz="1600" b="1" spc="-5" dirty="0">
                <a:solidFill>
                  <a:srgbClr val="FFFFFF"/>
                </a:solidFill>
                <a:latin typeface="微软雅黑" panose="020B0503020204020204" charset="-122"/>
                <a:cs typeface="微软雅黑" panose="020B0503020204020204" charset="-122"/>
              </a:rPr>
              <a:t>.</a:t>
            </a:r>
            <a:r>
              <a:rPr sz="1600" b="1" spc="-20" dirty="0">
                <a:solidFill>
                  <a:srgbClr val="FFFFFF"/>
                </a:solidFill>
                <a:latin typeface="微软雅黑" panose="020B0503020204020204" charset="-122"/>
                <a:cs typeface="微软雅黑" panose="020B0503020204020204" charset="-122"/>
              </a:rPr>
              <a:t>由安全生产监督管理部门处</a:t>
            </a:r>
            <a:r>
              <a:rPr sz="1600" b="1" spc="-10" dirty="0">
                <a:solidFill>
                  <a:srgbClr val="FFFFFF"/>
                </a:solidFill>
                <a:latin typeface="微软雅黑" panose="020B0503020204020204" charset="-122"/>
                <a:cs typeface="微软雅黑" panose="020B0503020204020204" charset="-122"/>
              </a:rPr>
              <a:t>上</a:t>
            </a:r>
            <a:r>
              <a:rPr sz="1600" b="1" spc="-20" dirty="0">
                <a:solidFill>
                  <a:srgbClr val="FFFFFF"/>
                </a:solidFill>
                <a:latin typeface="微软雅黑" panose="020B0503020204020204" charset="-122"/>
                <a:cs typeface="微软雅黑" panose="020B0503020204020204" charset="-122"/>
              </a:rPr>
              <a:t>一年</a:t>
            </a:r>
            <a:r>
              <a:rPr sz="1600" b="1" spc="-10" dirty="0">
                <a:solidFill>
                  <a:srgbClr val="FFFFFF"/>
                </a:solidFill>
                <a:latin typeface="微软雅黑" panose="020B0503020204020204" charset="-122"/>
                <a:cs typeface="微软雅黑" panose="020B0503020204020204" charset="-122"/>
              </a:rPr>
              <a:t>年</a:t>
            </a:r>
            <a:r>
              <a:rPr sz="1600" b="1" spc="-20" dirty="0">
                <a:solidFill>
                  <a:srgbClr val="FFFFFF"/>
                </a:solidFill>
                <a:latin typeface="微软雅黑" panose="020B0503020204020204" charset="-122"/>
                <a:cs typeface="微软雅黑" panose="020B0503020204020204" charset="-122"/>
              </a:rPr>
              <a:t>收入</a:t>
            </a:r>
            <a:endParaRPr sz="1600">
              <a:latin typeface="微软雅黑" panose="020B0503020204020204" charset="-122"/>
              <a:cs typeface="微软雅黑" panose="020B0503020204020204" charset="-122"/>
            </a:endParaRPr>
          </a:p>
          <a:p>
            <a:pPr marL="12700">
              <a:lnSpc>
                <a:spcPct val="100000"/>
              </a:lnSpc>
              <a:spcBef>
                <a:spcPts val="960"/>
              </a:spcBef>
            </a:pPr>
            <a:r>
              <a:rPr sz="1600" b="1" spc="-15" dirty="0">
                <a:solidFill>
                  <a:srgbClr val="FFFFFF"/>
                </a:solidFill>
                <a:latin typeface="微软雅黑" panose="020B0503020204020204" charset="-122"/>
                <a:cs typeface="微软雅黑" panose="020B0503020204020204" charset="-122"/>
              </a:rPr>
              <a:t>60%</a:t>
            </a:r>
            <a:r>
              <a:rPr sz="1600" b="1" spc="-20" dirty="0">
                <a:solidFill>
                  <a:srgbClr val="FFFFFF"/>
                </a:solidFill>
                <a:latin typeface="微软雅黑" panose="020B0503020204020204" charset="-122"/>
                <a:cs typeface="微软雅黑" panose="020B0503020204020204" charset="-122"/>
              </a:rPr>
              <a:t>至</a:t>
            </a:r>
            <a:r>
              <a:rPr sz="1600" b="1" spc="-15" dirty="0">
                <a:solidFill>
                  <a:srgbClr val="FFFFFF"/>
                </a:solidFill>
                <a:latin typeface="微软雅黑" panose="020B0503020204020204" charset="-122"/>
                <a:cs typeface="微软雅黑" panose="020B0503020204020204" charset="-122"/>
              </a:rPr>
              <a:t>100%</a:t>
            </a:r>
            <a:r>
              <a:rPr sz="1600" b="1" spc="-20" dirty="0">
                <a:solidFill>
                  <a:srgbClr val="FFFFFF"/>
                </a:solidFill>
                <a:latin typeface="微软雅黑" panose="020B0503020204020204" charset="-122"/>
                <a:cs typeface="微软雅黑" panose="020B0503020204020204" charset="-122"/>
              </a:rPr>
              <a:t>的罚款</a:t>
            </a:r>
            <a:endParaRPr sz="1600">
              <a:latin typeface="微软雅黑" panose="020B0503020204020204" charset="-122"/>
              <a:cs typeface="微软雅黑" panose="020B0503020204020204" charset="-122"/>
            </a:endParaRPr>
          </a:p>
        </p:txBody>
      </p:sp>
      <p:sp>
        <p:nvSpPr>
          <p:cNvPr id="35" name="object 35"/>
          <p:cNvSpPr txBox="1"/>
          <p:nvPr/>
        </p:nvSpPr>
        <p:spPr>
          <a:xfrm>
            <a:off x="6010783" y="5021071"/>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构成犯罪</a:t>
            </a:r>
            <a:endParaRPr sz="1600">
              <a:latin typeface="微软雅黑" panose="020B0503020204020204" charset="-122"/>
              <a:cs typeface="微软雅黑" panose="020B0503020204020204" charset="-122"/>
            </a:endParaRPr>
          </a:p>
        </p:txBody>
      </p:sp>
      <p:sp>
        <p:nvSpPr>
          <p:cNvPr id="36" name="object 36"/>
          <p:cNvSpPr txBox="1"/>
          <p:nvPr/>
        </p:nvSpPr>
        <p:spPr>
          <a:xfrm>
            <a:off x="3775328" y="5053076"/>
            <a:ext cx="1038860" cy="256540"/>
          </a:xfrm>
          <a:prstGeom prst="rect">
            <a:avLst/>
          </a:prstGeom>
        </p:spPr>
        <p:txBody>
          <a:bodyPr vert="horz" wrap="square" lIns="0" tIns="0" rIns="0" bIns="0" rtlCol="0">
            <a:spAutoFit/>
          </a:bodyPr>
          <a:lstStyle/>
          <a:p>
            <a:pPr marL="12700">
              <a:lnSpc>
                <a:spcPct val="100000"/>
              </a:lnSpc>
            </a:pPr>
            <a:r>
              <a:rPr sz="1600" b="1" spc="-25" dirty="0">
                <a:solidFill>
                  <a:srgbClr val="FFFFFF"/>
                </a:solidFill>
                <a:latin typeface="微软雅黑" panose="020B0503020204020204" charset="-122"/>
                <a:cs typeface="微软雅黑" panose="020B0503020204020204" charset="-122"/>
              </a:rPr>
              <a:t>未构成犯罪</a:t>
            </a:r>
            <a:endParaRPr sz="1600">
              <a:latin typeface="微软雅黑" panose="020B0503020204020204" charset="-122"/>
              <a:cs typeface="微软雅黑" panose="020B0503020204020204"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2088134"/>
          </a:xfrm>
          <a:custGeom>
            <a:avLst/>
            <a:gdLst/>
            <a:ahLst/>
            <a:cxnLst/>
            <a:rect l="l" t="t" r="r" b="b"/>
            <a:pathLst>
              <a:path w="735647" h="2088134">
                <a:moveTo>
                  <a:pt x="0" y="2088134"/>
                </a:moveTo>
                <a:lnTo>
                  <a:pt x="735647" y="2088134"/>
                </a:lnTo>
                <a:lnTo>
                  <a:pt x="735647" y="0"/>
                </a:lnTo>
                <a:lnTo>
                  <a:pt x="0" y="0"/>
                </a:lnTo>
                <a:lnTo>
                  <a:pt x="0" y="2088134"/>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2088134"/>
          </a:xfrm>
          <a:custGeom>
            <a:avLst/>
            <a:gdLst/>
            <a:ahLst/>
            <a:cxnLst/>
            <a:rect l="l" t="t" r="r" b="b"/>
            <a:pathLst>
              <a:path w="8337296" h="2088134">
                <a:moveTo>
                  <a:pt x="0" y="2088134"/>
                </a:moveTo>
                <a:lnTo>
                  <a:pt x="8337296" y="2088134"/>
                </a:lnTo>
                <a:lnTo>
                  <a:pt x="8337296" y="0"/>
                </a:lnTo>
                <a:lnTo>
                  <a:pt x="0" y="0"/>
                </a:lnTo>
                <a:lnTo>
                  <a:pt x="0" y="2088134"/>
                </a:lnTo>
                <a:close/>
              </a:path>
            </a:pathLst>
          </a:custGeom>
          <a:solidFill>
            <a:srgbClr val="EE5200"/>
          </a:solidFill>
        </p:spPr>
        <p:txBody>
          <a:bodyPr wrap="square" lIns="0" tIns="0" rIns="0" bIns="0" rtlCol="0">
            <a:spAutoFit/>
          </a:bodyPr>
          <a:lstStyle/>
          <a:p/>
        </p:txBody>
      </p:sp>
      <p:sp>
        <p:nvSpPr>
          <p:cNvPr id="6" name="object 6"/>
          <p:cNvSpPr/>
          <p:nvPr/>
        </p:nvSpPr>
        <p:spPr>
          <a:xfrm>
            <a:off x="344487" y="3573005"/>
            <a:ext cx="735647" cy="3096006"/>
          </a:xfrm>
          <a:custGeom>
            <a:avLst/>
            <a:gdLst/>
            <a:ahLst/>
            <a:cxnLst/>
            <a:rect l="l" t="t" r="r" b="b"/>
            <a:pathLst>
              <a:path w="735647" h="3096005">
                <a:moveTo>
                  <a:pt x="0" y="3096006"/>
                </a:moveTo>
                <a:lnTo>
                  <a:pt x="735647" y="3096006"/>
                </a:lnTo>
                <a:lnTo>
                  <a:pt x="735647" y="0"/>
                </a:lnTo>
                <a:lnTo>
                  <a:pt x="0" y="0"/>
                </a:lnTo>
                <a:lnTo>
                  <a:pt x="0" y="3096006"/>
                </a:lnTo>
                <a:close/>
              </a:path>
            </a:pathLst>
          </a:custGeom>
          <a:solidFill>
            <a:srgbClr val="205A6B"/>
          </a:solidFill>
        </p:spPr>
        <p:txBody>
          <a:bodyPr wrap="square" lIns="0" tIns="0" rIns="0" bIns="0" rtlCol="0">
            <a:spAutoFit/>
          </a:bodyPr>
          <a:lstStyle/>
          <a:p/>
        </p:txBody>
      </p:sp>
      <p:sp>
        <p:nvSpPr>
          <p:cNvPr id="7" name="object 7"/>
          <p:cNvSpPr/>
          <p:nvPr/>
        </p:nvSpPr>
        <p:spPr>
          <a:xfrm>
            <a:off x="1080135" y="3573005"/>
            <a:ext cx="8337296" cy="3096006"/>
          </a:xfrm>
          <a:custGeom>
            <a:avLst/>
            <a:gdLst/>
            <a:ahLst/>
            <a:cxnLst/>
            <a:rect l="l" t="t" r="r" b="b"/>
            <a:pathLst>
              <a:path w="8337296" h="3096005">
                <a:moveTo>
                  <a:pt x="0" y="3096006"/>
                </a:moveTo>
                <a:lnTo>
                  <a:pt x="8337296" y="3096006"/>
                </a:lnTo>
                <a:lnTo>
                  <a:pt x="8337296" y="0"/>
                </a:lnTo>
                <a:lnTo>
                  <a:pt x="0" y="0"/>
                </a:lnTo>
                <a:lnTo>
                  <a:pt x="0" y="3096006"/>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357301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421107"/>
          </a:xfrm>
          <a:custGeom>
            <a:avLst/>
            <a:gdLst/>
            <a:ahLst/>
            <a:cxnLst/>
            <a:rect l="l" t="t" r="r" b="b"/>
            <a:pathLst>
              <a:path h="6421107">
                <a:moveTo>
                  <a:pt x="0" y="0"/>
                </a:moveTo>
                <a:lnTo>
                  <a:pt x="0" y="6421107"/>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669011"/>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171569"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971802"/>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2061718"/>
            <a:ext cx="8026400" cy="835660"/>
          </a:xfrm>
          <a:prstGeom prst="rect">
            <a:avLst/>
          </a:prstGeom>
        </p:spPr>
        <p:txBody>
          <a:bodyPr vert="horz" wrap="square" lIns="0" tIns="0" rIns="0" bIns="0" rtlCol="0">
            <a:spAutoFit/>
          </a:bodyPr>
          <a:lstStyle/>
          <a:p>
            <a:pPr marL="12700" marR="6350">
              <a:lnSpc>
                <a:spcPct val="150000"/>
              </a:lnSpc>
            </a:pPr>
            <a:r>
              <a:rPr sz="1800" b="1" dirty="0">
                <a:solidFill>
                  <a:srgbClr val="FFFFFF"/>
                </a:solidFill>
                <a:latin typeface="微软雅黑" panose="020B0503020204020204" charset="-122"/>
                <a:cs typeface="微软雅黑" panose="020B0503020204020204" charset="-122"/>
              </a:rPr>
              <a:t>不具备本法和其他有关法律、行政法规和国家标准或者行业标准规定的安全生产 条件</a:t>
            </a:r>
            <a:endParaRPr sz="1800">
              <a:latin typeface="微软雅黑" panose="020B0503020204020204" charset="-122"/>
              <a:cs typeface="微软雅黑" panose="020B0503020204020204" charset="-122"/>
            </a:endParaRPr>
          </a:p>
        </p:txBody>
      </p:sp>
      <p:sp>
        <p:nvSpPr>
          <p:cNvPr id="18" name="object 18"/>
          <p:cNvSpPr txBox="1"/>
          <p:nvPr/>
        </p:nvSpPr>
        <p:spPr>
          <a:xfrm>
            <a:off x="585012" y="4426966"/>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20" name="object 20"/>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21" name="object 21"/>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108</a:t>
            </a:r>
            <a:endParaRPr sz="2000">
              <a:latin typeface="Calibri" panose="020F0502020204030204"/>
              <a:cs typeface="Calibri" panose="020F0502020204030204"/>
            </a:endParaRPr>
          </a:p>
        </p:txBody>
      </p:sp>
      <p:sp>
        <p:nvSpPr>
          <p:cNvPr id="22" name="object 22"/>
          <p:cNvSpPr/>
          <p:nvPr/>
        </p:nvSpPr>
        <p:spPr>
          <a:xfrm>
            <a:off x="5319521" y="3573017"/>
            <a:ext cx="0" cy="339852"/>
          </a:xfrm>
          <a:custGeom>
            <a:avLst/>
            <a:gdLst/>
            <a:ahLst/>
            <a:cxnLst/>
            <a:rect l="l" t="t" r="r" b="b"/>
            <a:pathLst>
              <a:path h="339852">
                <a:moveTo>
                  <a:pt x="0" y="0"/>
                </a:moveTo>
                <a:lnTo>
                  <a:pt x="0" y="339852"/>
                </a:lnTo>
              </a:path>
            </a:pathLst>
          </a:custGeom>
          <a:ln w="19812">
            <a:solidFill>
              <a:srgbClr val="FFFFFF"/>
            </a:solidFill>
          </a:ln>
        </p:spPr>
        <p:txBody>
          <a:bodyPr wrap="square" lIns="0" tIns="0" rIns="0" bIns="0" rtlCol="0">
            <a:spAutoFit/>
          </a:bodyPr>
          <a:lstStyle/>
          <a:p/>
        </p:txBody>
      </p:sp>
      <p:sp>
        <p:nvSpPr>
          <p:cNvPr id="23" name="object 23"/>
          <p:cNvSpPr/>
          <p:nvPr/>
        </p:nvSpPr>
        <p:spPr>
          <a:xfrm>
            <a:off x="5319521" y="4633721"/>
            <a:ext cx="0" cy="179831"/>
          </a:xfrm>
          <a:custGeom>
            <a:avLst/>
            <a:gdLst/>
            <a:ahLst/>
            <a:cxnLst/>
            <a:rect l="l" t="t" r="r" b="b"/>
            <a:pathLst>
              <a:path h="179831">
                <a:moveTo>
                  <a:pt x="0" y="0"/>
                </a:moveTo>
                <a:lnTo>
                  <a:pt x="0" y="179831"/>
                </a:lnTo>
              </a:path>
            </a:pathLst>
          </a:custGeom>
          <a:ln w="19812">
            <a:solidFill>
              <a:srgbClr val="FFFFFF"/>
            </a:solidFill>
          </a:ln>
        </p:spPr>
        <p:txBody>
          <a:bodyPr wrap="square" lIns="0" tIns="0" rIns="0" bIns="0" rtlCol="0">
            <a:spAutoFit/>
          </a:bodyPr>
          <a:lstStyle/>
          <a:p/>
        </p:txBody>
      </p:sp>
      <p:sp>
        <p:nvSpPr>
          <p:cNvPr id="24" name="object 24"/>
          <p:cNvSpPr/>
          <p:nvPr/>
        </p:nvSpPr>
        <p:spPr>
          <a:xfrm>
            <a:off x="5319521" y="5534405"/>
            <a:ext cx="0" cy="162610"/>
          </a:xfrm>
          <a:custGeom>
            <a:avLst/>
            <a:gdLst/>
            <a:ahLst/>
            <a:cxnLst/>
            <a:rect l="l" t="t" r="r" b="b"/>
            <a:pathLst>
              <a:path h="162610">
                <a:moveTo>
                  <a:pt x="0" y="0"/>
                </a:moveTo>
                <a:lnTo>
                  <a:pt x="0" y="162610"/>
                </a:lnTo>
              </a:path>
            </a:pathLst>
          </a:custGeom>
          <a:ln w="19812">
            <a:solidFill>
              <a:srgbClr val="FFFFFF"/>
            </a:solidFill>
          </a:ln>
        </p:spPr>
        <p:txBody>
          <a:bodyPr wrap="square" lIns="0" tIns="0" rIns="0" bIns="0" rtlCol="0">
            <a:spAutoFit/>
          </a:bodyPr>
          <a:lstStyle/>
          <a:p/>
        </p:txBody>
      </p:sp>
      <p:sp>
        <p:nvSpPr>
          <p:cNvPr id="25" name="object 25"/>
          <p:cNvSpPr/>
          <p:nvPr/>
        </p:nvSpPr>
        <p:spPr>
          <a:xfrm>
            <a:off x="3259073" y="3912870"/>
            <a:ext cx="4110228" cy="720851"/>
          </a:xfrm>
          <a:custGeom>
            <a:avLst/>
            <a:gdLst/>
            <a:ahLst/>
            <a:cxnLst/>
            <a:rect l="l" t="t" r="r" b="b"/>
            <a:pathLst>
              <a:path w="4110228" h="720851">
                <a:moveTo>
                  <a:pt x="0" y="720851"/>
                </a:moveTo>
                <a:lnTo>
                  <a:pt x="4110228" y="720851"/>
                </a:lnTo>
                <a:lnTo>
                  <a:pt x="4110228" y="0"/>
                </a:lnTo>
                <a:lnTo>
                  <a:pt x="0" y="0"/>
                </a:lnTo>
                <a:lnTo>
                  <a:pt x="0" y="720851"/>
                </a:lnTo>
                <a:close/>
              </a:path>
            </a:pathLst>
          </a:custGeom>
          <a:solidFill>
            <a:srgbClr val="205A6B"/>
          </a:solidFill>
        </p:spPr>
        <p:txBody>
          <a:bodyPr wrap="square" lIns="0" tIns="0" rIns="0" bIns="0" rtlCol="0">
            <a:spAutoFit/>
          </a:bodyPr>
          <a:lstStyle/>
          <a:p/>
        </p:txBody>
      </p:sp>
      <p:sp>
        <p:nvSpPr>
          <p:cNvPr id="26" name="object 26"/>
          <p:cNvSpPr/>
          <p:nvPr/>
        </p:nvSpPr>
        <p:spPr>
          <a:xfrm>
            <a:off x="3259073" y="3912870"/>
            <a:ext cx="4110228" cy="720851"/>
          </a:xfrm>
          <a:custGeom>
            <a:avLst/>
            <a:gdLst/>
            <a:ahLst/>
            <a:cxnLst/>
            <a:rect l="l" t="t" r="r" b="b"/>
            <a:pathLst>
              <a:path w="4110228" h="720851">
                <a:moveTo>
                  <a:pt x="0" y="720851"/>
                </a:moveTo>
                <a:lnTo>
                  <a:pt x="4110228" y="720851"/>
                </a:lnTo>
                <a:lnTo>
                  <a:pt x="4110228" y="0"/>
                </a:lnTo>
                <a:lnTo>
                  <a:pt x="0" y="0"/>
                </a:lnTo>
                <a:lnTo>
                  <a:pt x="0" y="720851"/>
                </a:lnTo>
                <a:close/>
              </a:path>
            </a:pathLst>
          </a:custGeom>
          <a:ln w="19812">
            <a:solidFill>
              <a:srgbClr val="FFFFFF"/>
            </a:solidFill>
          </a:ln>
        </p:spPr>
        <p:txBody>
          <a:bodyPr wrap="square" lIns="0" tIns="0" rIns="0" bIns="0" rtlCol="0">
            <a:spAutoFit/>
          </a:bodyPr>
          <a:lstStyle/>
          <a:p/>
        </p:txBody>
      </p:sp>
      <p:sp>
        <p:nvSpPr>
          <p:cNvPr id="27" name="object 27"/>
          <p:cNvSpPr txBox="1"/>
          <p:nvPr/>
        </p:nvSpPr>
        <p:spPr>
          <a:xfrm>
            <a:off x="3475482" y="4142994"/>
            <a:ext cx="367537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经停产停业整顿仍不具备安全生产</a:t>
            </a:r>
            <a:r>
              <a:rPr sz="1600" b="1" spc="-10" dirty="0">
                <a:solidFill>
                  <a:srgbClr val="FFFFFF"/>
                </a:solidFill>
                <a:latin typeface="微软雅黑" panose="020B0503020204020204" charset="-122"/>
                <a:cs typeface="微软雅黑" panose="020B0503020204020204" charset="-122"/>
              </a:rPr>
              <a:t>条</a:t>
            </a:r>
            <a:r>
              <a:rPr sz="1600" b="1" spc="-20" dirty="0">
                <a:solidFill>
                  <a:srgbClr val="FFFFFF"/>
                </a:solidFill>
                <a:latin typeface="微软雅黑" panose="020B0503020204020204" charset="-122"/>
                <a:cs typeface="微软雅黑" panose="020B0503020204020204" charset="-122"/>
              </a:rPr>
              <a:t>件的</a:t>
            </a:r>
            <a:endParaRPr sz="1600">
              <a:latin typeface="微软雅黑" panose="020B0503020204020204" charset="-122"/>
              <a:cs typeface="微软雅黑" panose="020B0503020204020204" charset="-122"/>
            </a:endParaRPr>
          </a:p>
        </p:txBody>
      </p:sp>
      <p:sp>
        <p:nvSpPr>
          <p:cNvPr id="28" name="object 28"/>
          <p:cNvSpPr/>
          <p:nvPr/>
        </p:nvSpPr>
        <p:spPr>
          <a:xfrm>
            <a:off x="3259073" y="4813553"/>
            <a:ext cx="4110228" cy="720851"/>
          </a:xfrm>
          <a:custGeom>
            <a:avLst/>
            <a:gdLst/>
            <a:ahLst/>
            <a:cxnLst/>
            <a:rect l="l" t="t" r="r" b="b"/>
            <a:pathLst>
              <a:path w="4110228" h="720851">
                <a:moveTo>
                  <a:pt x="0" y="720852"/>
                </a:moveTo>
                <a:lnTo>
                  <a:pt x="4110228" y="720852"/>
                </a:lnTo>
                <a:lnTo>
                  <a:pt x="4110228" y="0"/>
                </a:lnTo>
                <a:lnTo>
                  <a:pt x="0" y="0"/>
                </a:lnTo>
                <a:lnTo>
                  <a:pt x="0" y="720852"/>
                </a:lnTo>
                <a:close/>
              </a:path>
            </a:pathLst>
          </a:custGeom>
          <a:solidFill>
            <a:srgbClr val="205A6B"/>
          </a:solidFill>
        </p:spPr>
        <p:txBody>
          <a:bodyPr wrap="square" lIns="0" tIns="0" rIns="0" bIns="0" rtlCol="0">
            <a:spAutoFit/>
          </a:bodyPr>
          <a:lstStyle/>
          <a:p/>
        </p:txBody>
      </p:sp>
      <p:sp>
        <p:nvSpPr>
          <p:cNvPr id="29" name="object 29"/>
          <p:cNvSpPr/>
          <p:nvPr/>
        </p:nvSpPr>
        <p:spPr>
          <a:xfrm>
            <a:off x="3259073" y="4813553"/>
            <a:ext cx="4110228" cy="720851"/>
          </a:xfrm>
          <a:custGeom>
            <a:avLst/>
            <a:gdLst/>
            <a:ahLst/>
            <a:cxnLst/>
            <a:rect l="l" t="t" r="r" b="b"/>
            <a:pathLst>
              <a:path w="4110228" h="720851">
                <a:moveTo>
                  <a:pt x="0" y="720852"/>
                </a:moveTo>
                <a:lnTo>
                  <a:pt x="4110228" y="720852"/>
                </a:lnTo>
                <a:lnTo>
                  <a:pt x="4110228" y="0"/>
                </a:lnTo>
                <a:lnTo>
                  <a:pt x="0" y="0"/>
                </a:lnTo>
                <a:lnTo>
                  <a:pt x="0" y="720852"/>
                </a:lnTo>
                <a:close/>
              </a:path>
            </a:pathLst>
          </a:custGeom>
          <a:ln w="19812">
            <a:solidFill>
              <a:srgbClr val="FFFFFF"/>
            </a:solidFill>
          </a:ln>
        </p:spPr>
        <p:txBody>
          <a:bodyPr wrap="square" lIns="0" tIns="0" rIns="0" bIns="0" rtlCol="0">
            <a:spAutoFit/>
          </a:bodyPr>
          <a:lstStyle/>
          <a:p/>
        </p:txBody>
      </p:sp>
      <p:sp>
        <p:nvSpPr>
          <p:cNvPr id="30" name="object 30"/>
          <p:cNvSpPr txBox="1"/>
          <p:nvPr/>
        </p:nvSpPr>
        <p:spPr>
          <a:xfrm>
            <a:off x="4896103" y="5044185"/>
            <a:ext cx="836294"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予以关闭</a:t>
            </a:r>
            <a:endParaRPr sz="1600">
              <a:latin typeface="微软雅黑" panose="020B0503020204020204" charset="-122"/>
              <a:cs typeface="微软雅黑" panose="020B0503020204020204" charset="-122"/>
            </a:endParaRPr>
          </a:p>
        </p:txBody>
      </p:sp>
      <p:sp>
        <p:nvSpPr>
          <p:cNvPr id="31" name="object 31"/>
          <p:cNvSpPr/>
          <p:nvPr/>
        </p:nvSpPr>
        <p:spPr>
          <a:xfrm>
            <a:off x="3237738" y="5697473"/>
            <a:ext cx="4110227" cy="720852"/>
          </a:xfrm>
          <a:custGeom>
            <a:avLst/>
            <a:gdLst/>
            <a:ahLst/>
            <a:cxnLst/>
            <a:rect l="l" t="t" r="r" b="b"/>
            <a:pathLst>
              <a:path w="4110227" h="720851">
                <a:moveTo>
                  <a:pt x="0" y="720852"/>
                </a:moveTo>
                <a:lnTo>
                  <a:pt x="4110227" y="720852"/>
                </a:lnTo>
                <a:lnTo>
                  <a:pt x="4110227" y="0"/>
                </a:lnTo>
                <a:lnTo>
                  <a:pt x="0" y="0"/>
                </a:lnTo>
                <a:lnTo>
                  <a:pt x="0" y="720852"/>
                </a:lnTo>
                <a:close/>
              </a:path>
            </a:pathLst>
          </a:custGeom>
          <a:solidFill>
            <a:srgbClr val="205A6B"/>
          </a:solidFill>
        </p:spPr>
        <p:txBody>
          <a:bodyPr wrap="square" lIns="0" tIns="0" rIns="0" bIns="0" rtlCol="0">
            <a:spAutoFit/>
          </a:bodyPr>
          <a:lstStyle/>
          <a:p/>
        </p:txBody>
      </p:sp>
      <p:sp>
        <p:nvSpPr>
          <p:cNvPr id="32" name="object 32"/>
          <p:cNvSpPr/>
          <p:nvPr/>
        </p:nvSpPr>
        <p:spPr>
          <a:xfrm>
            <a:off x="3237738" y="5697473"/>
            <a:ext cx="4110227" cy="720852"/>
          </a:xfrm>
          <a:custGeom>
            <a:avLst/>
            <a:gdLst/>
            <a:ahLst/>
            <a:cxnLst/>
            <a:rect l="l" t="t" r="r" b="b"/>
            <a:pathLst>
              <a:path w="4110227" h="720851">
                <a:moveTo>
                  <a:pt x="0" y="720852"/>
                </a:moveTo>
                <a:lnTo>
                  <a:pt x="4110227" y="720852"/>
                </a:lnTo>
                <a:lnTo>
                  <a:pt x="4110227" y="0"/>
                </a:lnTo>
                <a:lnTo>
                  <a:pt x="0" y="0"/>
                </a:lnTo>
                <a:lnTo>
                  <a:pt x="0" y="720852"/>
                </a:lnTo>
                <a:close/>
              </a:path>
            </a:pathLst>
          </a:custGeom>
          <a:ln w="19812">
            <a:solidFill>
              <a:srgbClr val="FFFFFF"/>
            </a:solidFill>
          </a:ln>
        </p:spPr>
        <p:txBody>
          <a:bodyPr wrap="square" lIns="0" tIns="0" rIns="0" bIns="0" rtlCol="0">
            <a:spAutoFit/>
          </a:bodyPr>
          <a:lstStyle/>
          <a:p/>
        </p:txBody>
      </p:sp>
      <p:sp>
        <p:nvSpPr>
          <p:cNvPr id="33" name="object 33"/>
          <p:cNvSpPr txBox="1"/>
          <p:nvPr/>
        </p:nvSpPr>
        <p:spPr>
          <a:xfrm>
            <a:off x="3758565" y="5928156"/>
            <a:ext cx="306578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有关部门应当依法吊销其有关证照</a:t>
            </a:r>
            <a:endParaRPr sz="1600">
              <a:latin typeface="微软雅黑" panose="020B0503020204020204" charset="-122"/>
              <a:cs typeface="微软雅黑" panose="020B050302020402020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1440052"/>
          </a:xfrm>
          <a:custGeom>
            <a:avLst/>
            <a:gdLst/>
            <a:ahLst/>
            <a:cxnLst/>
            <a:rect l="l" t="t" r="r" b="b"/>
            <a:pathLst>
              <a:path w="735647" h="1440052">
                <a:moveTo>
                  <a:pt x="0" y="1440052"/>
                </a:moveTo>
                <a:lnTo>
                  <a:pt x="735647" y="1440052"/>
                </a:lnTo>
                <a:lnTo>
                  <a:pt x="735647" y="0"/>
                </a:lnTo>
                <a:lnTo>
                  <a:pt x="0" y="0"/>
                </a:lnTo>
                <a:lnTo>
                  <a:pt x="0" y="1440052"/>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1440052"/>
          </a:xfrm>
          <a:custGeom>
            <a:avLst/>
            <a:gdLst/>
            <a:ahLst/>
            <a:cxnLst/>
            <a:rect l="l" t="t" r="r" b="b"/>
            <a:pathLst>
              <a:path w="8337296" h="1440052">
                <a:moveTo>
                  <a:pt x="0" y="1440052"/>
                </a:moveTo>
                <a:lnTo>
                  <a:pt x="8337296" y="1440052"/>
                </a:lnTo>
                <a:lnTo>
                  <a:pt x="8337296" y="0"/>
                </a:lnTo>
                <a:lnTo>
                  <a:pt x="0" y="0"/>
                </a:lnTo>
                <a:lnTo>
                  <a:pt x="0" y="1440052"/>
                </a:lnTo>
                <a:close/>
              </a:path>
            </a:pathLst>
          </a:custGeom>
          <a:solidFill>
            <a:srgbClr val="EE5200"/>
          </a:solidFill>
        </p:spPr>
        <p:txBody>
          <a:bodyPr wrap="square" lIns="0" tIns="0" rIns="0" bIns="0" rtlCol="0">
            <a:spAutoFit/>
          </a:bodyPr>
          <a:lstStyle/>
          <a:p/>
        </p:txBody>
      </p:sp>
      <p:sp>
        <p:nvSpPr>
          <p:cNvPr id="6" name="object 6"/>
          <p:cNvSpPr/>
          <p:nvPr/>
        </p:nvSpPr>
        <p:spPr>
          <a:xfrm>
            <a:off x="344487" y="2924840"/>
            <a:ext cx="735647" cy="3852037"/>
          </a:xfrm>
          <a:custGeom>
            <a:avLst/>
            <a:gdLst/>
            <a:ahLst/>
            <a:cxnLst/>
            <a:rect l="l" t="t" r="r" b="b"/>
            <a:pathLst>
              <a:path w="735647" h="3852036">
                <a:moveTo>
                  <a:pt x="0" y="3852037"/>
                </a:moveTo>
                <a:lnTo>
                  <a:pt x="735647" y="3852037"/>
                </a:lnTo>
                <a:lnTo>
                  <a:pt x="735647" y="0"/>
                </a:lnTo>
                <a:lnTo>
                  <a:pt x="0" y="0"/>
                </a:lnTo>
                <a:lnTo>
                  <a:pt x="0" y="3852037"/>
                </a:lnTo>
                <a:close/>
              </a:path>
            </a:pathLst>
          </a:custGeom>
          <a:solidFill>
            <a:srgbClr val="205A6B"/>
          </a:solidFill>
        </p:spPr>
        <p:txBody>
          <a:bodyPr wrap="square" lIns="0" tIns="0" rIns="0" bIns="0" rtlCol="0">
            <a:spAutoFit/>
          </a:bodyPr>
          <a:lstStyle/>
          <a:p/>
        </p:txBody>
      </p:sp>
      <p:sp>
        <p:nvSpPr>
          <p:cNvPr id="7" name="object 7"/>
          <p:cNvSpPr/>
          <p:nvPr/>
        </p:nvSpPr>
        <p:spPr>
          <a:xfrm>
            <a:off x="1080135" y="2924840"/>
            <a:ext cx="8337296" cy="3852037"/>
          </a:xfrm>
          <a:custGeom>
            <a:avLst/>
            <a:gdLst/>
            <a:ahLst/>
            <a:cxnLst/>
            <a:rect l="l" t="t" r="r" b="b"/>
            <a:pathLst>
              <a:path w="8337296" h="3852036">
                <a:moveTo>
                  <a:pt x="0" y="3852037"/>
                </a:moveTo>
                <a:lnTo>
                  <a:pt x="8337296" y="3852037"/>
                </a:lnTo>
                <a:lnTo>
                  <a:pt x="8337296" y="0"/>
                </a:lnTo>
                <a:lnTo>
                  <a:pt x="0" y="0"/>
                </a:lnTo>
                <a:lnTo>
                  <a:pt x="0" y="3852037"/>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528973"/>
          </a:xfrm>
          <a:custGeom>
            <a:avLst/>
            <a:gdLst/>
            <a:ahLst/>
            <a:cxnLst/>
            <a:rect l="l" t="t" r="r" b="b"/>
            <a:pathLst>
              <a:path h="6528973">
                <a:moveTo>
                  <a:pt x="0" y="0"/>
                </a:moveTo>
                <a:lnTo>
                  <a:pt x="0" y="6528973"/>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2924936"/>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528973"/>
          </a:xfrm>
          <a:custGeom>
            <a:avLst/>
            <a:gdLst/>
            <a:ahLst/>
            <a:cxnLst/>
            <a:rect l="l" t="t" r="r" b="b"/>
            <a:pathLst>
              <a:path h="6528973">
                <a:moveTo>
                  <a:pt x="0" y="0"/>
                </a:moveTo>
                <a:lnTo>
                  <a:pt x="0" y="6528973"/>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77687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171569"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647444"/>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1158951" y="1737085"/>
            <a:ext cx="8026400" cy="836294"/>
          </a:xfrm>
          <a:prstGeom prst="rect">
            <a:avLst/>
          </a:prstGeom>
        </p:spPr>
        <p:txBody>
          <a:bodyPr vert="horz" wrap="square" lIns="0" tIns="0" rIns="0" bIns="0" rtlCol="0">
            <a:spAutoFit/>
          </a:bodyPr>
          <a:lstStyle/>
          <a:p>
            <a:pPr marL="12700" marR="6350">
              <a:lnSpc>
                <a:spcPct val="150000"/>
              </a:lnSpc>
            </a:pPr>
            <a:r>
              <a:rPr sz="1800" b="1" dirty="0">
                <a:solidFill>
                  <a:srgbClr val="FFFFFF"/>
                </a:solidFill>
                <a:latin typeface="微软雅黑" panose="020B0503020204020204" charset="-122"/>
                <a:cs typeface="微软雅黑" panose="020B0503020204020204" charset="-122"/>
              </a:rPr>
              <a:t>发生生产安全事故，对负有责任的生产经营单位除要求其依法承担相应的赔偿等 责任外，由安全生产监督管理部门依照下列规定处以罚款</a:t>
            </a:r>
            <a:endParaRPr sz="1800">
              <a:latin typeface="微软雅黑" panose="020B0503020204020204" charset="-122"/>
              <a:cs typeface="微软雅黑" panose="020B0503020204020204" charset="-122"/>
            </a:endParaRPr>
          </a:p>
        </p:txBody>
      </p:sp>
      <p:sp>
        <p:nvSpPr>
          <p:cNvPr id="18" name="object 18"/>
          <p:cNvSpPr txBox="1"/>
          <p:nvPr/>
        </p:nvSpPr>
        <p:spPr>
          <a:xfrm>
            <a:off x="585012" y="4156836"/>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2109216" y="2997707"/>
            <a:ext cx="6408420" cy="3671316"/>
          </a:xfrm>
          <a:custGeom>
            <a:avLst/>
            <a:gdLst/>
            <a:ahLst/>
            <a:cxnLst/>
            <a:rect l="l" t="t" r="r" b="b"/>
            <a:pathLst>
              <a:path w="6408420" h="3671315">
                <a:moveTo>
                  <a:pt x="0" y="3671316"/>
                </a:moveTo>
                <a:lnTo>
                  <a:pt x="6408420" y="3671316"/>
                </a:lnTo>
                <a:lnTo>
                  <a:pt x="6408420" y="0"/>
                </a:lnTo>
                <a:lnTo>
                  <a:pt x="0" y="0"/>
                </a:lnTo>
                <a:lnTo>
                  <a:pt x="0" y="3671316"/>
                </a:lnTo>
                <a:close/>
              </a:path>
            </a:pathLst>
          </a:custGeom>
          <a:solidFill>
            <a:srgbClr val="FFFFFF"/>
          </a:solidFill>
        </p:spPr>
        <p:txBody>
          <a:bodyPr wrap="square" lIns="0" tIns="0" rIns="0" bIns="0" rtlCol="0">
            <a:spAutoFit/>
          </a:bodyPr>
          <a:lstStyle/>
          <a:p/>
        </p:txBody>
      </p:sp>
      <p:sp>
        <p:nvSpPr>
          <p:cNvPr id="20" name="object 20"/>
          <p:cNvSpPr/>
          <p:nvPr/>
        </p:nvSpPr>
        <p:spPr>
          <a:xfrm>
            <a:off x="2109216" y="2997707"/>
            <a:ext cx="6408420" cy="3671316"/>
          </a:xfrm>
          <a:custGeom>
            <a:avLst/>
            <a:gdLst/>
            <a:ahLst/>
            <a:cxnLst/>
            <a:rect l="l" t="t" r="r" b="b"/>
            <a:pathLst>
              <a:path w="6408420" h="3671315">
                <a:moveTo>
                  <a:pt x="0" y="3671316"/>
                </a:moveTo>
                <a:lnTo>
                  <a:pt x="6408420" y="3671316"/>
                </a:lnTo>
                <a:lnTo>
                  <a:pt x="6408420" y="0"/>
                </a:lnTo>
                <a:lnTo>
                  <a:pt x="0" y="0"/>
                </a:lnTo>
                <a:lnTo>
                  <a:pt x="0" y="3671316"/>
                </a:lnTo>
                <a:close/>
              </a:path>
            </a:pathLst>
          </a:custGeom>
          <a:ln w="12192">
            <a:solidFill>
              <a:srgbClr val="205A6B"/>
            </a:solidFill>
          </a:ln>
        </p:spPr>
        <p:txBody>
          <a:bodyPr wrap="square" lIns="0" tIns="0" rIns="0" bIns="0" rtlCol="0">
            <a:spAutoFit/>
          </a:bodyPr>
          <a:lstStyle/>
          <a:p/>
        </p:txBody>
      </p:sp>
      <p:sp>
        <p:nvSpPr>
          <p:cNvPr id="21" name="object 21"/>
          <p:cNvSpPr/>
          <p:nvPr/>
        </p:nvSpPr>
        <p:spPr>
          <a:xfrm>
            <a:off x="6152388" y="3747515"/>
            <a:ext cx="723900" cy="1168908"/>
          </a:xfrm>
          <a:custGeom>
            <a:avLst/>
            <a:gdLst/>
            <a:ahLst/>
            <a:cxnLst/>
            <a:rect l="l" t="t" r="r" b="b"/>
            <a:pathLst>
              <a:path w="723900" h="1168908">
                <a:moveTo>
                  <a:pt x="0" y="1168908"/>
                </a:moveTo>
                <a:lnTo>
                  <a:pt x="723900" y="1168908"/>
                </a:lnTo>
                <a:lnTo>
                  <a:pt x="723900" y="0"/>
                </a:lnTo>
                <a:lnTo>
                  <a:pt x="0" y="0"/>
                </a:lnTo>
                <a:lnTo>
                  <a:pt x="0" y="1168908"/>
                </a:lnTo>
                <a:close/>
              </a:path>
            </a:pathLst>
          </a:custGeom>
          <a:solidFill>
            <a:srgbClr val="EE5200"/>
          </a:solidFill>
        </p:spPr>
        <p:txBody>
          <a:bodyPr wrap="square" lIns="0" tIns="0" rIns="0" bIns="0" rtlCol="0">
            <a:spAutoFit/>
          </a:bodyPr>
          <a:lstStyle/>
          <a:p/>
        </p:txBody>
      </p:sp>
      <p:sp>
        <p:nvSpPr>
          <p:cNvPr id="22" name="object 22"/>
          <p:cNvSpPr/>
          <p:nvPr/>
        </p:nvSpPr>
        <p:spPr>
          <a:xfrm>
            <a:off x="2916935" y="6060947"/>
            <a:ext cx="723900" cy="0"/>
          </a:xfrm>
          <a:custGeom>
            <a:avLst/>
            <a:gdLst/>
            <a:ahLst/>
            <a:cxnLst/>
            <a:rect l="l" t="t" r="r" b="b"/>
            <a:pathLst>
              <a:path w="723900">
                <a:moveTo>
                  <a:pt x="0" y="0"/>
                </a:moveTo>
                <a:lnTo>
                  <a:pt x="723900" y="0"/>
                </a:lnTo>
              </a:path>
            </a:pathLst>
          </a:custGeom>
          <a:ln w="46990">
            <a:solidFill>
              <a:srgbClr val="205A6B"/>
            </a:solidFill>
          </a:ln>
        </p:spPr>
        <p:txBody>
          <a:bodyPr wrap="square" lIns="0" tIns="0" rIns="0" bIns="0" rtlCol="0">
            <a:spAutoFit/>
          </a:bodyPr>
          <a:lstStyle/>
          <a:p/>
        </p:txBody>
      </p:sp>
      <p:sp>
        <p:nvSpPr>
          <p:cNvPr id="23" name="object 23"/>
          <p:cNvSpPr/>
          <p:nvPr/>
        </p:nvSpPr>
        <p:spPr>
          <a:xfrm>
            <a:off x="3994403" y="5967984"/>
            <a:ext cx="723900" cy="115823"/>
          </a:xfrm>
          <a:custGeom>
            <a:avLst/>
            <a:gdLst/>
            <a:ahLst/>
            <a:cxnLst/>
            <a:rect l="l" t="t" r="r" b="b"/>
            <a:pathLst>
              <a:path w="723900" h="115824">
                <a:moveTo>
                  <a:pt x="723900" y="0"/>
                </a:moveTo>
                <a:lnTo>
                  <a:pt x="0" y="0"/>
                </a:lnTo>
                <a:lnTo>
                  <a:pt x="0" y="115823"/>
                </a:lnTo>
                <a:lnTo>
                  <a:pt x="723900" y="115823"/>
                </a:lnTo>
                <a:lnTo>
                  <a:pt x="723900" y="0"/>
                </a:lnTo>
                <a:close/>
              </a:path>
            </a:pathLst>
          </a:custGeom>
          <a:solidFill>
            <a:srgbClr val="205A6B"/>
          </a:solidFill>
        </p:spPr>
        <p:txBody>
          <a:bodyPr wrap="square" lIns="0" tIns="0" rIns="0" bIns="0" rtlCol="0">
            <a:spAutoFit/>
          </a:bodyPr>
          <a:lstStyle/>
          <a:p/>
        </p:txBody>
      </p:sp>
      <p:sp>
        <p:nvSpPr>
          <p:cNvPr id="24" name="object 24"/>
          <p:cNvSpPr/>
          <p:nvPr/>
        </p:nvSpPr>
        <p:spPr>
          <a:xfrm>
            <a:off x="5073396" y="5850635"/>
            <a:ext cx="723900" cy="233171"/>
          </a:xfrm>
          <a:custGeom>
            <a:avLst/>
            <a:gdLst/>
            <a:ahLst/>
            <a:cxnLst/>
            <a:rect l="l" t="t" r="r" b="b"/>
            <a:pathLst>
              <a:path w="723900" h="233172">
                <a:moveTo>
                  <a:pt x="723900" y="0"/>
                </a:moveTo>
                <a:lnTo>
                  <a:pt x="0" y="0"/>
                </a:lnTo>
                <a:lnTo>
                  <a:pt x="0" y="233171"/>
                </a:lnTo>
                <a:lnTo>
                  <a:pt x="723900" y="233171"/>
                </a:lnTo>
                <a:lnTo>
                  <a:pt x="723900" y="0"/>
                </a:lnTo>
                <a:close/>
              </a:path>
            </a:pathLst>
          </a:custGeom>
          <a:solidFill>
            <a:srgbClr val="205A6B"/>
          </a:solidFill>
        </p:spPr>
        <p:txBody>
          <a:bodyPr wrap="square" lIns="0" tIns="0" rIns="0" bIns="0" rtlCol="0">
            <a:spAutoFit/>
          </a:bodyPr>
          <a:lstStyle/>
          <a:p/>
        </p:txBody>
      </p:sp>
      <p:sp>
        <p:nvSpPr>
          <p:cNvPr id="25" name="object 25"/>
          <p:cNvSpPr/>
          <p:nvPr/>
        </p:nvSpPr>
        <p:spPr>
          <a:xfrm>
            <a:off x="6152388" y="4916423"/>
            <a:ext cx="723900" cy="1167383"/>
          </a:xfrm>
          <a:custGeom>
            <a:avLst/>
            <a:gdLst/>
            <a:ahLst/>
            <a:cxnLst/>
            <a:rect l="l" t="t" r="r" b="b"/>
            <a:pathLst>
              <a:path w="723900" h="1167383">
                <a:moveTo>
                  <a:pt x="723900" y="0"/>
                </a:moveTo>
                <a:lnTo>
                  <a:pt x="0" y="0"/>
                </a:lnTo>
                <a:lnTo>
                  <a:pt x="0" y="1167383"/>
                </a:lnTo>
                <a:lnTo>
                  <a:pt x="723900" y="1167383"/>
                </a:lnTo>
                <a:lnTo>
                  <a:pt x="723900" y="0"/>
                </a:lnTo>
                <a:close/>
              </a:path>
            </a:pathLst>
          </a:custGeom>
          <a:solidFill>
            <a:srgbClr val="205A6B"/>
          </a:solidFill>
        </p:spPr>
        <p:txBody>
          <a:bodyPr wrap="square" lIns="0" tIns="0" rIns="0" bIns="0" rtlCol="0">
            <a:spAutoFit/>
          </a:bodyPr>
          <a:lstStyle/>
          <a:p/>
        </p:txBody>
      </p:sp>
      <p:sp>
        <p:nvSpPr>
          <p:cNvPr id="26" name="object 26"/>
          <p:cNvSpPr/>
          <p:nvPr/>
        </p:nvSpPr>
        <p:spPr>
          <a:xfrm>
            <a:off x="2738627" y="6083808"/>
            <a:ext cx="4314444" cy="0"/>
          </a:xfrm>
          <a:custGeom>
            <a:avLst/>
            <a:gdLst/>
            <a:ahLst/>
            <a:cxnLst/>
            <a:rect l="l" t="t" r="r" b="b"/>
            <a:pathLst>
              <a:path w="4314444">
                <a:moveTo>
                  <a:pt x="0" y="0"/>
                </a:moveTo>
                <a:lnTo>
                  <a:pt x="4314444" y="0"/>
                </a:lnTo>
              </a:path>
            </a:pathLst>
          </a:custGeom>
          <a:ln w="9144">
            <a:solidFill>
              <a:srgbClr val="D9D9D9"/>
            </a:solidFill>
          </a:ln>
        </p:spPr>
        <p:txBody>
          <a:bodyPr wrap="square" lIns="0" tIns="0" rIns="0" bIns="0" rtlCol="0">
            <a:spAutoFit/>
          </a:bodyPr>
          <a:lstStyle/>
          <a:p/>
        </p:txBody>
      </p:sp>
      <p:sp>
        <p:nvSpPr>
          <p:cNvPr id="27" name="object 27"/>
          <p:cNvSpPr txBox="1"/>
          <p:nvPr/>
        </p:nvSpPr>
        <p:spPr>
          <a:xfrm>
            <a:off x="2909697" y="6257137"/>
            <a:ext cx="739140" cy="226060"/>
          </a:xfrm>
          <a:prstGeom prst="rect">
            <a:avLst/>
          </a:prstGeom>
        </p:spPr>
        <p:txBody>
          <a:bodyPr vert="horz" wrap="square" lIns="0" tIns="0" rIns="0" bIns="0" rtlCol="0">
            <a:spAutoFit/>
          </a:bodyPr>
          <a:lstStyle/>
          <a:p>
            <a:pPr marL="12700">
              <a:lnSpc>
                <a:spcPct val="100000"/>
              </a:lnSpc>
            </a:pPr>
            <a:r>
              <a:rPr sz="1400" b="1" dirty="0">
                <a:solidFill>
                  <a:srgbClr val="205A6B"/>
                </a:solidFill>
                <a:latin typeface="微软雅黑" panose="020B0503020204020204" charset="-122"/>
                <a:cs typeface="微软雅黑" panose="020B0503020204020204" charset="-122"/>
              </a:rPr>
              <a:t>一般事故</a:t>
            </a:r>
            <a:endParaRPr sz="1400">
              <a:latin typeface="微软雅黑" panose="020B0503020204020204" charset="-122"/>
              <a:cs typeface="微软雅黑" panose="020B0503020204020204" charset="-122"/>
            </a:endParaRPr>
          </a:p>
        </p:txBody>
      </p:sp>
      <p:sp>
        <p:nvSpPr>
          <p:cNvPr id="28" name="object 28"/>
          <p:cNvSpPr txBox="1"/>
          <p:nvPr/>
        </p:nvSpPr>
        <p:spPr>
          <a:xfrm>
            <a:off x="3988434" y="6257137"/>
            <a:ext cx="739140" cy="226060"/>
          </a:xfrm>
          <a:prstGeom prst="rect">
            <a:avLst/>
          </a:prstGeom>
        </p:spPr>
        <p:txBody>
          <a:bodyPr vert="horz" wrap="square" lIns="0" tIns="0" rIns="0" bIns="0" rtlCol="0">
            <a:spAutoFit/>
          </a:bodyPr>
          <a:lstStyle/>
          <a:p>
            <a:pPr marL="12700">
              <a:lnSpc>
                <a:spcPct val="100000"/>
              </a:lnSpc>
            </a:pPr>
            <a:r>
              <a:rPr sz="1400" b="1" dirty="0">
                <a:solidFill>
                  <a:srgbClr val="205A6B"/>
                </a:solidFill>
                <a:latin typeface="微软雅黑" panose="020B0503020204020204" charset="-122"/>
                <a:cs typeface="微软雅黑" panose="020B0503020204020204" charset="-122"/>
              </a:rPr>
              <a:t>较大事故</a:t>
            </a:r>
            <a:endParaRPr sz="1400">
              <a:latin typeface="微软雅黑" panose="020B0503020204020204" charset="-122"/>
              <a:cs typeface="微软雅黑" panose="020B0503020204020204" charset="-122"/>
            </a:endParaRPr>
          </a:p>
        </p:txBody>
      </p:sp>
      <p:sp>
        <p:nvSpPr>
          <p:cNvPr id="29" name="object 29"/>
          <p:cNvSpPr txBox="1"/>
          <p:nvPr/>
        </p:nvSpPr>
        <p:spPr>
          <a:xfrm>
            <a:off x="5067046" y="6257137"/>
            <a:ext cx="739140" cy="226060"/>
          </a:xfrm>
          <a:prstGeom prst="rect">
            <a:avLst/>
          </a:prstGeom>
        </p:spPr>
        <p:txBody>
          <a:bodyPr vert="horz" wrap="square" lIns="0" tIns="0" rIns="0" bIns="0" rtlCol="0">
            <a:spAutoFit/>
          </a:bodyPr>
          <a:lstStyle/>
          <a:p>
            <a:pPr marL="12700">
              <a:lnSpc>
                <a:spcPct val="100000"/>
              </a:lnSpc>
            </a:pPr>
            <a:r>
              <a:rPr sz="1400" b="1" dirty="0">
                <a:solidFill>
                  <a:srgbClr val="205A6B"/>
                </a:solidFill>
                <a:latin typeface="微软雅黑" panose="020B0503020204020204" charset="-122"/>
                <a:cs typeface="微软雅黑" panose="020B0503020204020204" charset="-122"/>
              </a:rPr>
              <a:t>重大事故</a:t>
            </a:r>
            <a:endParaRPr sz="1400">
              <a:latin typeface="微软雅黑" panose="020B0503020204020204" charset="-122"/>
              <a:cs typeface="微软雅黑" panose="020B0503020204020204" charset="-122"/>
            </a:endParaRPr>
          </a:p>
        </p:txBody>
      </p:sp>
      <p:sp>
        <p:nvSpPr>
          <p:cNvPr id="30" name="object 30"/>
          <p:cNvSpPr txBox="1"/>
          <p:nvPr/>
        </p:nvSpPr>
        <p:spPr>
          <a:xfrm>
            <a:off x="5967476" y="6257137"/>
            <a:ext cx="1095375" cy="226060"/>
          </a:xfrm>
          <a:prstGeom prst="rect">
            <a:avLst/>
          </a:prstGeom>
        </p:spPr>
        <p:txBody>
          <a:bodyPr vert="horz" wrap="square" lIns="0" tIns="0" rIns="0" bIns="0" rtlCol="0">
            <a:spAutoFit/>
          </a:bodyPr>
          <a:lstStyle/>
          <a:p>
            <a:pPr marL="12700">
              <a:lnSpc>
                <a:spcPct val="100000"/>
              </a:lnSpc>
            </a:pPr>
            <a:r>
              <a:rPr sz="1400" b="1" dirty="0">
                <a:solidFill>
                  <a:srgbClr val="205A6B"/>
                </a:solidFill>
                <a:latin typeface="微软雅黑" panose="020B0503020204020204" charset="-122"/>
                <a:cs typeface="微软雅黑" panose="020B0503020204020204" charset="-122"/>
              </a:rPr>
              <a:t>特别重大事故</a:t>
            </a:r>
            <a:endParaRPr sz="1400">
              <a:latin typeface="微软雅黑" panose="020B0503020204020204" charset="-122"/>
              <a:cs typeface="微软雅黑" panose="020B0503020204020204" charset="-122"/>
            </a:endParaRPr>
          </a:p>
        </p:txBody>
      </p:sp>
      <p:sp>
        <p:nvSpPr>
          <p:cNvPr id="31" name="object 31"/>
          <p:cNvSpPr txBox="1"/>
          <p:nvPr/>
        </p:nvSpPr>
        <p:spPr>
          <a:xfrm>
            <a:off x="2299207" y="4074921"/>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205A6B"/>
                </a:solidFill>
                <a:latin typeface="微软雅黑" panose="020B0503020204020204" charset="-122"/>
                <a:cs typeface="微软雅黑" panose="020B0503020204020204" charset="-122"/>
              </a:rPr>
              <a:t>处 罚 金 额</a:t>
            </a:r>
            <a:endParaRPr sz="1800">
              <a:latin typeface="微软雅黑" panose="020B0503020204020204" charset="-122"/>
              <a:cs typeface="微软雅黑" panose="020B0503020204020204" charset="-122"/>
            </a:endParaRPr>
          </a:p>
        </p:txBody>
      </p:sp>
      <p:sp>
        <p:nvSpPr>
          <p:cNvPr id="32" name="object 32"/>
          <p:cNvSpPr txBox="1"/>
          <p:nvPr/>
        </p:nvSpPr>
        <p:spPr>
          <a:xfrm>
            <a:off x="2879851" y="5628944"/>
            <a:ext cx="899160" cy="226060"/>
          </a:xfrm>
          <a:prstGeom prst="rect">
            <a:avLst/>
          </a:prstGeom>
        </p:spPr>
        <p:txBody>
          <a:bodyPr vert="horz" wrap="square" lIns="0" tIns="0" rIns="0" bIns="0" rtlCol="0">
            <a:spAutoFit/>
          </a:bodyPr>
          <a:lstStyle/>
          <a:p>
            <a:pPr marL="12700">
              <a:lnSpc>
                <a:spcPct val="100000"/>
              </a:lnSpc>
            </a:pPr>
            <a:r>
              <a:rPr sz="1400" b="1" spc="-5" dirty="0">
                <a:solidFill>
                  <a:srgbClr val="205A6B"/>
                </a:solidFill>
                <a:latin typeface="微软雅黑" panose="020B0503020204020204" charset="-122"/>
                <a:cs typeface="微软雅黑" panose="020B0503020204020204" charset="-122"/>
              </a:rPr>
              <a:t>20</a:t>
            </a:r>
            <a:r>
              <a:rPr sz="1400" b="1" spc="0" dirty="0">
                <a:solidFill>
                  <a:srgbClr val="205A6B"/>
                </a:solidFill>
                <a:latin typeface="微软雅黑" panose="020B0503020204020204" charset="-122"/>
                <a:cs typeface="微软雅黑" panose="020B0503020204020204" charset="-122"/>
              </a:rPr>
              <a:t>万</a:t>
            </a:r>
            <a:r>
              <a:rPr sz="1400" b="1" spc="-5" dirty="0">
                <a:solidFill>
                  <a:srgbClr val="205A6B"/>
                </a:solidFill>
                <a:latin typeface="微软雅黑" panose="020B0503020204020204" charset="-122"/>
                <a:cs typeface="微软雅黑" panose="020B0503020204020204" charset="-122"/>
              </a:rPr>
              <a:t>-50</a:t>
            </a:r>
            <a:r>
              <a:rPr sz="1400" b="1" spc="0" dirty="0">
                <a:solidFill>
                  <a:srgbClr val="205A6B"/>
                </a:solidFill>
                <a:latin typeface="微软雅黑" panose="020B0503020204020204" charset="-122"/>
                <a:cs typeface="微软雅黑" panose="020B0503020204020204" charset="-122"/>
              </a:rPr>
              <a:t>万</a:t>
            </a:r>
            <a:endParaRPr sz="1400">
              <a:latin typeface="微软雅黑" panose="020B0503020204020204" charset="-122"/>
              <a:cs typeface="微软雅黑" panose="020B0503020204020204" charset="-122"/>
            </a:endParaRPr>
          </a:p>
        </p:txBody>
      </p:sp>
      <p:sp>
        <p:nvSpPr>
          <p:cNvPr id="33" name="object 33"/>
          <p:cNvSpPr/>
          <p:nvPr/>
        </p:nvSpPr>
        <p:spPr>
          <a:xfrm>
            <a:off x="4097273" y="4092702"/>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585858"/>
            </a:solidFill>
          </a:ln>
        </p:spPr>
        <p:txBody>
          <a:bodyPr wrap="square" lIns="0" tIns="0" rIns="0" bIns="0" rtlCol="0">
            <a:spAutoFit/>
          </a:bodyPr>
          <a:lstStyle/>
          <a:p/>
        </p:txBody>
      </p:sp>
      <p:sp>
        <p:nvSpPr>
          <p:cNvPr id="34" name="object 34"/>
          <p:cNvSpPr txBox="1"/>
          <p:nvPr/>
        </p:nvSpPr>
        <p:spPr>
          <a:xfrm>
            <a:off x="4237735" y="4162044"/>
            <a:ext cx="635635" cy="743585"/>
          </a:xfrm>
          <a:prstGeom prst="rect">
            <a:avLst/>
          </a:prstGeom>
        </p:spPr>
        <p:txBody>
          <a:bodyPr vert="horz" wrap="square" lIns="0" tIns="0" rIns="0" bIns="0" rtlCol="0">
            <a:spAutoFit/>
          </a:bodyPr>
          <a:lstStyle/>
          <a:p>
            <a:pPr marL="12700">
              <a:lnSpc>
                <a:spcPct val="100000"/>
              </a:lnSpc>
            </a:pPr>
            <a:r>
              <a:rPr sz="4800" b="1" dirty="0">
                <a:latin typeface="微软雅黑" panose="020B0503020204020204" charset="-122"/>
                <a:cs typeface="微软雅黑" panose="020B0503020204020204" charset="-122"/>
              </a:rPr>
              <a:t>罚</a:t>
            </a:r>
            <a:endParaRPr sz="4800">
              <a:latin typeface="微软雅黑" panose="020B0503020204020204" charset="-122"/>
              <a:cs typeface="微软雅黑" panose="020B0503020204020204" charset="-122"/>
            </a:endParaRPr>
          </a:p>
        </p:txBody>
      </p:sp>
      <p:sp>
        <p:nvSpPr>
          <p:cNvPr id="35" name="object 35"/>
          <p:cNvSpPr/>
          <p:nvPr/>
        </p:nvSpPr>
        <p:spPr>
          <a:xfrm>
            <a:off x="2756916" y="3500628"/>
            <a:ext cx="0" cy="2540787"/>
          </a:xfrm>
          <a:custGeom>
            <a:avLst/>
            <a:gdLst/>
            <a:ahLst/>
            <a:cxnLst/>
            <a:rect l="l" t="t" r="r" b="b"/>
            <a:pathLst>
              <a:path h="2540787">
                <a:moveTo>
                  <a:pt x="0" y="0"/>
                </a:moveTo>
                <a:lnTo>
                  <a:pt x="0" y="2540787"/>
                </a:lnTo>
              </a:path>
            </a:pathLst>
          </a:custGeom>
          <a:ln w="6096">
            <a:solidFill>
              <a:srgbClr val="EE5200"/>
            </a:solidFill>
          </a:ln>
        </p:spPr>
        <p:txBody>
          <a:bodyPr wrap="square" lIns="0" tIns="0" rIns="0" bIns="0" rtlCol="0">
            <a:spAutoFit/>
          </a:bodyPr>
          <a:lstStyle/>
          <a:p/>
        </p:txBody>
      </p:sp>
      <p:sp>
        <p:nvSpPr>
          <p:cNvPr id="36" name="object 36"/>
          <p:cNvSpPr txBox="1"/>
          <p:nvPr/>
        </p:nvSpPr>
        <p:spPr>
          <a:xfrm>
            <a:off x="3918965" y="5628944"/>
            <a:ext cx="1009015" cy="226060"/>
          </a:xfrm>
          <a:prstGeom prst="rect">
            <a:avLst/>
          </a:prstGeom>
        </p:spPr>
        <p:txBody>
          <a:bodyPr vert="horz" wrap="square" lIns="0" tIns="0" rIns="0" bIns="0" rtlCol="0">
            <a:spAutoFit/>
          </a:bodyPr>
          <a:lstStyle/>
          <a:p>
            <a:pPr marL="12700">
              <a:lnSpc>
                <a:spcPct val="100000"/>
              </a:lnSpc>
            </a:pPr>
            <a:r>
              <a:rPr sz="1400" b="1" spc="-5" dirty="0">
                <a:solidFill>
                  <a:srgbClr val="205A6B"/>
                </a:solidFill>
                <a:latin typeface="微软雅黑" panose="020B0503020204020204" charset="-122"/>
                <a:cs typeface="微软雅黑" panose="020B0503020204020204" charset="-122"/>
              </a:rPr>
              <a:t>50</a:t>
            </a:r>
            <a:r>
              <a:rPr sz="1400" b="1" spc="0" dirty="0">
                <a:solidFill>
                  <a:srgbClr val="205A6B"/>
                </a:solidFill>
                <a:latin typeface="微软雅黑" panose="020B0503020204020204" charset="-122"/>
                <a:cs typeface="微软雅黑" panose="020B0503020204020204" charset="-122"/>
              </a:rPr>
              <a:t>万</a:t>
            </a:r>
            <a:r>
              <a:rPr sz="1400" b="1" spc="-5" dirty="0">
                <a:solidFill>
                  <a:srgbClr val="205A6B"/>
                </a:solidFill>
                <a:latin typeface="微软雅黑" panose="020B0503020204020204" charset="-122"/>
                <a:cs typeface="微软雅黑" panose="020B0503020204020204" charset="-122"/>
              </a:rPr>
              <a:t>-10</a:t>
            </a:r>
            <a:r>
              <a:rPr sz="1400" b="1" spc="0" dirty="0">
                <a:solidFill>
                  <a:srgbClr val="205A6B"/>
                </a:solidFill>
                <a:latin typeface="微软雅黑" panose="020B0503020204020204" charset="-122"/>
                <a:cs typeface="微软雅黑" panose="020B0503020204020204" charset="-122"/>
              </a:rPr>
              <a:t>0万</a:t>
            </a:r>
            <a:endParaRPr sz="1400">
              <a:latin typeface="微软雅黑" panose="020B0503020204020204" charset="-122"/>
              <a:cs typeface="微软雅黑" panose="020B0503020204020204" charset="-122"/>
            </a:endParaRPr>
          </a:p>
        </p:txBody>
      </p:sp>
      <p:sp>
        <p:nvSpPr>
          <p:cNvPr id="37" name="object 37"/>
          <p:cNvSpPr txBox="1"/>
          <p:nvPr/>
        </p:nvSpPr>
        <p:spPr>
          <a:xfrm>
            <a:off x="4957953" y="5330190"/>
            <a:ext cx="1118870" cy="226060"/>
          </a:xfrm>
          <a:prstGeom prst="rect">
            <a:avLst/>
          </a:prstGeom>
        </p:spPr>
        <p:txBody>
          <a:bodyPr vert="horz" wrap="square" lIns="0" tIns="0" rIns="0" bIns="0" rtlCol="0">
            <a:spAutoFit/>
          </a:bodyPr>
          <a:lstStyle/>
          <a:p>
            <a:pPr marL="12700">
              <a:lnSpc>
                <a:spcPct val="100000"/>
              </a:lnSpc>
            </a:pPr>
            <a:r>
              <a:rPr sz="1400" b="1" spc="-5" dirty="0">
                <a:solidFill>
                  <a:srgbClr val="205A6B"/>
                </a:solidFill>
                <a:latin typeface="微软雅黑" panose="020B0503020204020204" charset="-122"/>
                <a:cs typeface="微软雅黑" panose="020B0503020204020204" charset="-122"/>
              </a:rPr>
              <a:t>100</a:t>
            </a:r>
            <a:r>
              <a:rPr sz="1400" b="1" spc="0" dirty="0">
                <a:solidFill>
                  <a:srgbClr val="205A6B"/>
                </a:solidFill>
                <a:latin typeface="微软雅黑" panose="020B0503020204020204" charset="-122"/>
                <a:cs typeface="微软雅黑" panose="020B0503020204020204" charset="-122"/>
              </a:rPr>
              <a:t>万-</a:t>
            </a:r>
            <a:r>
              <a:rPr sz="1400" b="1" spc="-5" dirty="0">
                <a:solidFill>
                  <a:srgbClr val="205A6B"/>
                </a:solidFill>
                <a:latin typeface="微软雅黑" panose="020B0503020204020204" charset="-122"/>
                <a:cs typeface="微软雅黑" panose="020B0503020204020204" charset="-122"/>
              </a:rPr>
              <a:t>500</a:t>
            </a:r>
            <a:r>
              <a:rPr sz="1400" b="1" spc="0" dirty="0">
                <a:solidFill>
                  <a:srgbClr val="205A6B"/>
                </a:solidFill>
                <a:latin typeface="微软雅黑" panose="020B0503020204020204" charset="-122"/>
                <a:cs typeface="微软雅黑" panose="020B0503020204020204" charset="-122"/>
              </a:rPr>
              <a:t>万</a:t>
            </a:r>
            <a:endParaRPr sz="1400">
              <a:latin typeface="微软雅黑" panose="020B0503020204020204" charset="-122"/>
              <a:cs typeface="微软雅黑" panose="020B0503020204020204" charset="-122"/>
            </a:endParaRPr>
          </a:p>
        </p:txBody>
      </p:sp>
      <p:sp>
        <p:nvSpPr>
          <p:cNvPr id="38" name="object 38"/>
          <p:cNvSpPr txBox="1"/>
          <p:nvPr/>
        </p:nvSpPr>
        <p:spPr>
          <a:xfrm>
            <a:off x="6941311" y="4969636"/>
            <a:ext cx="1228090" cy="226060"/>
          </a:xfrm>
          <a:prstGeom prst="rect">
            <a:avLst/>
          </a:prstGeom>
        </p:spPr>
        <p:txBody>
          <a:bodyPr vert="horz" wrap="square" lIns="0" tIns="0" rIns="0" bIns="0" rtlCol="0">
            <a:spAutoFit/>
          </a:bodyPr>
          <a:lstStyle/>
          <a:p>
            <a:pPr marL="12700">
              <a:lnSpc>
                <a:spcPct val="100000"/>
              </a:lnSpc>
            </a:pPr>
            <a:r>
              <a:rPr sz="1400" b="1" spc="-5" dirty="0">
                <a:solidFill>
                  <a:srgbClr val="205A6B"/>
                </a:solidFill>
                <a:latin typeface="微软雅黑" panose="020B0503020204020204" charset="-122"/>
                <a:cs typeface="微软雅黑" panose="020B0503020204020204" charset="-122"/>
              </a:rPr>
              <a:t>500</a:t>
            </a:r>
            <a:r>
              <a:rPr sz="1400" b="1" spc="0" dirty="0">
                <a:solidFill>
                  <a:srgbClr val="205A6B"/>
                </a:solidFill>
                <a:latin typeface="微软雅黑" panose="020B0503020204020204" charset="-122"/>
                <a:cs typeface="微软雅黑" panose="020B0503020204020204" charset="-122"/>
              </a:rPr>
              <a:t>万-</a:t>
            </a:r>
            <a:r>
              <a:rPr sz="1400" b="1" spc="-5" dirty="0">
                <a:solidFill>
                  <a:srgbClr val="205A6B"/>
                </a:solidFill>
                <a:latin typeface="微软雅黑" panose="020B0503020204020204" charset="-122"/>
                <a:cs typeface="微软雅黑" panose="020B0503020204020204" charset="-122"/>
              </a:rPr>
              <a:t>1000</a:t>
            </a:r>
            <a:r>
              <a:rPr sz="1400" b="1" spc="0" dirty="0">
                <a:solidFill>
                  <a:srgbClr val="205A6B"/>
                </a:solidFill>
                <a:latin typeface="微软雅黑" panose="020B0503020204020204" charset="-122"/>
                <a:cs typeface="微软雅黑" panose="020B0503020204020204" charset="-122"/>
              </a:rPr>
              <a:t>万</a:t>
            </a:r>
            <a:endParaRPr sz="1400">
              <a:latin typeface="微软雅黑" panose="020B0503020204020204" charset="-122"/>
              <a:cs typeface="微软雅黑" panose="020B0503020204020204" charset="-122"/>
            </a:endParaRPr>
          </a:p>
        </p:txBody>
      </p:sp>
      <p:sp>
        <p:nvSpPr>
          <p:cNvPr id="39" name="object 39"/>
          <p:cNvSpPr txBox="1"/>
          <p:nvPr/>
        </p:nvSpPr>
        <p:spPr>
          <a:xfrm>
            <a:off x="6941311" y="3776091"/>
            <a:ext cx="1338580" cy="226060"/>
          </a:xfrm>
          <a:prstGeom prst="rect">
            <a:avLst/>
          </a:prstGeom>
        </p:spPr>
        <p:txBody>
          <a:bodyPr vert="horz" wrap="square" lIns="0" tIns="0" rIns="0" bIns="0" rtlCol="0">
            <a:spAutoFit/>
          </a:bodyPr>
          <a:lstStyle/>
          <a:p>
            <a:pPr marL="12700">
              <a:lnSpc>
                <a:spcPct val="100000"/>
              </a:lnSpc>
            </a:pPr>
            <a:r>
              <a:rPr sz="1400" b="1" spc="-5" dirty="0">
                <a:solidFill>
                  <a:srgbClr val="205A6B"/>
                </a:solidFill>
                <a:latin typeface="微软雅黑" panose="020B0503020204020204" charset="-122"/>
                <a:cs typeface="微软雅黑" panose="020B0503020204020204" charset="-122"/>
              </a:rPr>
              <a:t>1000万-2000</a:t>
            </a:r>
            <a:r>
              <a:rPr sz="1400" b="1" spc="0" dirty="0">
                <a:solidFill>
                  <a:srgbClr val="205A6B"/>
                </a:solidFill>
                <a:latin typeface="微软雅黑" panose="020B0503020204020204" charset="-122"/>
                <a:cs typeface="微软雅黑" panose="020B0503020204020204" charset="-122"/>
              </a:rPr>
              <a:t>万</a:t>
            </a:r>
            <a:endParaRPr sz="1400">
              <a:latin typeface="微软雅黑" panose="020B0503020204020204" charset="-122"/>
              <a:cs typeface="微软雅黑" panose="020B0503020204020204" charset="-122"/>
            </a:endParaRPr>
          </a:p>
        </p:txBody>
      </p:sp>
      <p:sp>
        <p:nvSpPr>
          <p:cNvPr id="40" name="object 40"/>
          <p:cNvSpPr txBox="1"/>
          <p:nvPr/>
        </p:nvSpPr>
        <p:spPr>
          <a:xfrm>
            <a:off x="6930643" y="4217796"/>
            <a:ext cx="1397000" cy="287020"/>
          </a:xfrm>
          <a:prstGeom prst="rect">
            <a:avLst/>
          </a:prstGeom>
        </p:spPr>
        <p:txBody>
          <a:bodyPr vert="horz" wrap="square" lIns="0" tIns="0" rIns="0" bIns="0" rtlCol="0">
            <a:spAutoFit/>
          </a:bodyPr>
          <a:lstStyle/>
          <a:p>
            <a:pPr marL="12700">
              <a:lnSpc>
                <a:spcPct val="100000"/>
              </a:lnSpc>
            </a:pPr>
            <a:r>
              <a:rPr sz="1800" b="1" dirty="0">
                <a:solidFill>
                  <a:srgbClr val="DC3B00"/>
                </a:solidFill>
                <a:latin typeface="微软雅黑" panose="020B0503020204020204" charset="-122"/>
                <a:cs typeface="微软雅黑" panose="020B0503020204020204" charset="-122"/>
              </a:rPr>
              <a:t>情节特别严重</a:t>
            </a:r>
            <a:endParaRPr sz="1800">
              <a:latin typeface="微软雅黑" panose="020B0503020204020204" charset="-122"/>
              <a:cs typeface="微软雅黑" panose="020B0503020204020204" charset="-122"/>
            </a:endParaRPr>
          </a:p>
        </p:txBody>
      </p:sp>
      <p:sp>
        <p:nvSpPr>
          <p:cNvPr id="41" name="object 41"/>
          <p:cNvSpPr/>
          <p:nvPr/>
        </p:nvSpPr>
        <p:spPr>
          <a:xfrm>
            <a:off x="5319521" y="2925317"/>
            <a:ext cx="0" cy="2123948"/>
          </a:xfrm>
          <a:custGeom>
            <a:avLst/>
            <a:gdLst/>
            <a:ahLst/>
            <a:cxnLst/>
            <a:rect l="l" t="t" r="r" b="b"/>
            <a:pathLst>
              <a:path h="2123948">
                <a:moveTo>
                  <a:pt x="0" y="0"/>
                </a:moveTo>
                <a:lnTo>
                  <a:pt x="0" y="2123948"/>
                </a:lnTo>
              </a:path>
            </a:pathLst>
          </a:custGeom>
          <a:ln w="19812">
            <a:solidFill>
              <a:srgbClr val="FFFFFF"/>
            </a:solidFill>
          </a:ln>
        </p:spPr>
        <p:txBody>
          <a:bodyPr wrap="square" lIns="0" tIns="0" rIns="0" bIns="0" rtlCol="0">
            <a:spAutoFit/>
          </a:bodyPr>
          <a:lstStyle/>
          <a:p/>
        </p:txBody>
      </p:sp>
      <p:sp>
        <p:nvSpPr>
          <p:cNvPr id="42" name="object 42"/>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43" name="object 43"/>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44" name="object 44"/>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109</a:t>
            </a:r>
            <a:endParaRPr sz="2000">
              <a:latin typeface="Calibri" panose="020F0502020204030204"/>
              <a:cs typeface="Calibri" panose="020F0502020204030204"/>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487" y="260654"/>
            <a:ext cx="735647" cy="1224229"/>
          </a:xfrm>
          <a:custGeom>
            <a:avLst/>
            <a:gdLst/>
            <a:ahLst/>
            <a:cxnLst/>
            <a:rect l="l" t="t" r="r" b="b"/>
            <a:pathLst>
              <a:path w="735647" h="1224229">
                <a:moveTo>
                  <a:pt x="0" y="1224229"/>
                </a:moveTo>
                <a:lnTo>
                  <a:pt x="735647" y="1224229"/>
                </a:lnTo>
                <a:lnTo>
                  <a:pt x="735647" y="0"/>
                </a:lnTo>
                <a:lnTo>
                  <a:pt x="0" y="0"/>
                </a:lnTo>
                <a:lnTo>
                  <a:pt x="0" y="1224229"/>
                </a:lnTo>
                <a:close/>
              </a:path>
            </a:pathLst>
          </a:custGeom>
          <a:solidFill>
            <a:srgbClr val="28B5A4"/>
          </a:solidFill>
        </p:spPr>
        <p:txBody>
          <a:bodyPr wrap="square" lIns="0" tIns="0" rIns="0" bIns="0" rtlCol="0">
            <a:spAutoFit/>
          </a:bodyPr>
          <a:lstStyle/>
          <a:p/>
        </p:txBody>
      </p:sp>
      <p:sp>
        <p:nvSpPr>
          <p:cNvPr id="3" name="object 3"/>
          <p:cNvSpPr/>
          <p:nvPr/>
        </p:nvSpPr>
        <p:spPr>
          <a:xfrm>
            <a:off x="1080135" y="260654"/>
            <a:ext cx="8337296" cy="1224229"/>
          </a:xfrm>
          <a:custGeom>
            <a:avLst/>
            <a:gdLst/>
            <a:ahLst/>
            <a:cxnLst/>
            <a:rect l="l" t="t" r="r" b="b"/>
            <a:pathLst>
              <a:path w="8337296" h="1224229">
                <a:moveTo>
                  <a:pt x="0" y="1224229"/>
                </a:moveTo>
                <a:lnTo>
                  <a:pt x="8337296" y="1224229"/>
                </a:lnTo>
                <a:lnTo>
                  <a:pt x="8337296" y="0"/>
                </a:lnTo>
                <a:lnTo>
                  <a:pt x="0" y="0"/>
                </a:lnTo>
                <a:lnTo>
                  <a:pt x="0" y="1224229"/>
                </a:lnTo>
                <a:close/>
              </a:path>
            </a:pathLst>
          </a:custGeom>
          <a:solidFill>
            <a:srgbClr val="28B5A4"/>
          </a:solidFill>
        </p:spPr>
        <p:txBody>
          <a:bodyPr wrap="square" lIns="0" tIns="0" rIns="0" bIns="0" rtlCol="0">
            <a:spAutoFit/>
          </a:bodyPr>
          <a:lstStyle/>
          <a:p/>
        </p:txBody>
      </p:sp>
      <p:sp>
        <p:nvSpPr>
          <p:cNvPr id="4" name="object 4"/>
          <p:cNvSpPr/>
          <p:nvPr/>
        </p:nvSpPr>
        <p:spPr>
          <a:xfrm>
            <a:off x="344487" y="1484883"/>
            <a:ext cx="735647" cy="1440052"/>
          </a:xfrm>
          <a:custGeom>
            <a:avLst/>
            <a:gdLst/>
            <a:ahLst/>
            <a:cxnLst/>
            <a:rect l="l" t="t" r="r" b="b"/>
            <a:pathLst>
              <a:path w="735647" h="1440052">
                <a:moveTo>
                  <a:pt x="0" y="1440052"/>
                </a:moveTo>
                <a:lnTo>
                  <a:pt x="735647" y="1440052"/>
                </a:lnTo>
                <a:lnTo>
                  <a:pt x="735647" y="0"/>
                </a:lnTo>
                <a:lnTo>
                  <a:pt x="0" y="0"/>
                </a:lnTo>
                <a:lnTo>
                  <a:pt x="0" y="1440052"/>
                </a:lnTo>
                <a:close/>
              </a:path>
            </a:pathLst>
          </a:custGeom>
          <a:solidFill>
            <a:srgbClr val="EE5200"/>
          </a:solidFill>
        </p:spPr>
        <p:txBody>
          <a:bodyPr wrap="square" lIns="0" tIns="0" rIns="0" bIns="0" rtlCol="0">
            <a:spAutoFit/>
          </a:bodyPr>
          <a:lstStyle/>
          <a:p/>
        </p:txBody>
      </p:sp>
      <p:sp>
        <p:nvSpPr>
          <p:cNvPr id="5" name="object 5"/>
          <p:cNvSpPr/>
          <p:nvPr/>
        </p:nvSpPr>
        <p:spPr>
          <a:xfrm>
            <a:off x="1080135" y="1484883"/>
            <a:ext cx="8337296" cy="1440052"/>
          </a:xfrm>
          <a:custGeom>
            <a:avLst/>
            <a:gdLst/>
            <a:ahLst/>
            <a:cxnLst/>
            <a:rect l="l" t="t" r="r" b="b"/>
            <a:pathLst>
              <a:path w="8337296" h="1440052">
                <a:moveTo>
                  <a:pt x="0" y="1440052"/>
                </a:moveTo>
                <a:lnTo>
                  <a:pt x="8337296" y="1440052"/>
                </a:lnTo>
                <a:lnTo>
                  <a:pt x="8337296" y="0"/>
                </a:lnTo>
                <a:lnTo>
                  <a:pt x="0" y="0"/>
                </a:lnTo>
                <a:lnTo>
                  <a:pt x="0" y="1440052"/>
                </a:lnTo>
                <a:close/>
              </a:path>
            </a:pathLst>
          </a:custGeom>
          <a:solidFill>
            <a:srgbClr val="EE5200"/>
          </a:solidFill>
        </p:spPr>
        <p:txBody>
          <a:bodyPr wrap="square" lIns="0" tIns="0" rIns="0" bIns="0" rtlCol="0">
            <a:spAutoFit/>
          </a:bodyPr>
          <a:lstStyle/>
          <a:p/>
        </p:txBody>
      </p:sp>
      <p:sp>
        <p:nvSpPr>
          <p:cNvPr id="6" name="object 6"/>
          <p:cNvSpPr/>
          <p:nvPr/>
        </p:nvSpPr>
        <p:spPr>
          <a:xfrm>
            <a:off x="344487" y="2924840"/>
            <a:ext cx="735647" cy="3852037"/>
          </a:xfrm>
          <a:custGeom>
            <a:avLst/>
            <a:gdLst/>
            <a:ahLst/>
            <a:cxnLst/>
            <a:rect l="l" t="t" r="r" b="b"/>
            <a:pathLst>
              <a:path w="735647" h="3852036">
                <a:moveTo>
                  <a:pt x="0" y="3852037"/>
                </a:moveTo>
                <a:lnTo>
                  <a:pt x="735647" y="3852037"/>
                </a:lnTo>
                <a:lnTo>
                  <a:pt x="735647" y="0"/>
                </a:lnTo>
                <a:lnTo>
                  <a:pt x="0" y="0"/>
                </a:lnTo>
                <a:lnTo>
                  <a:pt x="0" y="3852037"/>
                </a:lnTo>
                <a:close/>
              </a:path>
            </a:pathLst>
          </a:custGeom>
          <a:solidFill>
            <a:srgbClr val="205A6B"/>
          </a:solidFill>
        </p:spPr>
        <p:txBody>
          <a:bodyPr wrap="square" lIns="0" tIns="0" rIns="0" bIns="0" rtlCol="0">
            <a:spAutoFit/>
          </a:bodyPr>
          <a:lstStyle/>
          <a:p/>
        </p:txBody>
      </p:sp>
      <p:sp>
        <p:nvSpPr>
          <p:cNvPr id="7" name="object 7"/>
          <p:cNvSpPr/>
          <p:nvPr/>
        </p:nvSpPr>
        <p:spPr>
          <a:xfrm>
            <a:off x="1080135" y="2924840"/>
            <a:ext cx="8337296" cy="3852037"/>
          </a:xfrm>
          <a:custGeom>
            <a:avLst/>
            <a:gdLst/>
            <a:ahLst/>
            <a:cxnLst/>
            <a:rect l="l" t="t" r="r" b="b"/>
            <a:pathLst>
              <a:path w="8337296" h="3852036">
                <a:moveTo>
                  <a:pt x="0" y="3852037"/>
                </a:moveTo>
                <a:lnTo>
                  <a:pt x="8337296" y="3852037"/>
                </a:lnTo>
                <a:lnTo>
                  <a:pt x="8337296" y="0"/>
                </a:lnTo>
                <a:lnTo>
                  <a:pt x="0" y="0"/>
                </a:lnTo>
                <a:lnTo>
                  <a:pt x="0" y="3852037"/>
                </a:lnTo>
                <a:close/>
              </a:path>
            </a:pathLst>
          </a:custGeom>
          <a:solidFill>
            <a:srgbClr val="205A6B"/>
          </a:solidFill>
        </p:spPr>
        <p:txBody>
          <a:bodyPr wrap="square" lIns="0" tIns="0" rIns="0" bIns="0" rtlCol="0">
            <a:spAutoFit/>
          </a:bodyPr>
          <a:lstStyle/>
          <a:p/>
        </p:txBody>
      </p:sp>
      <p:sp>
        <p:nvSpPr>
          <p:cNvPr id="8" name="object 8"/>
          <p:cNvSpPr/>
          <p:nvPr/>
        </p:nvSpPr>
        <p:spPr>
          <a:xfrm>
            <a:off x="1080135" y="254254"/>
            <a:ext cx="0" cy="6528973"/>
          </a:xfrm>
          <a:custGeom>
            <a:avLst/>
            <a:gdLst/>
            <a:ahLst/>
            <a:cxnLst/>
            <a:rect l="l" t="t" r="r" b="b"/>
            <a:pathLst>
              <a:path h="6528973">
                <a:moveTo>
                  <a:pt x="0" y="0"/>
                </a:moveTo>
                <a:lnTo>
                  <a:pt x="0" y="6528973"/>
                </a:lnTo>
              </a:path>
            </a:pathLst>
          </a:custGeom>
          <a:ln w="12700">
            <a:solidFill>
              <a:srgbClr val="FFFFFF"/>
            </a:solidFill>
          </a:ln>
        </p:spPr>
        <p:txBody>
          <a:bodyPr wrap="square" lIns="0" tIns="0" rIns="0" bIns="0" rtlCol="0">
            <a:spAutoFit/>
          </a:bodyPr>
          <a:lstStyle/>
          <a:p/>
        </p:txBody>
      </p:sp>
      <p:sp>
        <p:nvSpPr>
          <p:cNvPr id="9" name="object 9"/>
          <p:cNvSpPr/>
          <p:nvPr/>
        </p:nvSpPr>
        <p:spPr>
          <a:xfrm>
            <a:off x="338137" y="1484883"/>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0" name="object 10"/>
          <p:cNvSpPr/>
          <p:nvPr/>
        </p:nvSpPr>
        <p:spPr>
          <a:xfrm>
            <a:off x="338137" y="2924936"/>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1" name="object 11"/>
          <p:cNvSpPr/>
          <p:nvPr/>
        </p:nvSpPr>
        <p:spPr>
          <a:xfrm>
            <a:off x="344487" y="254254"/>
            <a:ext cx="0" cy="6528973"/>
          </a:xfrm>
          <a:custGeom>
            <a:avLst/>
            <a:gdLst/>
            <a:ahLst/>
            <a:cxnLst/>
            <a:rect l="l" t="t" r="r" b="b"/>
            <a:pathLst>
              <a:path h="6528973">
                <a:moveTo>
                  <a:pt x="0" y="0"/>
                </a:moveTo>
                <a:lnTo>
                  <a:pt x="0" y="6528973"/>
                </a:lnTo>
              </a:path>
            </a:pathLst>
          </a:custGeom>
          <a:ln w="12700">
            <a:solidFill>
              <a:srgbClr val="FFFFFF"/>
            </a:solidFill>
          </a:ln>
        </p:spPr>
        <p:txBody>
          <a:bodyPr wrap="square" lIns="0" tIns="0" rIns="0" bIns="0" rtlCol="0">
            <a:spAutoFit/>
          </a:bodyPr>
          <a:lstStyle/>
          <a:p/>
        </p:txBody>
      </p:sp>
      <p:sp>
        <p:nvSpPr>
          <p:cNvPr id="12" name="object 12"/>
          <p:cNvSpPr/>
          <p:nvPr/>
        </p:nvSpPr>
        <p:spPr>
          <a:xfrm>
            <a:off x="338137" y="260604"/>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3" name="object 13"/>
          <p:cNvSpPr/>
          <p:nvPr/>
        </p:nvSpPr>
        <p:spPr>
          <a:xfrm>
            <a:off x="338137" y="6776877"/>
            <a:ext cx="748347" cy="0"/>
          </a:xfrm>
          <a:custGeom>
            <a:avLst/>
            <a:gdLst/>
            <a:ahLst/>
            <a:cxnLst/>
            <a:rect l="l" t="t" r="r" b="b"/>
            <a:pathLst>
              <a:path w="748347">
                <a:moveTo>
                  <a:pt x="0" y="0"/>
                </a:moveTo>
                <a:lnTo>
                  <a:pt x="748347" y="0"/>
                </a:lnTo>
              </a:path>
            </a:pathLst>
          </a:custGeom>
          <a:ln w="12700">
            <a:solidFill>
              <a:srgbClr val="FFFFFF"/>
            </a:solidFill>
          </a:ln>
        </p:spPr>
        <p:txBody>
          <a:bodyPr wrap="square" lIns="0" tIns="0" rIns="0" bIns="0" rtlCol="0">
            <a:spAutoFit/>
          </a:bodyPr>
          <a:lstStyle/>
          <a:p/>
        </p:txBody>
      </p:sp>
      <p:sp>
        <p:nvSpPr>
          <p:cNvPr id="14" name="object 14"/>
          <p:cNvSpPr txBox="1"/>
          <p:nvPr/>
        </p:nvSpPr>
        <p:spPr>
          <a:xfrm>
            <a:off x="585012" y="315214"/>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责 任 主 体</a:t>
            </a:r>
            <a:endParaRPr sz="1800">
              <a:latin typeface="微软雅黑" panose="020B0503020204020204" charset="-122"/>
              <a:cs typeface="微软雅黑" panose="020B0503020204020204" charset="-122"/>
            </a:endParaRPr>
          </a:p>
        </p:txBody>
      </p:sp>
      <p:sp>
        <p:nvSpPr>
          <p:cNvPr id="15" name="object 15"/>
          <p:cNvSpPr txBox="1"/>
          <p:nvPr/>
        </p:nvSpPr>
        <p:spPr>
          <a:xfrm>
            <a:off x="4171569" y="645414"/>
            <a:ext cx="2156460" cy="438784"/>
          </a:xfrm>
          <a:prstGeom prst="rect">
            <a:avLst/>
          </a:prstGeom>
        </p:spPr>
        <p:txBody>
          <a:bodyPr vert="horz" wrap="square" lIns="0" tIns="0" rIns="0" bIns="0" rtlCol="0">
            <a:spAutoFit/>
          </a:bodyPr>
          <a:lstStyle/>
          <a:p>
            <a:pPr marL="12700">
              <a:lnSpc>
                <a:spcPct val="100000"/>
              </a:lnSpc>
            </a:pPr>
            <a:r>
              <a:rPr sz="2800" b="1" spc="-30" dirty="0">
                <a:solidFill>
                  <a:srgbClr val="FFFFFF"/>
                </a:solidFill>
                <a:latin typeface="微软雅黑" panose="020B0503020204020204" charset="-122"/>
                <a:cs typeface="微软雅黑" panose="020B0503020204020204" charset="-122"/>
              </a:rPr>
              <a:t>生产经营单位</a:t>
            </a:r>
            <a:endParaRPr sz="2800">
              <a:latin typeface="微软雅黑" panose="020B0503020204020204" charset="-122"/>
              <a:cs typeface="微软雅黑" panose="020B0503020204020204" charset="-122"/>
            </a:endParaRPr>
          </a:p>
        </p:txBody>
      </p:sp>
      <p:sp>
        <p:nvSpPr>
          <p:cNvPr id="16" name="object 16"/>
          <p:cNvSpPr txBox="1"/>
          <p:nvPr/>
        </p:nvSpPr>
        <p:spPr>
          <a:xfrm>
            <a:off x="585012" y="1647444"/>
            <a:ext cx="254635"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行 为</a:t>
            </a:r>
            <a:endParaRPr sz="1800">
              <a:latin typeface="微软雅黑" panose="020B0503020204020204" charset="-122"/>
              <a:cs typeface="微软雅黑" panose="020B0503020204020204" charset="-122"/>
            </a:endParaRPr>
          </a:p>
        </p:txBody>
      </p:sp>
      <p:sp>
        <p:nvSpPr>
          <p:cNvPr id="17" name="object 17"/>
          <p:cNvSpPr txBox="1"/>
          <p:nvPr/>
        </p:nvSpPr>
        <p:spPr>
          <a:xfrm>
            <a:off x="2836291" y="2080259"/>
            <a:ext cx="48260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微软雅黑" panose="020B0503020204020204" charset="-122"/>
                <a:cs typeface="微软雅黑" panose="020B0503020204020204" charset="-122"/>
              </a:rPr>
              <a:t>发生生产安全事故造成人员伤亡、他人财产损失</a:t>
            </a:r>
            <a:endParaRPr sz="1800">
              <a:latin typeface="微软雅黑" panose="020B0503020204020204" charset="-122"/>
              <a:cs typeface="微软雅黑" panose="020B0503020204020204" charset="-122"/>
            </a:endParaRPr>
          </a:p>
        </p:txBody>
      </p:sp>
      <p:sp>
        <p:nvSpPr>
          <p:cNvPr id="18" name="object 18"/>
          <p:cNvSpPr txBox="1"/>
          <p:nvPr/>
        </p:nvSpPr>
        <p:spPr>
          <a:xfrm>
            <a:off x="585012" y="4156836"/>
            <a:ext cx="254000" cy="1109980"/>
          </a:xfrm>
          <a:prstGeom prst="rect">
            <a:avLst/>
          </a:prstGeom>
        </p:spPr>
        <p:txBody>
          <a:bodyPr vert="horz" wrap="square" lIns="0" tIns="0" rIns="0" bIns="0" rtlCol="0">
            <a:spAutoFit/>
          </a:bodyPr>
          <a:lstStyle/>
          <a:p>
            <a:pPr marL="12700" marR="6350" algn="just">
              <a:lnSpc>
                <a:spcPct val="100000"/>
              </a:lnSpc>
            </a:pPr>
            <a:r>
              <a:rPr sz="1800" b="1" dirty="0">
                <a:solidFill>
                  <a:srgbClr val="FFFFFF"/>
                </a:solidFill>
                <a:latin typeface="微软雅黑" panose="020B0503020204020204" charset="-122"/>
                <a:cs typeface="微软雅黑" panose="020B0503020204020204" charset="-122"/>
              </a:rPr>
              <a:t>违 法 后 果</a:t>
            </a:r>
            <a:endParaRPr sz="1800">
              <a:latin typeface="微软雅黑" panose="020B0503020204020204" charset="-122"/>
              <a:cs typeface="微软雅黑" panose="020B0503020204020204" charset="-122"/>
            </a:endParaRPr>
          </a:p>
        </p:txBody>
      </p:sp>
      <p:sp>
        <p:nvSpPr>
          <p:cNvPr id="19" name="object 19"/>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20" name="object 20"/>
          <p:cNvSpPr/>
          <p:nvPr/>
        </p:nvSpPr>
        <p:spPr>
          <a:xfrm>
            <a:off x="8806433" y="37338"/>
            <a:ext cx="926592" cy="800099"/>
          </a:xfrm>
          <a:custGeom>
            <a:avLst/>
            <a:gdLst/>
            <a:ahLst/>
            <a:cxnLst/>
            <a:rect l="l" t="t" r="r" b="b"/>
            <a:pathLst>
              <a:path w="926592" h="800099">
                <a:moveTo>
                  <a:pt x="0" y="400049"/>
                </a:moveTo>
                <a:lnTo>
                  <a:pt x="200025" y="0"/>
                </a:lnTo>
                <a:lnTo>
                  <a:pt x="726567" y="0"/>
                </a:lnTo>
                <a:lnTo>
                  <a:pt x="926592" y="400049"/>
                </a:lnTo>
                <a:lnTo>
                  <a:pt x="726567" y="800099"/>
                </a:lnTo>
                <a:lnTo>
                  <a:pt x="200025" y="800099"/>
                </a:lnTo>
                <a:lnTo>
                  <a:pt x="0" y="400049"/>
                </a:lnTo>
                <a:close/>
              </a:path>
            </a:pathLst>
          </a:custGeom>
          <a:ln w="19812">
            <a:solidFill>
              <a:srgbClr val="FFFFFF"/>
            </a:solidFill>
          </a:ln>
        </p:spPr>
        <p:txBody>
          <a:bodyPr wrap="square" lIns="0" tIns="0" rIns="0" bIns="0" rtlCol="0">
            <a:spAutoFit/>
          </a:bodyPr>
          <a:lstStyle/>
          <a:p/>
        </p:txBody>
      </p:sp>
      <p:sp>
        <p:nvSpPr>
          <p:cNvPr id="21" name="object 21"/>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111</a:t>
            </a:r>
            <a:endParaRPr sz="2000">
              <a:latin typeface="Calibri" panose="020F0502020204030204"/>
              <a:cs typeface="Calibri" panose="020F0502020204030204"/>
            </a:endParaRPr>
          </a:p>
        </p:txBody>
      </p:sp>
      <p:sp>
        <p:nvSpPr>
          <p:cNvPr id="22" name="object 22"/>
          <p:cNvSpPr/>
          <p:nvPr/>
        </p:nvSpPr>
        <p:spPr>
          <a:xfrm>
            <a:off x="7530083" y="3090672"/>
            <a:ext cx="612648" cy="611123"/>
          </a:xfrm>
          <a:custGeom>
            <a:avLst/>
            <a:gdLst/>
            <a:ahLst/>
            <a:cxnLst/>
            <a:rect l="l" t="t" r="r" b="b"/>
            <a:pathLst>
              <a:path w="612648" h="611124">
                <a:moveTo>
                  <a:pt x="306324" y="0"/>
                </a:moveTo>
                <a:lnTo>
                  <a:pt x="256640" y="3998"/>
                </a:lnTo>
                <a:lnTo>
                  <a:pt x="209507" y="15575"/>
                </a:lnTo>
                <a:lnTo>
                  <a:pt x="165556" y="34101"/>
                </a:lnTo>
                <a:lnTo>
                  <a:pt x="125419" y="58948"/>
                </a:lnTo>
                <a:lnTo>
                  <a:pt x="89725" y="89487"/>
                </a:lnTo>
                <a:lnTo>
                  <a:pt x="59106" y="125089"/>
                </a:lnTo>
                <a:lnTo>
                  <a:pt x="34193" y="165127"/>
                </a:lnTo>
                <a:lnTo>
                  <a:pt x="15617" y="208970"/>
                </a:lnTo>
                <a:lnTo>
                  <a:pt x="4009" y="255991"/>
                </a:lnTo>
                <a:lnTo>
                  <a:pt x="0" y="305562"/>
                </a:lnTo>
                <a:lnTo>
                  <a:pt x="1015" y="330626"/>
                </a:lnTo>
                <a:lnTo>
                  <a:pt x="8903" y="379000"/>
                </a:lnTo>
                <a:lnTo>
                  <a:pt x="24074" y="424511"/>
                </a:lnTo>
                <a:lnTo>
                  <a:pt x="45897" y="466530"/>
                </a:lnTo>
                <a:lnTo>
                  <a:pt x="73742" y="504428"/>
                </a:lnTo>
                <a:lnTo>
                  <a:pt x="106977" y="537578"/>
                </a:lnTo>
                <a:lnTo>
                  <a:pt x="144971" y="565349"/>
                </a:lnTo>
                <a:lnTo>
                  <a:pt x="187094" y="587115"/>
                </a:lnTo>
                <a:lnTo>
                  <a:pt x="232715" y="602245"/>
                </a:lnTo>
                <a:lnTo>
                  <a:pt x="281202" y="610111"/>
                </a:lnTo>
                <a:lnTo>
                  <a:pt x="306324" y="611123"/>
                </a:lnTo>
                <a:lnTo>
                  <a:pt x="331445" y="610111"/>
                </a:lnTo>
                <a:lnTo>
                  <a:pt x="379932" y="602245"/>
                </a:lnTo>
                <a:lnTo>
                  <a:pt x="425553" y="587115"/>
                </a:lnTo>
                <a:lnTo>
                  <a:pt x="467676" y="565349"/>
                </a:lnTo>
                <a:lnTo>
                  <a:pt x="505670" y="537578"/>
                </a:lnTo>
                <a:lnTo>
                  <a:pt x="538905" y="504428"/>
                </a:lnTo>
                <a:lnTo>
                  <a:pt x="566750" y="466530"/>
                </a:lnTo>
                <a:lnTo>
                  <a:pt x="588573" y="424511"/>
                </a:lnTo>
                <a:lnTo>
                  <a:pt x="603744" y="379000"/>
                </a:lnTo>
                <a:lnTo>
                  <a:pt x="611632" y="330626"/>
                </a:lnTo>
                <a:lnTo>
                  <a:pt x="612648" y="305562"/>
                </a:lnTo>
                <a:lnTo>
                  <a:pt x="611632" y="280497"/>
                </a:lnTo>
                <a:lnTo>
                  <a:pt x="603744" y="232123"/>
                </a:lnTo>
                <a:lnTo>
                  <a:pt x="588573" y="186612"/>
                </a:lnTo>
                <a:lnTo>
                  <a:pt x="566750" y="144593"/>
                </a:lnTo>
                <a:lnTo>
                  <a:pt x="538905" y="106695"/>
                </a:lnTo>
                <a:lnTo>
                  <a:pt x="505670" y="73545"/>
                </a:lnTo>
                <a:lnTo>
                  <a:pt x="467676" y="45774"/>
                </a:lnTo>
                <a:lnTo>
                  <a:pt x="425553" y="24008"/>
                </a:lnTo>
                <a:lnTo>
                  <a:pt x="379932" y="8878"/>
                </a:lnTo>
                <a:lnTo>
                  <a:pt x="331445" y="1012"/>
                </a:lnTo>
                <a:lnTo>
                  <a:pt x="306324" y="0"/>
                </a:lnTo>
                <a:close/>
              </a:path>
            </a:pathLst>
          </a:custGeom>
          <a:solidFill>
            <a:srgbClr val="FFFFFF"/>
          </a:solidFill>
        </p:spPr>
        <p:txBody>
          <a:bodyPr wrap="square" lIns="0" tIns="0" rIns="0" bIns="0" rtlCol="0">
            <a:spAutoFit/>
          </a:bodyPr>
          <a:lstStyle/>
          <a:p/>
        </p:txBody>
      </p:sp>
      <p:sp>
        <p:nvSpPr>
          <p:cNvPr id="23" name="object 23"/>
          <p:cNvSpPr/>
          <p:nvPr/>
        </p:nvSpPr>
        <p:spPr>
          <a:xfrm>
            <a:off x="7603235" y="3096767"/>
            <a:ext cx="466344" cy="469391"/>
          </a:xfrm>
          <a:prstGeom prst="rect">
            <a:avLst/>
          </a:prstGeom>
          <a:blipFill>
            <a:blip r:embed="rId1" cstate="print"/>
            <a:stretch>
              <a:fillRect/>
            </a:stretch>
          </a:blipFill>
        </p:spPr>
        <p:txBody>
          <a:bodyPr wrap="square" lIns="0" tIns="0" rIns="0" bIns="0" rtlCol="0">
            <a:spAutoFit/>
          </a:bodyPr>
          <a:lstStyle/>
          <a:p/>
        </p:txBody>
      </p:sp>
      <p:sp>
        <p:nvSpPr>
          <p:cNvPr id="24" name="object 24"/>
          <p:cNvSpPr/>
          <p:nvPr/>
        </p:nvSpPr>
        <p:spPr>
          <a:xfrm>
            <a:off x="2262377" y="3089910"/>
            <a:ext cx="611124" cy="611123"/>
          </a:xfrm>
          <a:custGeom>
            <a:avLst/>
            <a:gdLst/>
            <a:ahLst/>
            <a:cxnLst/>
            <a:rect l="l" t="t" r="r" b="b"/>
            <a:pathLst>
              <a:path w="611124" h="611124">
                <a:moveTo>
                  <a:pt x="305562" y="0"/>
                </a:moveTo>
                <a:lnTo>
                  <a:pt x="255991" y="3998"/>
                </a:lnTo>
                <a:lnTo>
                  <a:pt x="208970" y="15575"/>
                </a:lnTo>
                <a:lnTo>
                  <a:pt x="165127" y="34101"/>
                </a:lnTo>
                <a:lnTo>
                  <a:pt x="125089" y="58948"/>
                </a:lnTo>
                <a:lnTo>
                  <a:pt x="89487" y="89487"/>
                </a:lnTo>
                <a:lnTo>
                  <a:pt x="58948" y="125089"/>
                </a:lnTo>
                <a:lnTo>
                  <a:pt x="34101" y="165127"/>
                </a:lnTo>
                <a:lnTo>
                  <a:pt x="15575" y="208970"/>
                </a:lnTo>
                <a:lnTo>
                  <a:pt x="3998" y="255991"/>
                </a:lnTo>
                <a:lnTo>
                  <a:pt x="0" y="305562"/>
                </a:lnTo>
                <a:lnTo>
                  <a:pt x="1012" y="330626"/>
                </a:lnTo>
                <a:lnTo>
                  <a:pt x="8878" y="379000"/>
                </a:lnTo>
                <a:lnTo>
                  <a:pt x="24008" y="424511"/>
                </a:lnTo>
                <a:lnTo>
                  <a:pt x="45774" y="466530"/>
                </a:lnTo>
                <a:lnTo>
                  <a:pt x="73545" y="504428"/>
                </a:lnTo>
                <a:lnTo>
                  <a:pt x="106695" y="537578"/>
                </a:lnTo>
                <a:lnTo>
                  <a:pt x="144593" y="565349"/>
                </a:lnTo>
                <a:lnTo>
                  <a:pt x="186612" y="587115"/>
                </a:lnTo>
                <a:lnTo>
                  <a:pt x="232123" y="602245"/>
                </a:lnTo>
                <a:lnTo>
                  <a:pt x="280497" y="610111"/>
                </a:lnTo>
                <a:lnTo>
                  <a:pt x="305562" y="611123"/>
                </a:lnTo>
                <a:lnTo>
                  <a:pt x="330626" y="610111"/>
                </a:lnTo>
                <a:lnTo>
                  <a:pt x="379000" y="602245"/>
                </a:lnTo>
                <a:lnTo>
                  <a:pt x="424511" y="587115"/>
                </a:lnTo>
                <a:lnTo>
                  <a:pt x="466530" y="565349"/>
                </a:lnTo>
                <a:lnTo>
                  <a:pt x="504428" y="537578"/>
                </a:lnTo>
                <a:lnTo>
                  <a:pt x="537578" y="504428"/>
                </a:lnTo>
                <a:lnTo>
                  <a:pt x="565349" y="466530"/>
                </a:lnTo>
                <a:lnTo>
                  <a:pt x="587115" y="424511"/>
                </a:lnTo>
                <a:lnTo>
                  <a:pt x="602245" y="379000"/>
                </a:lnTo>
                <a:lnTo>
                  <a:pt x="610111" y="330626"/>
                </a:lnTo>
                <a:lnTo>
                  <a:pt x="611124" y="305562"/>
                </a:lnTo>
                <a:lnTo>
                  <a:pt x="610111" y="280497"/>
                </a:lnTo>
                <a:lnTo>
                  <a:pt x="602245" y="232123"/>
                </a:lnTo>
                <a:lnTo>
                  <a:pt x="587115" y="186612"/>
                </a:lnTo>
                <a:lnTo>
                  <a:pt x="565349" y="144593"/>
                </a:lnTo>
                <a:lnTo>
                  <a:pt x="537578" y="106695"/>
                </a:lnTo>
                <a:lnTo>
                  <a:pt x="504428" y="73545"/>
                </a:lnTo>
                <a:lnTo>
                  <a:pt x="466530" y="45774"/>
                </a:lnTo>
                <a:lnTo>
                  <a:pt x="424511" y="24008"/>
                </a:lnTo>
                <a:lnTo>
                  <a:pt x="379000" y="8878"/>
                </a:lnTo>
                <a:lnTo>
                  <a:pt x="330626" y="1012"/>
                </a:lnTo>
                <a:lnTo>
                  <a:pt x="305562" y="0"/>
                </a:lnTo>
                <a:close/>
              </a:path>
            </a:pathLst>
          </a:custGeom>
          <a:solidFill>
            <a:srgbClr val="FFFFFF"/>
          </a:solidFill>
        </p:spPr>
        <p:txBody>
          <a:bodyPr wrap="square" lIns="0" tIns="0" rIns="0" bIns="0" rtlCol="0">
            <a:spAutoFit/>
          </a:bodyPr>
          <a:lstStyle/>
          <a:p/>
        </p:txBody>
      </p:sp>
      <p:sp>
        <p:nvSpPr>
          <p:cNvPr id="25" name="object 25"/>
          <p:cNvSpPr/>
          <p:nvPr/>
        </p:nvSpPr>
        <p:spPr>
          <a:xfrm>
            <a:off x="2262377" y="3089910"/>
            <a:ext cx="611124" cy="611123"/>
          </a:xfrm>
          <a:custGeom>
            <a:avLst/>
            <a:gdLst/>
            <a:ahLst/>
            <a:cxnLst/>
            <a:rect l="l" t="t" r="r" b="b"/>
            <a:pathLst>
              <a:path w="611124" h="611124">
                <a:moveTo>
                  <a:pt x="0" y="305562"/>
                </a:moveTo>
                <a:lnTo>
                  <a:pt x="3998" y="255991"/>
                </a:lnTo>
                <a:lnTo>
                  <a:pt x="15575" y="208970"/>
                </a:lnTo>
                <a:lnTo>
                  <a:pt x="34101" y="165127"/>
                </a:lnTo>
                <a:lnTo>
                  <a:pt x="58948" y="125089"/>
                </a:lnTo>
                <a:lnTo>
                  <a:pt x="89487" y="89487"/>
                </a:lnTo>
                <a:lnTo>
                  <a:pt x="125089" y="58948"/>
                </a:lnTo>
                <a:lnTo>
                  <a:pt x="165127" y="34101"/>
                </a:lnTo>
                <a:lnTo>
                  <a:pt x="208970" y="15575"/>
                </a:lnTo>
                <a:lnTo>
                  <a:pt x="255991" y="3998"/>
                </a:lnTo>
                <a:lnTo>
                  <a:pt x="305562" y="0"/>
                </a:lnTo>
                <a:lnTo>
                  <a:pt x="330626" y="1012"/>
                </a:lnTo>
                <a:lnTo>
                  <a:pt x="379000" y="8878"/>
                </a:lnTo>
                <a:lnTo>
                  <a:pt x="424511" y="24008"/>
                </a:lnTo>
                <a:lnTo>
                  <a:pt x="466530" y="45774"/>
                </a:lnTo>
                <a:lnTo>
                  <a:pt x="504428" y="73545"/>
                </a:lnTo>
                <a:lnTo>
                  <a:pt x="537578" y="106695"/>
                </a:lnTo>
                <a:lnTo>
                  <a:pt x="565349" y="144593"/>
                </a:lnTo>
                <a:lnTo>
                  <a:pt x="587115" y="186612"/>
                </a:lnTo>
                <a:lnTo>
                  <a:pt x="602245" y="232123"/>
                </a:lnTo>
                <a:lnTo>
                  <a:pt x="610111" y="280497"/>
                </a:lnTo>
                <a:lnTo>
                  <a:pt x="611124" y="305562"/>
                </a:lnTo>
                <a:lnTo>
                  <a:pt x="610111" y="330626"/>
                </a:lnTo>
                <a:lnTo>
                  <a:pt x="602245" y="379000"/>
                </a:lnTo>
                <a:lnTo>
                  <a:pt x="587115" y="424511"/>
                </a:lnTo>
                <a:lnTo>
                  <a:pt x="565349" y="466530"/>
                </a:lnTo>
                <a:lnTo>
                  <a:pt x="537578" y="504428"/>
                </a:lnTo>
                <a:lnTo>
                  <a:pt x="504428" y="537578"/>
                </a:lnTo>
                <a:lnTo>
                  <a:pt x="466530" y="565349"/>
                </a:lnTo>
                <a:lnTo>
                  <a:pt x="424511" y="587115"/>
                </a:lnTo>
                <a:lnTo>
                  <a:pt x="379000" y="602245"/>
                </a:lnTo>
                <a:lnTo>
                  <a:pt x="330626" y="610111"/>
                </a:lnTo>
                <a:lnTo>
                  <a:pt x="305562" y="611123"/>
                </a:lnTo>
                <a:lnTo>
                  <a:pt x="280497" y="610111"/>
                </a:lnTo>
                <a:lnTo>
                  <a:pt x="232123" y="602245"/>
                </a:lnTo>
                <a:lnTo>
                  <a:pt x="186612" y="587115"/>
                </a:lnTo>
                <a:lnTo>
                  <a:pt x="144593" y="565349"/>
                </a:lnTo>
                <a:lnTo>
                  <a:pt x="106695" y="537578"/>
                </a:lnTo>
                <a:lnTo>
                  <a:pt x="73545" y="504428"/>
                </a:lnTo>
                <a:lnTo>
                  <a:pt x="45774" y="466530"/>
                </a:lnTo>
                <a:lnTo>
                  <a:pt x="24008" y="424511"/>
                </a:lnTo>
                <a:lnTo>
                  <a:pt x="8878" y="379000"/>
                </a:lnTo>
                <a:lnTo>
                  <a:pt x="1012" y="330626"/>
                </a:lnTo>
                <a:lnTo>
                  <a:pt x="0" y="305562"/>
                </a:lnTo>
                <a:close/>
              </a:path>
            </a:pathLst>
          </a:custGeom>
          <a:ln w="38100">
            <a:solidFill>
              <a:srgbClr val="FFFFFF"/>
            </a:solidFill>
          </a:ln>
        </p:spPr>
        <p:txBody>
          <a:bodyPr wrap="square" lIns="0" tIns="0" rIns="0" bIns="0" rtlCol="0">
            <a:spAutoFit/>
          </a:bodyPr>
          <a:lstStyle/>
          <a:p/>
        </p:txBody>
      </p:sp>
      <p:sp>
        <p:nvSpPr>
          <p:cNvPr id="26" name="object 26"/>
          <p:cNvSpPr/>
          <p:nvPr/>
        </p:nvSpPr>
        <p:spPr>
          <a:xfrm>
            <a:off x="2298192" y="3145535"/>
            <a:ext cx="539495" cy="496824"/>
          </a:xfrm>
          <a:prstGeom prst="rect">
            <a:avLst/>
          </a:prstGeom>
          <a:blipFill>
            <a:blip r:embed="rId2" cstate="print"/>
            <a:stretch>
              <a:fillRect/>
            </a:stretch>
          </a:blipFill>
        </p:spPr>
        <p:txBody>
          <a:bodyPr wrap="square" lIns="0" tIns="0" rIns="0" bIns="0" rtlCol="0">
            <a:spAutoFit/>
          </a:bodyPr>
          <a:lstStyle/>
          <a:p/>
        </p:txBody>
      </p:sp>
      <p:sp>
        <p:nvSpPr>
          <p:cNvPr id="27" name="object 27"/>
          <p:cNvSpPr/>
          <p:nvPr/>
        </p:nvSpPr>
        <p:spPr>
          <a:xfrm>
            <a:off x="6194297" y="5298185"/>
            <a:ext cx="684022" cy="756005"/>
          </a:xfrm>
          <a:custGeom>
            <a:avLst/>
            <a:gdLst/>
            <a:ahLst/>
            <a:cxnLst/>
            <a:rect l="l" t="t" r="r" b="b"/>
            <a:pathLst>
              <a:path w="684022" h="756005">
                <a:moveTo>
                  <a:pt x="684022" y="0"/>
                </a:moveTo>
                <a:lnTo>
                  <a:pt x="684022" y="378002"/>
                </a:lnTo>
                <a:lnTo>
                  <a:pt x="0" y="378002"/>
                </a:lnTo>
                <a:lnTo>
                  <a:pt x="0" y="756005"/>
                </a:lnTo>
              </a:path>
            </a:pathLst>
          </a:custGeom>
          <a:ln w="19811">
            <a:solidFill>
              <a:srgbClr val="FFFFFF"/>
            </a:solidFill>
          </a:ln>
        </p:spPr>
        <p:txBody>
          <a:bodyPr wrap="square" lIns="0" tIns="0" rIns="0" bIns="0" rtlCol="0">
            <a:spAutoFit/>
          </a:bodyPr>
          <a:lstStyle/>
          <a:p/>
        </p:txBody>
      </p:sp>
      <p:sp>
        <p:nvSpPr>
          <p:cNvPr id="28" name="object 28"/>
          <p:cNvSpPr/>
          <p:nvPr/>
        </p:nvSpPr>
        <p:spPr>
          <a:xfrm>
            <a:off x="6878573" y="5298185"/>
            <a:ext cx="684022" cy="756005"/>
          </a:xfrm>
          <a:custGeom>
            <a:avLst/>
            <a:gdLst/>
            <a:ahLst/>
            <a:cxnLst/>
            <a:rect l="l" t="t" r="r" b="b"/>
            <a:pathLst>
              <a:path w="684022" h="756005">
                <a:moveTo>
                  <a:pt x="0" y="0"/>
                </a:moveTo>
                <a:lnTo>
                  <a:pt x="0" y="378002"/>
                </a:lnTo>
                <a:lnTo>
                  <a:pt x="684022" y="378002"/>
                </a:lnTo>
                <a:lnTo>
                  <a:pt x="684022" y="756005"/>
                </a:lnTo>
              </a:path>
            </a:pathLst>
          </a:custGeom>
          <a:ln w="19811">
            <a:solidFill>
              <a:srgbClr val="FFFFFF"/>
            </a:solidFill>
          </a:ln>
        </p:spPr>
        <p:txBody>
          <a:bodyPr wrap="square" lIns="0" tIns="0" rIns="0" bIns="0" rtlCol="0">
            <a:spAutoFit/>
          </a:bodyPr>
          <a:lstStyle/>
          <a:p/>
        </p:txBody>
      </p:sp>
      <p:sp>
        <p:nvSpPr>
          <p:cNvPr id="29" name="object 29"/>
          <p:cNvSpPr/>
          <p:nvPr/>
        </p:nvSpPr>
        <p:spPr>
          <a:xfrm>
            <a:off x="3542538" y="2907029"/>
            <a:ext cx="1764029" cy="1007999"/>
          </a:xfrm>
          <a:custGeom>
            <a:avLst/>
            <a:gdLst/>
            <a:ahLst/>
            <a:cxnLst/>
            <a:rect l="l" t="t" r="r" b="b"/>
            <a:pathLst>
              <a:path w="1764029" h="1007999">
                <a:moveTo>
                  <a:pt x="1764029" y="0"/>
                </a:moveTo>
                <a:lnTo>
                  <a:pt x="1764029" y="504063"/>
                </a:lnTo>
                <a:lnTo>
                  <a:pt x="0" y="504063"/>
                </a:lnTo>
                <a:lnTo>
                  <a:pt x="0" y="1007999"/>
                </a:lnTo>
              </a:path>
            </a:pathLst>
          </a:custGeom>
          <a:ln w="19812">
            <a:solidFill>
              <a:srgbClr val="FFFFFF"/>
            </a:solidFill>
          </a:ln>
        </p:spPr>
        <p:txBody>
          <a:bodyPr wrap="square" lIns="0" tIns="0" rIns="0" bIns="0" rtlCol="0">
            <a:spAutoFit/>
          </a:bodyPr>
          <a:lstStyle/>
          <a:p/>
        </p:txBody>
      </p:sp>
      <p:sp>
        <p:nvSpPr>
          <p:cNvPr id="30" name="object 30"/>
          <p:cNvSpPr/>
          <p:nvPr/>
        </p:nvSpPr>
        <p:spPr>
          <a:xfrm>
            <a:off x="1995677" y="3810761"/>
            <a:ext cx="2729483" cy="576071"/>
          </a:xfrm>
          <a:custGeom>
            <a:avLst/>
            <a:gdLst/>
            <a:ahLst/>
            <a:cxnLst/>
            <a:rect l="l" t="t" r="r" b="b"/>
            <a:pathLst>
              <a:path w="2729483" h="576072">
                <a:moveTo>
                  <a:pt x="0" y="576071"/>
                </a:moveTo>
                <a:lnTo>
                  <a:pt x="2729483" y="576071"/>
                </a:lnTo>
                <a:lnTo>
                  <a:pt x="2729483" y="0"/>
                </a:lnTo>
                <a:lnTo>
                  <a:pt x="0" y="0"/>
                </a:lnTo>
                <a:lnTo>
                  <a:pt x="0" y="576071"/>
                </a:lnTo>
                <a:close/>
              </a:path>
            </a:pathLst>
          </a:custGeom>
          <a:solidFill>
            <a:srgbClr val="205A6B"/>
          </a:solidFill>
        </p:spPr>
        <p:txBody>
          <a:bodyPr wrap="square" lIns="0" tIns="0" rIns="0" bIns="0" rtlCol="0">
            <a:spAutoFit/>
          </a:bodyPr>
          <a:lstStyle/>
          <a:p/>
        </p:txBody>
      </p:sp>
      <p:sp>
        <p:nvSpPr>
          <p:cNvPr id="31" name="object 31"/>
          <p:cNvSpPr/>
          <p:nvPr/>
        </p:nvSpPr>
        <p:spPr>
          <a:xfrm>
            <a:off x="1995677" y="3810761"/>
            <a:ext cx="2729483" cy="576071"/>
          </a:xfrm>
          <a:custGeom>
            <a:avLst/>
            <a:gdLst/>
            <a:ahLst/>
            <a:cxnLst/>
            <a:rect l="l" t="t" r="r" b="b"/>
            <a:pathLst>
              <a:path w="2729483" h="576072">
                <a:moveTo>
                  <a:pt x="0" y="576071"/>
                </a:moveTo>
                <a:lnTo>
                  <a:pt x="2729483" y="576071"/>
                </a:lnTo>
                <a:lnTo>
                  <a:pt x="2729483" y="0"/>
                </a:lnTo>
                <a:lnTo>
                  <a:pt x="0" y="0"/>
                </a:lnTo>
                <a:lnTo>
                  <a:pt x="0" y="576071"/>
                </a:lnTo>
                <a:close/>
              </a:path>
            </a:pathLst>
          </a:custGeom>
          <a:ln w="19811">
            <a:solidFill>
              <a:srgbClr val="FFFFFF"/>
            </a:solidFill>
          </a:ln>
        </p:spPr>
        <p:txBody>
          <a:bodyPr wrap="square" lIns="0" tIns="0" rIns="0" bIns="0" rtlCol="0">
            <a:spAutoFit/>
          </a:bodyPr>
          <a:lstStyle/>
          <a:p/>
        </p:txBody>
      </p:sp>
      <p:sp>
        <p:nvSpPr>
          <p:cNvPr id="32" name="object 32"/>
          <p:cNvSpPr txBox="1"/>
          <p:nvPr/>
        </p:nvSpPr>
        <p:spPr>
          <a:xfrm>
            <a:off x="2536063" y="3969257"/>
            <a:ext cx="164718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依法承担赔偿责任</a:t>
            </a:r>
            <a:endParaRPr sz="1600">
              <a:latin typeface="微软雅黑" panose="020B0503020204020204" charset="-122"/>
              <a:cs typeface="微软雅黑" panose="020B0503020204020204" charset="-122"/>
            </a:endParaRPr>
          </a:p>
        </p:txBody>
      </p:sp>
      <p:sp>
        <p:nvSpPr>
          <p:cNvPr id="33" name="object 33"/>
          <p:cNvSpPr/>
          <p:nvPr/>
        </p:nvSpPr>
        <p:spPr>
          <a:xfrm>
            <a:off x="5307329" y="2908554"/>
            <a:ext cx="1764029" cy="1007999"/>
          </a:xfrm>
          <a:custGeom>
            <a:avLst/>
            <a:gdLst/>
            <a:ahLst/>
            <a:cxnLst/>
            <a:rect l="l" t="t" r="r" b="b"/>
            <a:pathLst>
              <a:path w="1764029" h="1007999">
                <a:moveTo>
                  <a:pt x="0" y="0"/>
                </a:moveTo>
                <a:lnTo>
                  <a:pt x="0" y="504063"/>
                </a:lnTo>
                <a:lnTo>
                  <a:pt x="1764029" y="504063"/>
                </a:lnTo>
                <a:lnTo>
                  <a:pt x="1764029" y="1007999"/>
                </a:lnTo>
              </a:path>
            </a:pathLst>
          </a:custGeom>
          <a:ln w="19812">
            <a:solidFill>
              <a:srgbClr val="FFFFFF"/>
            </a:solidFill>
          </a:ln>
        </p:spPr>
        <p:txBody>
          <a:bodyPr wrap="square" lIns="0" tIns="0" rIns="0" bIns="0" rtlCol="0">
            <a:spAutoFit/>
          </a:bodyPr>
          <a:lstStyle/>
          <a:p/>
        </p:txBody>
      </p:sp>
      <p:sp>
        <p:nvSpPr>
          <p:cNvPr id="34" name="object 34"/>
          <p:cNvSpPr/>
          <p:nvPr/>
        </p:nvSpPr>
        <p:spPr>
          <a:xfrm>
            <a:off x="1995677" y="4609338"/>
            <a:ext cx="2746248" cy="576072"/>
          </a:xfrm>
          <a:custGeom>
            <a:avLst/>
            <a:gdLst/>
            <a:ahLst/>
            <a:cxnLst/>
            <a:rect l="l" t="t" r="r" b="b"/>
            <a:pathLst>
              <a:path w="2746248" h="576072">
                <a:moveTo>
                  <a:pt x="0" y="576072"/>
                </a:moveTo>
                <a:lnTo>
                  <a:pt x="2746248" y="576072"/>
                </a:lnTo>
                <a:lnTo>
                  <a:pt x="2746248" y="0"/>
                </a:lnTo>
                <a:lnTo>
                  <a:pt x="0" y="0"/>
                </a:lnTo>
                <a:lnTo>
                  <a:pt x="0" y="576072"/>
                </a:lnTo>
                <a:close/>
              </a:path>
            </a:pathLst>
          </a:custGeom>
          <a:solidFill>
            <a:srgbClr val="205A6B"/>
          </a:solidFill>
        </p:spPr>
        <p:txBody>
          <a:bodyPr wrap="square" lIns="0" tIns="0" rIns="0" bIns="0" rtlCol="0">
            <a:spAutoFit/>
          </a:bodyPr>
          <a:lstStyle/>
          <a:p/>
        </p:txBody>
      </p:sp>
      <p:sp>
        <p:nvSpPr>
          <p:cNvPr id="35" name="object 35"/>
          <p:cNvSpPr/>
          <p:nvPr/>
        </p:nvSpPr>
        <p:spPr>
          <a:xfrm>
            <a:off x="1995677" y="4609338"/>
            <a:ext cx="2746248" cy="576072"/>
          </a:xfrm>
          <a:custGeom>
            <a:avLst/>
            <a:gdLst/>
            <a:ahLst/>
            <a:cxnLst/>
            <a:rect l="l" t="t" r="r" b="b"/>
            <a:pathLst>
              <a:path w="2746248" h="576072">
                <a:moveTo>
                  <a:pt x="0" y="576072"/>
                </a:moveTo>
                <a:lnTo>
                  <a:pt x="2746248" y="576072"/>
                </a:lnTo>
                <a:lnTo>
                  <a:pt x="2746248" y="0"/>
                </a:lnTo>
                <a:lnTo>
                  <a:pt x="0" y="0"/>
                </a:lnTo>
                <a:lnTo>
                  <a:pt x="0" y="576072"/>
                </a:lnTo>
                <a:close/>
              </a:path>
            </a:pathLst>
          </a:custGeom>
          <a:ln w="19812">
            <a:solidFill>
              <a:srgbClr val="FFFFFF"/>
            </a:solidFill>
          </a:ln>
        </p:spPr>
        <p:txBody>
          <a:bodyPr wrap="square" lIns="0" tIns="0" rIns="0" bIns="0" rtlCol="0">
            <a:spAutoFit/>
          </a:bodyPr>
          <a:lstStyle/>
          <a:p/>
        </p:txBody>
      </p:sp>
      <p:sp>
        <p:nvSpPr>
          <p:cNvPr id="36" name="object 36"/>
          <p:cNvSpPr txBox="1"/>
          <p:nvPr/>
        </p:nvSpPr>
        <p:spPr>
          <a:xfrm>
            <a:off x="2139188" y="4767198"/>
            <a:ext cx="246189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拒不承担或者其负责人逃匿</a:t>
            </a:r>
            <a:endParaRPr sz="1600">
              <a:latin typeface="微软雅黑" panose="020B0503020204020204" charset="-122"/>
              <a:cs typeface="微软雅黑" panose="020B0503020204020204" charset="-122"/>
            </a:endParaRPr>
          </a:p>
        </p:txBody>
      </p:sp>
      <p:sp>
        <p:nvSpPr>
          <p:cNvPr id="37" name="object 37"/>
          <p:cNvSpPr/>
          <p:nvPr/>
        </p:nvSpPr>
        <p:spPr>
          <a:xfrm>
            <a:off x="1995677" y="5548121"/>
            <a:ext cx="2746248" cy="576072"/>
          </a:xfrm>
          <a:custGeom>
            <a:avLst/>
            <a:gdLst/>
            <a:ahLst/>
            <a:cxnLst/>
            <a:rect l="l" t="t" r="r" b="b"/>
            <a:pathLst>
              <a:path w="2746248" h="576072">
                <a:moveTo>
                  <a:pt x="0" y="576071"/>
                </a:moveTo>
                <a:lnTo>
                  <a:pt x="2746248" y="576071"/>
                </a:lnTo>
                <a:lnTo>
                  <a:pt x="2746248" y="0"/>
                </a:lnTo>
                <a:lnTo>
                  <a:pt x="0" y="0"/>
                </a:lnTo>
                <a:lnTo>
                  <a:pt x="0" y="576071"/>
                </a:lnTo>
                <a:close/>
              </a:path>
            </a:pathLst>
          </a:custGeom>
          <a:solidFill>
            <a:srgbClr val="205A6B"/>
          </a:solidFill>
        </p:spPr>
        <p:txBody>
          <a:bodyPr wrap="square" lIns="0" tIns="0" rIns="0" bIns="0" rtlCol="0">
            <a:spAutoFit/>
          </a:bodyPr>
          <a:lstStyle/>
          <a:p/>
        </p:txBody>
      </p:sp>
      <p:sp>
        <p:nvSpPr>
          <p:cNvPr id="38" name="object 38"/>
          <p:cNvSpPr/>
          <p:nvPr/>
        </p:nvSpPr>
        <p:spPr>
          <a:xfrm>
            <a:off x="1995677" y="5548121"/>
            <a:ext cx="2746248" cy="576072"/>
          </a:xfrm>
          <a:custGeom>
            <a:avLst/>
            <a:gdLst/>
            <a:ahLst/>
            <a:cxnLst/>
            <a:rect l="l" t="t" r="r" b="b"/>
            <a:pathLst>
              <a:path w="2746248" h="576072">
                <a:moveTo>
                  <a:pt x="0" y="576071"/>
                </a:moveTo>
                <a:lnTo>
                  <a:pt x="2746248" y="576071"/>
                </a:lnTo>
                <a:lnTo>
                  <a:pt x="2746248" y="0"/>
                </a:lnTo>
                <a:lnTo>
                  <a:pt x="0" y="0"/>
                </a:lnTo>
                <a:lnTo>
                  <a:pt x="0" y="576071"/>
                </a:lnTo>
                <a:close/>
              </a:path>
            </a:pathLst>
          </a:custGeom>
          <a:ln w="19812">
            <a:solidFill>
              <a:srgbClr val="FFFFFF"/>
            </a:solidFill>
          </a:ln>
        </p:spPr>
        <p:txBody>
          <a:bodyPr wrap="square" lIns="0" tIns="0" rIns="0" bIns="0" rtlCol="0">
            <a:spAutoFit/>
          </a:bodyPr>
          <a:lstStyle/>
          <a:p/>
        </p:txBody>
      </p:sp>
      <p:sp>
        <p:nvSpPr>
          <p:cNvPr id="39" name="object 39"/>
          <p:cNvSpPr txBox="1"/>
          <p:nvPr/>
        </p:nvSpPr>
        <p:spPr>
          <a:xfrm>
            <a:off x="2240026" y="5706262"/>
            <a:ext cx="225552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由人民法院依法强制执行</a:t>
            </a:r>
            <a:endParaRPr sz="1600">
              <a:latin typeface="微软雅黑" panose="020B0503020204020204" charset="-122"/>
              <a:cs typeface="微软雅黑" panose="020B0503020204020204" charset="-122"/>
            </a:endParaRPr>
          </a:p>
        </p:txBody>
      </p:sp>
      <p:sp>
        <p:nvSpPr>
          <p:cNvPr id="40" name="object 40"/>
          <p:cNvSpPr/>
          <p:nvPr/>
        </p:nvSpPr>
        <p:spPr>
          <a:xfrm>
            <a:off x="5426202" y="4510278"/>
            <a:ext cx="2904744" cy="576072"/>
          </a:xfrm>
          <a:custGeom>
            <a:avLst/>
            <a:gdLst/>
            <a:ahLst/>
            <a:cxnLst/>
            <a:rect l="l" t="t" r="r" b="b"/>
            <a:pathLst>
              <a:path w="2904744" h="576072">
                <a:moveTo>
                  <a:pt x="0" y="576072"/>
                </a:moveTo>
                <a:lnTo>
                  <a:pt x="2904744" y="576072"/>
                </a:lnTo>
                <a:lnTo>
                  <a:pt x="2904744" y="0"/>
                </a:lnTo>
                <a:lnTo>
                  <a:pt x="0" y="0"/>
                </a:lnTo>
                <a:lnTo>
                  <a:pt x="0" y="576072"/>
                </a:lnTo>
                <a:close/>
              </a:path>
            </a:pathLst>
          </a:custGeom>
          <a:solidFill>
            <a:srgbClr val="205A6B"/>
          </a:solidFill>
        </p:spPr>
        <p:txBody>
          <a:bodyPr wrap="square" lIns="0" tIns="0" rIns="0" bIns="0" rtlCol="0">
            <a:spAutoFit/>
          </a:bodyPr>
          <a:lstStyle/>
          <a:p/>
        </p:txBody>
      </p:sp>
      <p:sp>
        <p:nvSpPr>
          <p:cNvPr id="41" name="object 41"/>
          <p:cNvSpPr/>
          <p:nvPr/>
        </p:nvSpPr>
        <p:spPr>
          <a:xfrm>
            <a:off x="5426202" y="4510278"/>
            <a:ext cx="2904744" cy="576072"/>
          </a:xfrm>
          <a:custGeom>
            <a:avLst/>
            <a:gdLst/>
            <a:ahLst/>
            <a:cxnLst/>
            <a:rect l="l" t="t" r="r" b="b"/>
            <a:pathLst>
              <a:path w="2904744" h="576072">
                <a:moveTo>
                  <a:pt x="0" y="576072"/>
                </a:moveTo>
                <a:lnTo>
                  <a:pt x="2904744" y="576072"/>
                </a:lnTo>
                <a:lnTo>
                  <a:pt x="2904744" y="0"/>
                </a:lnTo>
                <a:lnTo>
                  <a:pt x="0" y="0"/>
                </a:lnTo>
                <a:lnTo>
                  <a:pt x="0" y="576072"/>
                </a:lnTo>
                <a:close/>
              </a:path>
            </a:pathLst>
          </a:custGeom>
          <a:ln w="19812">
            <a:solidFill>
              <a:srgbClr val="FFFFFF"/>
            </a:solidFill>
          </a:ln>
        </p:spPr>
        <p:txBody>
          <a:bodyPr wrap="square" lIns="0" tIns="0" rIns="0" bIns="0" rtlCol="0">
            <a:spAutoFit/>
          </a:bodyPr>
          <a:lstStyle/>
          <a:p/>
        </p:txBody>
      </p:sp>
      <p:sp>
        <p:nvSpPr>
          <p:cNvPr id="42" name="object 42"/>
          <p:cNvSpPr txBox="1"/>
          <p:nvPr/>
        </p:nvSpPr>
        <p:spPr>
          <a:xfrm>
            <a:off x="5751321" y="4668139"/>
            <a:ext cx="2255520" cy="256540"/>
          </a:xfrm>
          <a:prstGeom prst="rect">
            <a:avLst/>
          </a:prstGeom>
        </p:spPr>
        <p:txBody>
          <a:bodyPr vert="horz" wrap="square" lIns="0" tIns="0" rIns="0" bIns="0" rtlCol="0">
            <a:spAutoFit/>
          </a:bodyPr>
          <a:lstStyle/>
          <a:p>
            <a:pPr marL="12700">
              <a:lnSpc>
                <a:spcPct val="100000"/>
              </a:lnSpc>
            </a:pPr>
            <a:r>
              <a:rPr sz="1600" b="1" spc="-25" dirty="0">
                <a:solidFill>
                  <a:srgbClr val="FFFFFF"/>
                </a:solidFill>
                <a:latin typeface="微软雅黑" panose="020B0503020204020204" charset="-122"/>
                <a:cs typeface="微软雅黑" panose="020B0503020204020204" charset="-122"/>
              </a:rPr>
              <a:t>由人民法院依法强制执行</a:t>
            </a:r>
            <a:endParaRPr sz="1600">
              <a:latin typeface="微软雅黑" panose="020B0503020204020204" charset="-122"/>
              <a:cs typeface="微软雅黑" panose="020B0503020204020204" charset="-122"/>
            </a:endParaRPr>
          </a:p>
        </p:txBody>
      </p:sp>
      <p:sp>
        <p:nvSpPr>
          <p:cNvPr id="43" name="object 43"/>
          <p:cNvSpPr/>
          <p:nvPr/>
        </p:nvSpPr>
        <p:spPr>
          <a:xfrm>
            <a:off x="5406390" y="3774185"/>
            <a:ext cx="2924556" cy="576071"/>
          </a:xfrm>
          <a:custGeom>
            <a:avLst/>
            <a:gdLst/>
            <a:ahLst/>
            <a:cxnLst/>
            <a:rect l="l" t="t" r="r" b="b"/>
            <a:pathLst>
              <a:path w="2924555" h="576072">
                <a:moveTo>
                  <a:pt x="0" y="576071"/>
                </a:moveTo>
                <a:lnTo>
                  <a:pt x="2924556" y="576071"/>
                </a:lnTo>
                <a:lnTo>
                  <a:pt x="2924556" y="0"/>
                </a:lnTo>
                <a:lnTo>
                  <a:pt x="0" y="0"/>
                </a:lnTo>
                <a:lnTo>
                  <a:pt x="0" y="576071"/>
                </a:lnTo>
                <a:close/>
              </a:path>
            </a:pathLst>
          </a:custGeom>
          <a:solidFill>
            <a:srgbClr val="205A6B"/>
          </a:solidFill>
        </p:spPr>
        <p:txBody>
          <a:bodyPr wrap="square" lIns="0" tIns="0" rIns="0" bIns="0" rtlCol="0">
            <a:spAutoFit/>
          </a:bodyPr>
          <a:lstStyle/>
          <a:p/>
        </p:txBody>
      </p:sp>
      <p:sp>
        <p:nvSpPr>
          <p:cNvPr id="44" name="object 44"/>
          <p:cNvSpPr/>
          <p:nvPr/>
        </p:nvSpPr>
        <p:spPr>
          <a:xfrm>
            <a:off x="5406390" y="3774185"/>
            <a:ext cx="2924556" cy="576071"/>
          </a:xfrm>
          <a:custGeom>
            <a:avLst/>
            <a:gdLst/>
            <a:ahLst/>
            <a:cxnLst/>
            <a:rect l="l" t="t" r="r" b="b"/>
            <a:pathLst>
              <a:path w="2924555" h="576072">
                <a:moveTo>
                  <a:pt x="0" y="576071"/>
                </a:moveTo>
                <a:lnTo>
                  <a:pt x="2924556" y="576071"/>
                </a:lnTo>
                <a:lnTo>
                  <a:pt x="2924556" y="0"/>
                </a:lnTo>
                <a:lnTo>
                  <a:pt x="0" y="0"/>
                </a:lnTo>
                <a:lnTo>
                  <a:pt x="0" y="576071"/>
                </a:lnTo>
                <a:close/>
              </a:path>
            </a:pathLst>
          </a:custGeom>
          <a:ln w="19812">
            <a:solidFill>
              <a:srgbClr val="FFFFFF"/>
            </a:solidFill>
          </a:ln>
        </p:spPr>
        <p:txBody>
          <a:bodyPr wrap="square" lIns="0" tIns="0" rIns="0" bIns="0" rtlCol="0">
            <a:spAutoFit/>
          </a:bodyPr>
          <a:lstStyle/>
          <a:p/>
        </p:txBody>
      </p:sp>
      <p:sp>
        <p:nvSpPr>
          <p:cNvPr id="45" name="object 45"/>
          <p:cNvSpPr txBox="1"/>
          <p:nvPr/>
        </p:nvSpPr>
        <p:spPr>
          <a:xfrm>
            <a:off x="5640070" y="3932301"/>
            <a:ext cx="2458085" cy="256540"/>
          </a:xfrm>
          <a:prstGeom prst="rect">
            <a:avLst/>
          </a:prstGeom>
        </p:spPr>
        <p:txBody>
          <a:bodyPr vert="horz" wrap="square" lIns="0" tIns="0" rIns="0" bIns="0" rtlCol="0">
            <a:spAutoFit/>
          </a:bodyPr>
          <a:lstStyle/>
          <a:p>
            <a:pPr marL="12700">
              <a:lnSpc>
                <a:spcPct val="100000"/>
              </a:lnSpc>
            </a:pPr>
            <a:r>
              <a:rPr sz="1600" b="1" spc="-25" dirty="0">
                <a:solidFill>
                  <a:srgbClr val="FFFFFF"/>
                </a:solidFill>
                <a:latin typeface="微软雅黑" panose="020B0503020204020204" charset="-122"/>
                <a:cs typeface="微软雅黑" panose="020B0503020204020204" charset="-122"/>
              </a:rPr>
              <a:t>责任人未依法承担赔偿责任</a:t>
            </a:r>
            <a:endParaRPr sz="1600">
              <a:latin typeface="微软雅黑" panose="020B0503020204020204" charset="-122"/>
              <a:cs typeface="微软雅黑" panose="020B0503020204020204" charset="-122"/>
            </a:endParaRPr>
          </a:p>
        </p:txBody>
      </p:sp>
      <p:sp>
        <p:nvSpPr>
          <p:cNvPr id="46" name="object 46"/>
          <p:cNvSpPr/>
          <p:nvPr/>
        </p:nvSpPr>
        <p:spPr>
          <a:xfrm>
            <a:off x="5258561" y="5144261"/>
            <a:ext cx="1441704" cy="522731"/>
          </a:xfrm>
          <a:custGeom>
            <a:avLst/>
            <a:gdLst/>
            <a:ahLst/>
            <a:cxnLst/>
            <a:rect l="l" t="t" r="r" b="b"/>
            <a:pathLst>
              <a:path w="1441703" h="522731">
                <a:moveTo>
                  <a:pt x="0" y="522731"/>
                </a:moveTo>
                <a:lnTo>
                  <a:pt x="1441704" y="522731"/>
                </a:lnTo>
                <a:lnTo>
                  <a:pt x="1441704" y="0"/>
                </a:lnTo>
                <a:lnTo>
                  <a:pt x="0" y="0"/>
                </a:lnTo>
                <a:lnTo>
                  <a:pt x="0" y="522731"/>
                </a:lnTo>
                <a:close/>
              </a:path>
            </a:pathLst>
          </a:custGeom>
          <a:solidFill>
            <a:srgbClr val="205A6B"/>
          </a:solidFill>
        </p:spPr>
        <p:txBody>
          <a:bodyPr wrap="square" lIns="0" tIns="0" rIns="0" bIns="0" rtlCol="0">
            <a:spAutoFit/>
          </a:bodyPr>
          <a:lstStyle/>
          <a:p/>
        </p:txBody>
      </p:sp>
      <p:sp>
        <p:nvSpPr>
          <p:cNvPr id="47" name="object 47"/>
          <p:cNvSpPr/>
          <p:nvPr/>
        </p:nvSpPr>
        <p:spPr>
          <a:xfrm>
            <a:off x="5258561" y="5144261"/>
            <a:ext cx="1441704" cy="522731"/>
          </a:xfrm>
          <a:custGeom>
            <a:avLst/>
            <a:gdLst/>
            <a:ahLst/>
            <a:cxnLst/>
            <a:rect l="l" t="t" r="r" b="b"/>
            <a:pathLst>
              <a:path w="1441703" h="522731">
                <a:moveTo>
                  <a:pt x="0" y="522731"/>
                </a:moveTo>
                <a:lnTo>
                  <a:pt x="1441704" y="522731"/>
                </a:lnTo>
                <a:lnTo>
                  <a:pt x="1441704" y="0"/>
                </a:lnTo>
                <a:lnTo>
                  <a:pt x="0" y="0"/>
                </a:lnTo>
                <a:lnTo>
                  <a:pt x="0" y="522731"/>
                </a:lnTo>
                <a:close/>
              </a:path>
            </a:pathLst>
          </a:custGeom>
          <a:ln w="19812">
            <a:solidFill>
              <a:srgbClr val="FFFFFF"/>
            </a:solidFill>
          </a:ln>
        </p:spPr>
        <p:txBody>
          <a:bodyPr wrap="square" lIns="0" tIns="0" rIns="0" bIns="0" rtlCol="0">
            <a:spAutoFit/>
          </a:bodyPr>
          <a:lstStyle/>
          <a:p/>
        </p:txBody>
      </p:sp>
      <p:sp>
        <p:nvSpPr>
          <p:cNvPr id="48" name="object 48"/>
          <p:cNvSpPr txBox="1"/>
          <p:nvPr/>
        </p:nvSpPr>
        <p:spPr>
          <a:xfrm>
            <a:off x="5337809" y="5182361"/>
            <a:ext cx="1273810" cy="43942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仍不能</a:t>
            </a:r>
            <a:r>
              <a:rPr sz="1400" b="1" spc="-10" dirty="0">
                <a:solidFill>
                  <a:srgbClr val="FFFFFF"/>
                </a:solidFill>
                <a:latin typeface="微软雅黑" panose="020B0503020204020204" charset="-122"/>
                <a:cs typeface="微软雅黑" panose="020B0503020204020204" charset="-122"/>
              </a:rPr>
              <a:t>对</a:t>
            </a:r>
            <a:r>
              <a:rPr sz="1400" b="1" spc="0" dirty="0">
                <a:solidFill>
                  <a:srgbClr val="FFFFFF"/>
                </a:solidFill>
                <a:latin typeface="微软雅黑" panose="020B0503020204020204" charset="-122"/>
                <a:cs typeface="微软雅黑" panose="020B0503020204020204" charset="-122"/>
              </a:rPr>
              <a:t>受害人</a:t>
            </a:r>
            <a:endParaRPr sz="1400">
              <a:latin typeface="微软雅黑" panose="020B0503020204020204" charset="-122"/>
              <a:cs typeface="微软雅黑" panose="020B0503020204020204" charset="-122"/>
            </a:endParaRPr>
          </a:p>
          <a:p>
            <a:pPr marL="12700">
              <a:lnSpc>
                <a:spcPct val="100000"/>
              </a:lnSpc>
            </a:pPr>
            <a:r>
              <a:rPr sz="1400" b="1" dirty="0">
                <a:solidFill>
                  <a:srgbClr val="FFFFFF"/>
                </a:solidFill>
                <a:latin typeface="微软雅黑" panose="020B0503020204020204" charset="-122"/>
                <a:cs typeface="微软雅黑" panose="020B0503020204020204" charset="-122"/>
              </a:rPr>
              <a:t>给</a:t>
            </a:r>
            <a:r>
              <a:rPr sz="1400" b="1" spc="-5" dirty="0">
                <a:solidFill>
                  <a:srgbClr val="FFFFFF"/>
                </a:solidFill>
                <a:latin typeface="微软雅黑" panose="020B0503020204020204" charset="-122"/>
                <a:cs typeface="微软雅黑" panose="020B0503020204020204" charset="-122"/>
              </a:rPr>
              <a:t>予足额赔偿的</a:t>
            </a:r>
            <a:endParaRPr sz="1400">
              <a:latin typeface="微软雅黑" panose="020B0503020204020204" charset="-122"/>
              <a:cs typeface="微软雅黑" panose="020B0503020204020204" charset="-122"/>
            </a:endParaRPr>
          </a:p>
        </p:txBody>
      </p:sp>
      <p:sp>
        <p:nvSpPr>
          <p:cNvPr id="49" name="object 49"/>
          <p:cNvSpPr/>
          <p:nvPr/>
        </p:nvSpPr>
        <p:spPr>
          <a:xfrm>
            <a:off x="5167121" y="6073902"/>
            <a:ext cx="1868424" cy="576072"/>
          </a:xfrm>
          <a:custGeom>
            <a:avLst/>
            <a:gdLst/>
            <a:ahLst/>
            <a:cxnLst/>
            <a:rect l="l" t="t" r="r" b="b"/>
            <a:pathLst>
              <a:path w="1868424" h="576072">
                <a:moveTo>
                  <a:pt x="0" y="576072"/>
                </a:moveTo>
                <a:lnTo>
                  <a:pt x="1868424" y="576072"/>
                </a:lnTo>
                <a:lnTo>
                  <a:pt x="1868424" y="0"/>
                </a:lnTo>
                <a:lnTo>
                  <a:pt x="0" y="0"/>
                </a:lnTo>
                <a:lnTo>
                  <a:pt x="0" y="576072"/>
                </a:lnTo>
                <a:close/>
              </a:path>
            </a:pathLst>
          </a:custGeom>
          <a:solidFill>
            <a:srgbClr val="205A6B"/>
          </a:solidFill>
        </p:spPr>
        <p:txBody>
          <a:bodyPr wrap="square" lIns="0" tIns="0" rIns="0" bIns="0" rtlCol="0">
            <a:spAutoFit/>
          </a:bodyPr>
          <a:lstStyle/>
          <a:p/>
        </p:txBody>
      </p:sp>
      <p:sp>
        <p:nvSpPr>
          <p:cNvPr id="50" name="object 50"/>
          <p:cNvSpPr/>
          <p:nvPr/>
        </p:nvSpPr>
        <p:spPr>
          <a:xfrm>
            <a:off x="5167121" y="6073902"/>
            <a:ext cx="1868424" cy="576072"/>
          </a:xfrm>
          <a:custGeom>
            <a:avLst/>
            <a:gdLst/>
            <a:ahLst/>
            <a:cxnLst/>
            <a:rect l="l" t="t" r="r" b="b"/>
            <a:pathLst>
              <a:path w="1868424" h="576072">
                <a:moveTo>
                  <a:pt x="0" y="576072"/>
                </a:moveTo>
                <a:lnTo>
                  <a:pt x="1868424" y="576072"/>
                </a:lnTo>
                <a:lnTo>
                  <a:pt x="1868424" y="0"/>
                </a:lnTo>
                <a:lnTo>
                  <a:pt x="0" y="0"/>
                </a:lnTo>
                <a:lnTo>
                  <a:pt x="0" y="576072"/>
                </a:lnTo>
                <a:close/>
              </a:path>
            </a:pathLst>
          </a:custGeom>
          <a:ln w="19812">
            <a:solidFill>
              <a:srgbClr val="FFFFFF"/>
            </a:solidFill>
          </a:ln>
        </p:spPr>
        <p:txBody>
          <a:bodyPr wrap="square" lIns="0" tIns="0" rIns="0" bIns="0" rtlCol="0">
            <a:spAutoFit/>
          </a:bodyPr>
          <a:lstStyle/>
          <a:p/>
        </p:txBody>
      </p:sp>
      <p:sp>
        <p:nvSpPr>
          <p:cNvPr id="51" name="object 51"/>
          <p:cNvSpPr txBox="1"/>
          <p:nvPr/>
        </p:nvSpPr>
        <p:spPr>
          <a:xfrm>
            <a:off x="5277739" y="6232652"/>
            <a:ext cx="164718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继续履行赔偿义务</a:t>
            </a:r>
            <a:endParaRPr sz="1600">
              <a:latin typeface="微软雅黑" panose="020B0503020204020204" charset="-122"/>
              <a:cs typeface="微软雅黑" panose="020B0503020204020204" charset="-122"/>
            </a:endParaRPr>
          </a:p>
        </p:txBody>
      </p:sp>
      <p:sp>
        <p:nvSpPr>
          <p:cNvPr id="52" name="object 52"/>
          <p:cNvSpPr/>
          <p:nvPr/>
        </p:nvSpPr>
        <p:spPr>
          <a:xfrm>
            <a:off x="7168133" y="6073902"/>
            <a:ext cx="2087879" cy="576072"/>
          </a:xfrm>
          <a:custGeom>
            <a:avLst/>
            <a:gdLst/>
            <a:ahLst/>
            <a:cxnLst/>
            <a:rect l="l" t="t" r="r" b="b"/>
            <a:pathLst>
              <a:path w="2087879" h="576072">
                <a:moveTo>
                  <a:pt x="0" y="576072"/>
                </a:moveTo>
                <a:lnTo>
                  <a:pt x="2087879" y="576072"/>
                </a:lnTo>
                <a:lnTo>
                  <a:pt x="2087879" y="0"/>
                </a:lnTo>
                <a:lnTo>
                  <a:pt x="0" y="0"/>
                </a:lnTo>
                <a:lnTo>
                  <a:pt x="0" y="576072"/>
                </a:lnTo>
                <a:close/>
              </a:path>
            </a:pathLst>
          </a:custGeom>
          <a:solidFill>
            <a:srgbClr val="205A6B"/>
          </a:solidFill>
        </p:spPr>
        <p:txBody>
          <a:bodyPr wrap="square" lIns="0" tIns="0" rIns="0" bIns="0" rtlCol="0">
            <a:spAutoFit/>
          </a:bodyPr>
          <a:lstStyle/>
          <a:p/>
        </p:txBody>
      </p:sp>
      <p:sp>
        <p:nvSpPr>
          <p:cNvPr id="53" name="object 53"/>
          <p:cNvSpPr/>
          <p:nvPr/>
        </p:nvSpPr>
        <p:spPr>
          <a:xfrm>
            <a:off x="7168133" y="6073902"/>
            <a:ext cx="2087879" cy="576072"/>
          </a:xfrm>
          <a:custGeom>
            <a:avLst/>
            <a:gdLst/>
            <a:ahLst/>
            <a:cxnLst/>
            <a:rect l="l" t="t" r="r" b="b"/>
            <a:pathLst>
              <a:path w="2087879" h="576072">
                <a:moveTo>
                  <a:pt x="0" y="576072"/>
                </a:moveTo>
                <a:lnTo>
                  <a:pt x="2087879" y="576072"/>
                </a:lnTo>
                <a:lnTo>
                  <a:pt x="2087879" y="0"/>
                </a:lnTo>
                <a:lnTo>
                  <a:pt x="0" y="0"/>
                </a:lnTo>
                <a:lnTo>
                  <a:pt x="0" y="576072"/>
                </a:lnTo>
                <a:close/>
              </a:path>
            </a:pathLst>
          </a:custGeom>
          <a:ln w="19811">
            <a:solidFill>
              <a:srgbClr val="FFFFFF"/>
            </a:solidFill>
          </a:ln>
        </p:spPr>
        <p:txBody>
          <a:bodyPr wrap="square" lIns="0" tIns="0" rIns="0" bIns="0" rtlCol="0">
            <a:spAutoFit/>
          </a:bodyPr>
          <a:lstStyle/>
          <a:p/>
        </p:txBody>
      </p:sp>
      <p:sp>
        <p:nvSpPr>
          <p:cNvPr id="54" name="object 54"/>
          <p:cNvSpPr txBox="1"/>
          <p:nvPr/>
        </p:nvSpPr>
        <p:spPr>
          <a:xfrm>
            <a:off x="7186421" y="6232652"/>
            <a:ext cx="2055495"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随时请求人民法院执行</a:t>
            </a:r>
            <a:endParaRPr sz="1600">
              <a:latin typeface="微软雅黑" panose="020B0503020204020204" charset="-122"/>
              <a:cs typeface="微软雅黑" panose="020B0503020204020204" charset="-122"/>
            </a:endParaRPr>
          </a:p>
        </p:txBody>
      </p:sp>
      <p:sp>
        <p:nvSpPr>
          <p:cNvPr id="55" name="object 55"/>
          <p:cNvSpPr/>
          <p:nvPr/>
        </p:nvSpPr>
        <p:spPr>
          <a:xfrm>
            <a:off x="7078218" y="5144261"/>
            <a:ext cx="1441703" cy="522731"/>
          </a:xfrm>
          <a:custGeom>
            <a:avLst/>
            <a:gdLst/>
            <a:ahLst/>
            <a:cxnLst/>
            <a:rect l="l" t="t" r="r" b="b"/>
            <a:pathLst>
              <a:path w="1441703" h="522731">
                <a:moveTo>
                  <a:pt x="0" y="522731"/>
                </a:moveTo>
                <a:lnTo>
                  <a:pt x="1441703" y="522731"/>
                </a:lnTo>
                <a:lnTo>
                  <a:pt x="1441703" y="0"/>
                </a:lnTo>
                <a:lnTo>
                  <a:pt x="0" y="0"/>
                </a:lnTo>
                <a:lnTo>
                  <a:pt x="0" y="522731"/>
                </a:lnTo>
                <a:close/>
              </a:path>
            </a:pathLst>
          </a:custGeom>
          <a:solidFill>
            <a:srgbClr val="205A6B"/>
          </a:solidFill>
        </p:spPr>
        <p:txBody>
          <a:bodyPr wrap="square" lIns="0" tIns="0" rIns="0" bIns="0" rtlCol="0">
            <a:spAutoFit/>
          </a:bodyPr>
          <a:lstStyle/>
          <a:p/>
        </p:txBody>
      </p:sp>
      <p:sp>
        <p:nvSpPr>
          <p:cNvPr id="56" name="object 56"/>
          <p:cNvSpPr/>
          <p:nvPr/>
        </p:nvSpPr>
        <p:spPr>
          <a:xfrm>
            <a:off x="7078218" y="5144261"/>
            <a:ext cx="1441703" cy="522731"/>
          </a:xfrm>
          <a:custGeom>
            <a:avLst/>
            <a:gdLst/>
            <a:ahLst/>
            <a:cxnLst/>
            <a:rect l="l" t="t" r="r" b="b"/>
            <a:pathLst>
              <a:path w="1441703" h="522731">
                <a:moveTo>
                  <a:pt x="0" y="522731"/>
                </a:moveTo>
                <a:lnTo>
                  <a:pt x="1441703" y="522731"/>
                </a:lnTo>
                <a:lnTo>
                  <a:pt x="1441703" y="0"/>
                </a:lnTo>
                <a:lnTo>
                  <a:pt x="0" y="0"/>
                </a:lnTo>
                <a:lnTo>
                  <a:pt x="0" y="522731"/>
                </a:lnTo>
                <a:close/>
              </a:path>
            </a:pathLst>
          </a:custGeom>
          <a:ln w="19812">
            <a:solidFill>
              <a:srgbClr val="FFFFFF"/>
            </a:solidFill>
          </a:ln>
        </p:spPr>
        <p:txBody>
          <a:bodyPr wrap="square" lIns="0" tIns="0" rIns="0" bIns="0" rtlCol="0">
            <a:spAutoFit/>
          </a:bodyPr>
          <a:lstStyle/>
          <a:p/>
        </p:txBody>
      </p:sp>
      <p:sp>
        <p:nvSpPr>
          <p:cNvPr id="57" name="object 57"/>
          <p:cNvSpPr txBox="1"/>
          <p:nvPr/>
        </p:nvSpPr>
        <p:spPr>
          <a:xfrm>
            <a:off x="7157084" y="5182361"/>
            <a:ext cx="1274445" cy="43942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微软雅黑" panose="020B0503020204020204" charset="-122"/>
                <a:cs typeface="微软雅黑" panose="020B0503020204020204" charset="-122"/>
              </a:rPr>
              <a:t>受害人发</a:t>
            </a:r>
            <a:r>
              <a:rPr sz="1400" b="1" spc="-10" dirty="0">
                <a:solidFill>
                  <a:srgbClr val="FFFFFF"/>
                </a:solidFill>
                <a:latin typeface="微软雅黑" panose="020B0503020204020204" charset="-122"/>
                <a:cs typeface="微软雅黑" panose="020B0503020204020204" charset="-122"/>
              </a:rPr>
              <a:t>现</a:t>
            </a:r>
            <a:r>
              <a:rPr sz="1400" b="1" spc="0" dirty="0">
                <a:solidFill>
                  <a:srgbClr val="FFFFFF"/>
                </a:solidFill>
                <a:latin typeface="微软雅黑" panose="020B0503020204020204" charset="-122"/>
                <a:cs typeface="微软雅黑" panose="020B0503020204020204" charset="-122"/>
              </a:rPr>
              <a:t>责任</a:t>
            </a:r>
            <a:endParaRPr sz="1400">
              <a:latin typeface="微软雅黑" panose="020B0503020204020204" charset="-122"/>
              <a:cs typeface="微软雅黑" panose="020B0503020204020204" charset="-122"/>
            </a:endParaRPr>
          </a:p>
          <a:p>
            <a:pPr marL="12700">
              <a:lnSpc>
                <a:spcPct val="100000"/>
              </a:lnSpc>
            </a:pPr>
            <a:r>
              <a:rPr sz="1400" b="1" dirty="0">
                <a:solidFill>
                  <a:srgbClr val="FFFFFF"/>
                </a:solidFill>
                <a:latin typeface="微软雅黑" panose="020B0503020204020204" charset="-122"/>
                <a:cs typeface="微软雅黑" panose="020B0503020204020204" charset="-122"/>
              </a:rPr>
              <a:t>人</a:t>
            </a:r>
            <a:r>
              <a:rPr sz="1400" b="1" spc="-5" dirty="0">
                <a:solidFill>
                  <a:srgbClr val="FFFFFF"/>
                </a:solidFill>
                <a:latin typeface="微软雅黑" panose="020B0503020204020204" charset="-122"/>
                <a:cs typeface="微软雅黑" panose="020B0503020204020204" charset="-122"/>
              </a:rPr>
              <a:t>有其他财产的</a:t>
            </a:r>
            <a:endParaRPr sz="1400">
              <a:latin typeface="微软雅黑" panose="020B0503020204020204" charset="-122"/>
              <a:cs typeface="微软雅黑" panose="020B0503020204020204"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806433" y="37338"/>
            <a:ext cx="926592" cy="800099"/>
          </a:xfrm>
          <a:custGeom>
            <a:avLst/>
            <a:gdLst/>
            <a:ahLst/>
            <a:cxnLst/>
            <a:rect l="l" t="t" r="r" b="b"/>
            <a:pathLst>
              <a:path w="926592" h="800099">
                <a:moveTo>
                  <a:pt x="726567" y="0"/>
                </a:moveTo>
                <a:lnTo>
                  <a:pt x="200025" y="0"/>
                </a:lnTo>
                <a:lnTo>
                  <a:pt x="0" y="400049"/>
                </a:lnTo>
                <a:lnTo>
                  <a:pt x="200025" y="800099"/>
                </a:lnTo>
                <a:lnTo>
                  <a:pt x="726567" y="800099"/>
                </a:lnTo>
                <a:lnTo>
                  <a:pt x="926592" y="400049"/>
                </a:lnTo>
                <a:lnTo>
                  <a:pt x="726567" y="0"/>
                </a:lnTo>
                <a:close/>
              </a:path>
            </a:pathLst>
          </a:custGeom>
          <a:solidFill>
            <a:srgbClr val="17BC9B"/>
          </a:solidFill>
        </p:spPr>
        <p:txBody>
          <a:bodyPr wrap="square" lIns="0" tIns="0" rIns="0" bIns="0" rtlCol="0">
            <a:spAutoFit/>
          </a:bodyPr>
          <a:lstStyle/>
          <a:p/>
        </p:txBody>
      </p:sp>
      <p:sp>
        <p:nvSpPr>
          <p:cNvPr id="4" name="object 4"/>
          <p:cNvSpPr txBox="1"/>
          <p:nvPr/>
        </p:nvSpPr>
        <p:spPr>
          <a:xfrm>
            <a:off x="9063355" y="268478"/>
            <a:ext cx="414020" cy="33083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alibri" panose="020F0502020204030204"/>
                <a:cs typeface="Calibri" panose="020F0502020204030204"/>
              </a:rPr>
              <a:t>112</a:t>
            </a:r>
            <a:endParaRPr sz="2000">
              <a:latin typeface="Calibri" panose="020F0502020204030204"/>
              <a:cs typeface="Calibri" panose="020F0502020204030204"/>
            </a:endParaRPr>
          </a:p>
        </p:txBody>
      </p:sp>
      <p:graphicFrame>
        <p:nvGraphicFramePr>
          <p:cNvPr id="2" name="object 2"/>
          <p:cNvGraphicFramePr>
            <a:graphicFrameLocks noGrp="1"/>
          </p:cNvGraphicFramePr>
          <p:nvPr/>
        </p:nvGraphicFramePr>
        <p:xfrm>
          <a:off x="266128" y="2054479"/>
          <a:ext cx="9216961" cy="2700020"/>
        </p:xfrm>
        <a:graphic>
          <a:graphicData uri="http://schemas.openxmlformats.org/drawingml/2006/table">
            <a:tbl>
              <a:tblPr firstRow="1" bandRow="1">
                <a:tableStyleId>{2D5ABB26-0587-4C30-8999-92F81FD0307C}</a:tableStyleId>
              </a:tblPr>
              <a:tblGrid>
                <a:gridCol w="1586547"/>
                <a:gridCol w="7630414"/>
              </a:tblGrid>
              <a:tr h="900049">
                <a:tc>
                  <a:txBody>
                    <a:bodyPr/>
                    <a:lstStyle/>
                    <a:p>
                      <a:pPr marL="431165">
                        <a:lnSpc>
                          <a:spcPct val="100000"/>
                        </a:lnSpc>
                      </a:pPr>
                      <a:r>
                        <a:rPr sz="2800" b="1" spc="-5" dirty="0">
                          <a:solidFill>
                            <a:srgbClr val="FFFFFF"/>
                          </a:solidFill>
                          <a:latin typeface="微软雅黑" panose="020B0503020204020204" charset="-122"/>
                          <a:cs typeface="微软雅黑" panose="020B0503020204020204" charset="-122"/>
                        </a:rPr>
                        <a:t>词语</a:t>
                      </a:r>
                      <a:endParaRPr sz="28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05A6B"/>
                    </a:solidFill>
                  </a:tcPr>
                </a:tc>
                <a:tc>
                  <a:txBody>
                    <a:bodyPr/>
                    <a:lstStyle/>
                    <a:p>
                      <a:pPr marL="635" algn="ctr">
                        <a:lnSpc>
                          <a:spcPct val="100000"/>
                        </a:lnSpc>
                      </a:pPr>
                      <a:r>
                        <a:rPr sz="2800" b="1" spc="-5" dirty="0">
                          <a:solidFill>
                            <a:srgbClr val="FFFFFF"/>
                          </a:solidFill>
                          <a:latin typeface="微软雅黑" panose="020B0503020204020204" charset="-122"/>
                          <a:cs typeface="微软雅黑" panose="020B0503020204020204" charset="-122"/>
                        </a:rPr>
                        <a:t>含义</a:t>
                      </a:r>
                      <a:endParaRPr sz="28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5200"/>
                    </a:solidFill>
                  </a:tcPr>
                </a:tc>
              </a:tr>
              <a:tr h="899922">
                <a:tc>
                  <a:txBody>
                    <a:bodyPr/>
                    <a:lstStyle/>
                    <a:p>
                      <a:pPr marL="381000">
                        <a:lnSpc>
                          <a:spcPct val="100000"/>
                        </a:lnSpc>
                      </a:pPr>
                      <a:r>
                        <a:rPr sz="1600" b="1" dirty="0">
                          <a:solidFill>
                            <a:srgbClr val="FFFFFF"/>
                          </a:solidFill>
                          <a:latin typeface="微软雅黑" panose="020B0503020204020204" charset="-122"/>
                          <a:cs typeface="微软雅黑" panose="020B0503020204020204" charset="-122"/>
                        </a:rPr>
                        <a:t>危险物品</a:t>
                      </a:r>
                      <a:endParaRPr sz="16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05A6B"/>
                    </a:solidFill>
                  </a:tcPr>
                </a:tc>
                <a:tc>
                  <a:txBody>
                    <a:bodyPr/>
                    <a:lstStyle/>
                    <a:p>
                      <a:pPr marL="85090">
                        <a:lnSpc>
                          <a:spcPct val="100000"/>
                        </a:lnSpc>
                      </a:pPr>
                      <a:r>
                        <a:rPr sz="1600" b="1" dirty="0">
                          <a:solidFill>
                            <a:srgbClr val="FFFFFF"/>
                          </a:solidFill>
                          <a:latin typeface="微软雅黑" panose="020B0503020204020204" charset="-122"/>
                          <a:cs typeface="微软雅黑" panose="020B0503020204020204" charset="-122"/>
                        </a:rPr>
                        <a:t>指易燃易爆物品、危险化学品、放</a:t>
                      </a:r>
                      <a:r>
                        <a:rPr sz="1600" b="1" spc="10" dirty="0">
                          <a:solidFill>
                            <a:srgbClr val="FFFFFF"/>
                          </a:solidFill>
                          <a:latin typeface="微软雅黑" panose="020B0503020204020204" charset="-122"/>
                          <a:cs typeface="微软雅黑" panose="020B0503020204020204" charset="-122"/>
                        </a:rPr>
                        <a:t>射</a:t>
                      </a:r>
                      <a:r>
                        <a:rPr sz="1600" b="1" spc="0" dirty="0">
                          <a:solidFill>
                            <a:srgbClr val="FFFFFF"/>
                          </a:solidFill>
                          <a:latin typeface="微软雅黑" panose="020B0503020204020204" charset="-122"/>
                          <a:cs typeface="微软雅黑" panose="020B0503020204020204" charset="-122"/>
                        </a:rPr>
                        <a:t>性物</a:t>
                      </a:r>
                      <a:r>
                        <a:rPr sz="1600" b="1" spc="10" dirty="0">
                          <a:solidFill>
                            <a:srgbClr val="FFFFFF"/>
                          </a:solidFill>
                          <a:latin typeface="微软雅黑" panose="020B0503020204020204" charset="-122"/>
                          <a:cs typeface="微软雅黑" panose="020B0503020204020204" charset="-122"/>
                        </a:rPr>
                        <a:t>品</a:t>
                      </a:r>
                      <a:r>
                        <a:rPr sz="1600" b="1" spc="0" dirty="0">
                          <a:solidFill>
                            <a:srgbClr val="FFFFFF"/>
                          </a:solidFill>
                          <a:latin typeface="微软雅黑" panose="020B0503020204020204" charset="-122"/>
                          <a:cs typeface="微软雅黑" panose="020B0503020204020204" charset="-122"/>
                        </a:rPr>
                        <a:t>等能</a:t>
                      </a:r>
                      <a:r>
                        <a:rPr sz="1600" b="1" spc="10" dirty="0">
                          <a:solidFill>
                            <a:srgbClr val="FFFFFF"/>
                          </a:solidFill>
                          <a:latin typeface="微软雅黑" panose="020B0503020204020204" charset="-122"/>
                          <a:cs typeface="微软雅黑" panose="020B0503020204020204" charset="-122"/>
                        </a:rPr>
                        <a:t>够</a:t>
                      </a:r>
                      <a:r>
                        <a:rPr sz="1600" b="1" spc="0" dirty="0">
                          <a:solidFill>
                            <a:srgbClr val="FFFFFF"/>
                          </a:solidFill>
                          <a:latin typeface="微软雅黑" panose="020B0503020204020204" charset="-122"/>
                          <a:cs typeface="微软雅黑" panose="020B0503020204020204" charset="-122"/>
                        </a:rPr>
                        <a:t>危及</a:t>
                      </a:r>
                      <a:r>
                        <a:rPr sz="1600" b="1" spc="10" dirty="0">
                          <a:solidFill>
                            <a:srgbClr val="FFFFFF"/>
                          </a:solidFill>
                          <a:latin typeface="微软雅黑" panose="020B0503020204020204" charset="-122"/>
                          <a:cs typeface="微软雅黑" panose="020B0503020204020204" charset="-122"/>
                        </a:rPr>
                        <a:t>人</a:t>
                      </a:r>
                      <a:r>
                        <a:rPr sz="1600" b="1" spc="0" dirty="0">
                          <a:solidFill>
                            <a:srgbClr val="FFFFFF"/>
                          </a:solidFill>
                          <a:latin typeface="微软雅黑" panose="020B0503020204020204" charset="-122"/>
                          <a:cs typeface="微软雅黑" panose="020B0503020204020204" charset="-122"/>
                        </a:rPr>
                        <a:t>身安</a:t>
                      </a:r>
                      <a:r>
                        <a:rPr sz="1600" b="1" spc="10" dirty="0">
                          <a:solidFill>
                            <a:srgbClr val="FFFFFF"/>
                          </a:solidFill>
                          <a:latin typeface="微软雅黑" panose="020B0503020204020204" charset="-122"/>
                          <a:cs typeface="微软雅黑" panose="020B0503020204020204" charset="-122"/>
                        </a:rPr>
                        <a:t>全</a:t>
                      </a:r>
                      <a:r>
                        <a:rPr sz="1600" b="1" spc="0" dirty="0">
                          <a:solidFill>
                            <a:srgbClr val="FFFFFF"/>
                          </a:solidFill>
                          <a:latin typeface="微软雅黑" panose="020B0503020204020204" charset="-122"/>
                          <a:cs typeface="微软雅黑" panose="020B0503020204020204" charset="-122"/>
                        </a:rPr>
                        <a:t>和财</a:t>
                      </a:r>
                      <a:r>
                        <a:rPr sz="1600" b="1" spc="10" dirty="0">
                          <a:solidFill>
                            <a:srgbClr val="FFFFFF"/>
                          </a:solidFill>
                          <a:latin typeface="微软雅黑" panose="020B0503020204020204" charset="-122"/>
                          <a:cs typeface="微软雅黑" panose="020B0503020204020204" charset="-122"/>
                        </a:rPr>
                        <a:t>产</a:t>
                      </a:r>
                      <a:r>
                        <a:rPr sz="1600" b="1" spc="0" dirty="0">
                          <a:solidFill>
                            <a:srgbClr val="FFFFFF"/>
                          </a:solidFill>
                          <a:latin typeface="微软雅黑" panose="020B0503020204020204" charset="-122"/>
                          <a:cs typeface="微软雅黑" panose="020B0503020204020204" charset="-122"/>
                        </a:rPr>
                        <a:t>安全</a:t>
                      </a:r>
                      <a:r>
                        <a:rPr sz="1600" b="1" spc="10" dirty="0">
                          <a:solidFill>
                            <a:srgbClr val="FFFFFF"/>
                          </a:solidFill>
                          <a:latin typeface="微软雅黑" panose="020B0503020204020204" charset="-122"/>
                          <a:cs typeface="微软雅黑" panose="020B0503020204020204" charset="-122"/>
                        </a:rPr>
                        <a:t>的</a:t>
                      </a:r>
                      <a:r>
                        <a:rPr sz="1600" b="1" spc="0" dirty="0">
                          <a:solidFill>
                            <a:srgbClr val="FFFFFF"/>
                          </a:solidFill>
                          <a:latin typeface="微软雅黑" panose="020B0503020204020204" charset="-122"/>
                          <a:cs typeface="微软雅黑" panose="020B0503020204020204" charset="-122"/>
                        </a:rPr>
                        <a:t>物品</a:t>
                      </a:r>
                      <a:endParaRPr sz="16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5200"/>
                    </a:solidFill>
                  </a:tcPr>
                </a:tc>
              </a:tr>
              <a:tr h="900049">
                <a:tc>
                  <a:txBody>
                    <a:bodyPr/>
                    <a:lstStyle/>
                    <a:p>
                      <a:pPr marL="280035">
                        <a:lnSpc>
                          <a:spcPct val="100000"/>
                        </a:lnSpc>
                      </a:pPr>
                      <a:r>
                        <a:rPr sz="1600" b="1" dirty="0">
                          <a:solidFill>
                            <a:srgbClr val="FFFFFF"/>
                          </a:solidFill>
                          <a:latin typeface="微软雅黑" panose="020B0503020204020204" charset="-122"/>
                          <a:cs typeface="微软雅黑" panose="020B0503020204020204" charset="-122"/>
                        </a:rPr>
                        <a:t>重大危险源</a:t>
                      </a:r>
                      <a:endParaRPr sz="16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05A6B"/>
                    </a:solidFill>
                  </a:tcPr>
                </a:tc>
                <a:tc>
                  <a:txBody>
                    <a:bodyPr/>
                    <a:lstStyle/>
                    <a:p>
                      <a:pPr marL="85090" marR="219075">
                        <a:lnSpc>
                          <a:spcPct val="150000"/>
                        </a:lnSpc>
                      </a:pPr>
                      <a:r>
                        <a:rPr sz="1600" b="1" dirty="0">
                          <a:solidFill>
                            <a:srgbClr val="FFFFFF"/>
                          </a:solidFill>
                          <a:latin typeface="微软雅黑" panose="020B0503020204020204" charset="-122"/>
                          <a:cs typeface="微软雅黑" panose="020B0503020204020204" charset="-122"/>
                        </a:rPr>
                        <a:t>是指长期地或者临时地生产、搬运</a:t>
                      </a:r>
                      <a:r>
                        <a:rPr sz="1600" b="1" spc="10" dirty="0">
                          <a:solidFill>
                            <a:srgbClr val="FFFFFF"/>
                          </a:solidFill>
                          <a:latin typeface="微软雅黑" panose="020B0503020204020204" charset="-122"/>
                          <a:cs typeface="微软雅黑" panose="020B0503020204020204" charset="-122"/>
                        </a:rPr>
                        <a:t>、</a:t>
                      </a:r>
                      <a:r>
                        <a:rPr sz="1600" b="1" spc="0" dirty="0">
                          <a:solidFill>
                            <a:srgbClr val="FFFFFF"/>
                          </a:solidFill>
                          <a:latin typeface="微软雅黑" panose="020B0503020204020204" charset="-122"/>
                          <a:cs typeface="微软雅黑" panose="020B0503020204020204" charset="-122"/>
                        </a:rPr>
                        <a:t>使用</a:t>
                      </a:r>
                      <a:r>
                        <a:rPr sz="1600" b="1" spc="10" dirty="0">
                          <a:solidFill>
                            <a:srgbClr val="FFFFFF"/>
                          </a:solidFill>
                          <a:latin typeface="微软雅黑" panose="020B0503020204020204" charset="-122"/>
                          <a:cs typeface="微软雅黑" panose="020B0503020204020204" charset="-122"/>
                        </a:rPr>
                        <a:t>或</a:t>
                      </a:r>
                      <a:r>
                        <a:rPr sz="1600" b="1" spc="0" dirty="0">
                          <a:solidFill>
                            <a:srgbClr val="FFFFFF"/>
                          </a:solidFill>
                          <a:latin typeface="微软雅黑" panose="020B0503020204020204" charset="-122"/>
                          <a:cs typeface="微软雅黑" panose="020B0503020204020204" charset="-122"/>
                        </a:rPr>
                        <a:t>者储</a:t>
                      </a:r>
                      <a:r>
                        <a:rPr sz="1600" b="1" spc="10" dirty="0">
                          <a:solidFill>
                            <a:srgbClr val="FFFFFF"/>
                          </a:solidFill>
                          <a:latin typeface="微软雅黑" panose="020B0503020204020204" charset="-122"/>
                          <a:cs typeface="微软雅黑" panose="020B0503020204020204" charset="-122"/>
                        </a:rPr>
                        <a:t>存</a:t>
                      </a:r>
                      <a:r>
                        <a:rPr sz="1600" b="1" spc="0" dirty="0">
                          <a:solidFill>
                            <a:srgbClr val="FFFFFF"/>
                          </a:solidFill>
                          <a:latin typeface="微软雅黑" panose="020B0503020204020204" charset="-122"/>
                          <a:cs typeface="微软雅黑" panose="020B0503020204020204" charset="-122"/>
                        </a:rPr>
                        <a:t>危险</a:t>
                      </a:r>
                      <a:r>
                        <a:rPr sz="1600" b="1" spc="10" dirty="0">
                          <a:solidFill>
                            <a:srgbClr val="FFFFFF"/>
                          </a:solidFill>
                          <a:latin typeface="微软雅黑" panose="020B0503020204020204" charset="-122"/>
                          <a:cs typeface="微软雅黑" panose="020B0503020204020204" charset="-122"/>
                        </a:rPr>
                        <a:t>物</a:t>
                      </a:r>
                      <a:r>
                        <a:rPr sz="1600" b="1" spc="0" dirty="0">
                          <a:solidFill>
                            <a:srgbClr val="FFFFFF"/>
                          </a:solidFill>
                          <a:latin typeface="微软雅黑" panose="020B0503020204020204" charset="-122"/>
                          <a:cs typeface="微软雅黑" panose="020B0503020204020204" charset="-122"/>
                        </a:rPr>
                        <a:t>品，</a:t>
                      </a:r>
                      <a:r>
                        <a:rPr sz="1600" b="1" spc="10" dirty="0">
                          <a:solidFill>
                            <a:srgbClr val="FFFFFF"/>
                          </a:solidFill>
                          <a:latin typeface="微软雅黑" panose="020B0503020204020204" charset="-122"/>
                          <a:cs typeface="微软雅黑" panose="020B0503020204020204" charset="-122"/>
                        </a:rPr>
                        <a:t>且</a:t>
                      </a:r>
                      <a:r>
                        <a:rPr sz="1600" b="1" spc="0" dirty="0">
                          <a:solidFill>
                            <a:srgbClr val="FFFFFF"/>
                          </a:solidFill>
                          <a:latin typeface="微软雅黑" panose="020B0503020204020204" charset="-122"/>
                          <a:cs typeface="微软雅黑" panose="020B0503020204020204" charset="-122"/>
                        </a:rPr>
                        <a:t>危险</a:t>
                      </a:r>
                      <a:r>
                        <a:rPr sz="1600" b="1" spc="10" dirty="0">
                          <a:solidFill>
                            <a:srgbClr val="FFFFFF"/>
                          </a:solidFill>
                          <a:latin typeface="微软雅黑" panose="020B0503020204020204" charset="-122"/>
                          <a:cs typeface="微软雅黑" panose="020B0503020204020204" charset="-122"/>
                        </a:rPr>
                        <a:t>物</a:t>
                      </a:r>
                      <a:r>
                        <a:rPr sz="1600" b="1" spc="0" dirty="0">
                          <a:solidFill>
                            <a:srgbClr val="FFFFFF"/>
                          </a:solidFill>
                          <a:latin typeface="微软雅黑" panose="020B0503020204020204" charset="-122"/>
                          <a:cs typeface="微软雅黑" panose="020B0503020204020204" charset="-122"/>
                        </a:rPr>
                        <a:t>品的</a:t>
                      </a:r>
                      <a:r>
                        <a:rPr sz="1600" b="1" spc="10" dirty="0">
                          <a:solidFill>
                            <a:srgbClr val="FFFFFF"/>
                          </a:solidFill>
                          <a:latin typeface="微软雅黑" panose="020B0503020204020204" charset="-122"/>
                          <a:cs typeface="微软雅黑" panose="020B0503020204020204" charset="-122"/>
                        </a:rPr>
                        <a:t>数</a:t>
                      </a:r>
                      <a:r>
                        <a:rPr sz="1600" b="1" spc="0" dirty="0">
                          <a:solidFill>
                            <a:srgbClr val="FFFFFF"/>
                          </a:solidFill>
                          <a:latin typeface="微软雅黑" panose="020B0503020204020204" charset="-122"/>
                          <a:cs typeface="微软雅黑" panose="020B0503020204020204" charset="-122"/>
                        </a:rPr>
                        <a:t>量等 于或者超过临界量的单元（包括场</a:t>
                      </a:r>
                      <a:r>
                        <a:rPr sz="1600" b="1" spc="10" dirty="0">
                          <a:solidFill>
                            <a:srgbClr val="FFFFFF"/>
                          </a:solidFill>
                          <a:latin typeface="微软雅黑" panose="020B0503020204020204" charset="-122"/>
                          <a:cs typeface="微软雅黑" panose="020B0503020204020204" charset="-122"/>
                        </a:rPr>
                        <a:t>所</a:t>
                      </a:r>
                      <a:r>
                        <a:rPr sz="1600" b="1" spc="0" dirty="0">
                          <a:solidFill>
                            <a:srgbClr val="FFFFFF"/>
                          </a:solidFill>
                          <a:latin typeface="微软雅黑" panose="020B0503020204020204" charset="-122"/>
                          <a:cs typeface="微软雅黑" panose="020B0503020204020204" charset="-122"/>
                        </a:rPr>
                        <a:t>和设</a:t>
                      </a:r>
                      <a:r>
                        <a:rPr sz="1600" b="1" spc="10" dirty="0">
                          <a:solidFill>
                            <a:srgbClr val="FFFFFF"/>
                          </a:solidFill>
                          <a:latin typeface="微软雅黑" panose="020B0503020204020204" charset="-122"/>
                          <a:cs typeface="微软雅黑" panose="020B0503020204020204" charset="-122"/>
                        </a:rPr>
                        <a:t>施</a:t>
                      </a:r>
                      <a:r>
                        <a:rPr sz="1600" b="1" spc="0" dirty="0">
                          <a:solidFill>
                            <a:srgbClr val="FFFFFF"/>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5200"/>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59752" y="3756659"/>
            <a:ext cx="2676144" cy="2973324"/>
          </a:xfrm>
          <a:prstGeom prst="rect">
            <a:avLst/>
          </a:prstGeom>
          <a:blipFill>
            <a:blip r:embed="rId1" cstate="print"/>
            <a:stretch>
              <a:fillRect/>
            </a:stretch>
          </a:blipFill>
        </p:spPr>
        <p:txBody>
          <a:bodyPr wrap="square" lIns="0" tIns="0" rIns="0" bIns="0" rtlCol="0">
            <a:spAutoFit/>
          </a:bodyPr>
          <a:lstStyle/>
          <a:p/>
        </p:txBody>
      </p:sp>
      <p:sp>
        <p:nvSpPr>
          <p:cNvPr id="3" name="object 3"/>
          <p:cNvSpPr/>
          <p:nvPr/>
        </p:nvSpPr>
        <p:spPr>
          <a:xfrm>
            <a:off x="2016580" y="3697472"/>
            <a:ext cx="5615940" cy="539495"/>
          </a:xfrm>
          <a:custGeom>
            <a:avLst/>
            <a:gdLst/>
            <a:ahLst/>
            <a:cxnLst/>
            <a:rect l="l" t="t" r="r" b="b"/>
            <a:pathLst>
              <a:path w="5615940" h="539496">
                <a:moveTo>
                  <a:pt x="5346192" y="0"/>
                </a:moveTo>
                <a:lnTo>
                  <a:pt x="0" y="0"/>
                </a:lnTo>
                <a:lnTo>
                  <a:pt x="0" y="539495"/>
                </a:lnTo>
                <a:lnTo>
                  <a:pt x="5346192" y="539495"/>
                </a:lnTo>
                <a:lnTo>
                  <a:pt x="5615940" y="269747"/>
                </a:lnTo>
                <a:lnTo>
                  <a:pt x="5346192" y="0"/>
                </a:lnTo>
                <a:close/>
              </a:path>
            </a:pathLst>
          </a:custGeom>
          <a:solidFill>
            <a:srgbClr val="17BC9B"/>
          </a:solidFill>
        </p:spPr>
        <p:txBody>
          <a:bodyPr wrap="square" lIns="0" tIns="0" rIns="0" bIns="0" rtlCol="0">
            <a:spAutoFit/>
          </a:bodyPr>
          <a:lstStyle/>
          <a:p/>
        </p:txBody>
      </p:sp>
      <p:sp>
        <p:nvSpPr>
          <p:cNvPr id="4" name="object 4"/>
          <p:cNvSpPr/>
          <p:nvPr/>
        </p:nvSpPr>
        <p:spPr>
          <a:xfrm>
            <a:off x="1929383" y="2845307"/>
            <a:ext cx="5615940" cy="539495"/>
          </a:xfrm>
          <a:custGeom>
            <a:avLst/>
            <a:gdLst/>
            <a:ahLst/>
            <a:cxnLst/>
            <a:rect l="l" t="t" r="r" b="b"/>
            <a:pathLst>
              <a:path w="5615940" h="539495">
                <a:moveTo>
                  <a:pt x="5346192" y="0"/>
                </a:moveTo>
                <a:lnTo>
                  <a:pt x="0" y="0"/>
                </a:lnTo>
                <a:lnTo>
                  <a:pt x="0" y="539495"/>
                </a:lnTo>
                <a:lnTo>
                  <a:pt x="5346192" y="539495"/>
                </a:lnTo>
                <a:lnTo>
                  <a:pt x="5615940" y="269747"/>
                </a:lnTo>
                <a:lnTo>
                  <a:pt x="5346192" y="0"/>
                </a:lnTo>
                <a:close/>
              </a:path>
            </a:pathLst>
          </a:custGeom>
          <a:solidFill>
            <a:srgbClr val="FFA417"/>
          </a:solidFill>
        </p:spPr>
        <p:txBody>
          <a:bodyPr wrap="square" lIns="0" tIns="0" rIns="0" bIns="0" rtlCol="0">
            <a:spAutoFit/>
          </a:bodyPr>
          <a:lstStyle/>
          <a:p/>
        </p:txBody>
      </p:sp>
      <p:sp>
        <p:nvSpPr>
          <p:cNvPr id="5" name="object 5"/>
          <p:cNvSpPr/>
          <p:nvPr/>
        </p:nvSpPr>
        <p:spPr>
          <a:xfrm>
            <a:off x="1929383" y="1685544"/>
            <a:ext cx="5615940" cy="539495"/>
          </a:xfrm>
          <a:custGeom>
            <a:avLst/>
            <a:gdLst/>
            <a:ahLst/>
            <a:cxnLst/>
            <a:rect l="l" t="t" r="r" b="b"/>
            <a:pathLst>
              <a:path w="5615940" h="539495">
                <a:moveTo>
                  <a:pt x="5346192" y="0"/>
                </a:moveTo>
                <a:lnTo>
                  <a:pt x="0" y="0"/>
                </a:lnTo>
                <a:lnTo>
                  <a:pt x="0" y="539495"/>
                </a:lnTo>
                <a:lnTo>
                  <a:pt x="5346192" y="539495"/>
                </a:lnTo>
                <a:lnTo>
                  <a:pt x="5615940" y="269747"/>
                </a:lnTo>
                <a:lnTo>
                  <a:pt x="5346192" y="0"/>
                </a:lnTo>
                <a:close/>
              </a:path>
            </a:pathLst>
          </a:custGeom>
          <a:solidFill>
            <a:srgbClr val="38BCDE"/>
          </a:solidFill>
        </p:spPr>
        <p:txBody>
          <a:bodyPr wrap="square" lIns="0" tIns="0" rIns="0" bIns="0" rtlCol="0">
            <a:spAutoFit/>
          </a:bodyPr>
          <a:lstStyle/>
          <a:p/>
        </p:txBody>
      </p:sp>
      <p:sp>
        <p:nvSpPr>
          <p:cNvPr id="6" name="object 6"/>
          <p:cNvSpPr txBox="1"/>
          <p:nvPr/>
        </p:nvSpPr>
        <p:spPr>
          <a:xfrm>
            <a:off x="2503423" y="3568190"/>
            <a:ext cx="4894580" cy="589280"/>
          </a:xfrm>
          <a:prstGeom prst="rect">
            <a:avLst/>
          </a:prstGeom>
        </p:spPr>
        <p:txBody>
          <a:bodyPr vert="horz" wrap="square" lIns="0" tIns="0" rIns="0" bIns="0" rtlCol="0">
            <a:spAutoFit/>
          </a:bodyPr>
          <a:lstStyle/>
          <a:p>
            <a:pPr marL="1127125">
              <a:lnSpc>
                <a:spcPct val="100000"/>
              </a:lnSpc>
            </a:pPr>
            <a:r>
              <a:rPr sz="1800" dirty="0">
                <a:latin typeface="微软雅黑" panose="020B0503020204020204" charset="-122"/>
                <a:cs typeface="微软雅黑" panose="020B0503020204020204" charset="-122"/>
              </a:rPr>
              <a:t>。</a:t>
            </a:r>
            <a:endParaRPr sz="1800" dirty="0">
              <a:latin typeface="微软雅黑" panose="020B0503020204020204" charset="-122"/>
              <a:cs typeface="微软雅黑" panose="020B0503020204020204" charset="-122"/>
            </a:endParaRPr>
          </a:p>
          <a:p>
            <a:pPr marL="12700">
              <a:lnSpc>
                <a:spcPct val="100000"/>
              </a:lnSpc>
              <a:spcBef>
                <a:spcPts val="460"/>
              </a:spcBef>
            </a:pPr>
            <a:r>
              <a:rPr sz="1600" b="1" spc="-20" dirty="0">
                <a:solidFill>
                  <a:srgbClr val="FFFFFF"/>
                </a:solidFill>
                <a:latin typeface="微软雅黑" panose="020B0503020204020204" charset="-122"/>
                <a:cs typeface="微软雅黑" panose="020B0503020204020204" charset="-122"/>
              </a:rPr>
              <a:t>单位制定或者修改有关安全制度，</a:t>
            </a:r>
            <a:r>
              <a:rPr sz="1600" b="1" spc="-10" dirty="0">
                <a:solidFill>
                  <a:srgbClr val="FFFFFF"/>
                </a:solidFill>
                <a:latin typeface="微软雅黑" panose="020B0503020204020204" charset="-122"/>
                <a:cs typeface="微软雅黑" panose="020B0503020204020204" charset="-122"/>
              </a:rPr>
              <a:t>应</a:t>
            </a:r>
            <a:r>
              <a:rPr sz="1600" b="1" spc="-20" dirty="0">
                <a:solidFill>
                  <a:srgbClr val="FFFFFF"/>
                </a:solidFill>
                <a:latin typeface="微软雅黑" panose="020B0503020204020204" charset="-122"/>
                <a:cs typeface="微软雅黑" panose="020B0503020204020204" charset="-122"/>
              </a:rPr>
              <a:t>当听</a:t>
            </a:r>
            <a:r>
              <a:rPr sz="1600" b="1" spc="-10" dirty="0">
                <a:solidFill>
                  <a:srgbClr val="FFFFFF"/>
                </a:solidFill>
                <a:latin typeface="微软雅黑" panose="020B0503020204020204" charset="-122"/>
                <a:cs typeface="微软雅黑" panose="020B0503020204020204" charset="-122"/>
              </a:rPr>
              <a:t>取</a:t>
            </a:r>
            <a:r>
              <a:rPr sz="1600" b="1" spc="-20" dirty="0">
                <a:solidFill>
                  <a:srgbClr val="FFFFFF"/>
                </a:solidFill>
                <a:latin typeface="微软雅黑" panose="020B0503020204020204" charset="-122"/>
                <a:cs typeface="微软雅黑" panose="020B0503020204020204" charset="-122"/>
              </a:rPr>
              <a:t>工会</a:t>
            </a:r>
            <a:r>
              <a:rPr sz="1600" b="1" spc="-10" dirty="0">
                <a:solidFill>
                  <a:srgbClr val="FFFFFF"/>
                </a:solidFill>
                <a:latin typeface="微软雅黑" panose="020B0503020204020204" charset="-122"/>
                <a:cs typeface="微软雅黑" panose="020B0503020204020204" charset="-122"/>
              </a:rPr>
              <a:t>的</a:t>
            </a:r>
            <a:r>
              <a:rPr sz="1600" b="1" spc="-20" dirty="0">
                <a:solidFill>
                  <a:srgbClr val="FFFFFF"/>
                </a:solidFill>
                <a:latin typeface="微软雅黑" panose="020B0503020204020204" charset="-122"/>
                <a:cs typeface="微软雅黑" panose="020B0503020204020204" charset="-122"/>
              </a:rPr>
              <a:t>意见</a:t>
            </a:r>
            <a:endParaRPr sz="1600" dirty="0">
              <a:latin typeface="微软雅黑" panose="020B0503020204020204" charset="-122"/>
              <a:cs typeface="微软雅黑" panose="020B0503020204020204" charset="-122"/>
            </a:endParaRPr>
          </a:p>
        </p:txBody>
      </p:sp>
      <p:sp>
        <p:nvSpPr>
          <p:cNvPr id="7" name="object 7"/>
          <p:cNvSpPr txBox="1"/>
          <p:nvPr/>
        </p:nvSpPr>
        <p:spPr>
          <a:xfrm>
            <a:off x="3106927" y="2994152"/>
            <a:ext cx="3268979"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维护职工在安全生产方面的合法权益</a:t>
            </a:r>
            <a:endParaRPr sz="1600" dirty="0">
              <a:latin typeface="微软雅黑" panose="020B0503020204020204" charset="-122"/>
              <a:cs typeface="微软雅黑" panose="020B0503020204020204" charset="-122"/>
            </a:endParaRPr>
          </a:p>
        </p:txBody>
      </p:sp>
      <p:sp>
        <p:nvSpPr>
          <p:cNvPr id="8" name="object 8"/>
          <p:cNvSpPr txBox="1"/>
          <p:nvPr/>
        </p:nvSpPr>
        <p:spPr>
          <a:xfrm>
            <a:off x="2623820" y="1833753"/>
            <a:ext cx="448945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组织职工参加安全生产工作的民</a:t>
            </a:r>
            <a:r>
              <a:rPr sz="1600" b="1" spc="-10" dirty="0">
                <a:solidFill>
                  <a:srgbClr val="FFFFFF"/>
                </a:solidFill>
                <a:latin typeface="微软雅黑" panose="020B0503020204020204" charset="-122"/>
                <a:cs typeface="微软雅黑" panose="020B0503020204020204" charset="-122"/>
              </a:rPr>
              <a:t>主</a:t>
            </a:r>
            <a:r>
              <a:rPr sz="1600" b="1" spc="-20" dirty="0">
                <a:solidFill>
                  <a:srgbClr val="FFFFFF"/>
                </a:solidFill>
                <a:latin typeface="微软雅黑" panose="020B0503020204020204" charset="-122"/>
                <a:cs typeface="微软雅黑" panose="020B0503020204020204" charset="-122"/>
              </a:rPr>
              <a:t>管理</a:t>
            </a:r>
            <a:r>
              <a:rPr sz="1600" b="1" spc="-10" dirty="0">
                <a:solidFill>
                  <a:srgbClr val="FFFFFF"/>
                </a:solidFill>
                <a:latin typeface="微软雅黑" panose="020B0503020204020204" charset="-122"/>
                <a:cs typeface="微软雅黑" panose="020B0503020204020204" charset="-122"/>
              </a:rPr>
              <a:t>和</a:t>
            </a:r>
            <a:r>
              <a:rPr sz="1600" b="1" spc="-20" dirty="0">
                <a:solidFill>
                  <a:srgbClr val="FFFFFF"/>
                </a:solidFill>
                <a:latin typeface="微软雅黑" panose="020B0503020204020204" charset="-122"/>
                <a:cs typeface="微软雅黑" panose="020B0503020204020204" charset="-122"/>
              </a:rPr>
              <a:t>民主</a:t>
            </a:r>
            <a:r>
              <a:rPr sz="1600" b="1" spc="-10" dirty="0">
                <a:solidFill>
                  <a:srgbClr val="FFFFFF"/>
                </a:solidFill>
                <a:latin typeface="微软雅黑" panose="020B0503020204020204" charset="-122"/>
                <a:cs typeface="微软雅黑" panose="020B0503020204020204" charset="-122"/>
              </a:rPr>
              <a:t>监</a:t>
            </a:r>
            <a:r>
              <a:rPr sz="1600" b="1" spc="-20" dirty="0">
                <a:solidFill>
                  <a:srgbClr val="FFFFFF"/>
                </a:solidFill>
                <a:latin typeface="微软雅黑" panose="020B0503020204020204" charset="-122"/>
                <a:cs typeface="微软雅黑" panose="020B0503020204020204" charset="-122"/>
              </a:rPr>
              <a:t>督</a:t>
            </a:r>
            <a:endParaRPr sz="1600" dirty="0">
              <a:latin typeface="微软雅黑" panose="020B0503020204020204" charset="-122"/>
              <a:cs typeface="微软雅黑" panose="020B0503020204020204" charset="-122"/>
            </a:endParaRPr>
          </a:p>
        </p:txBody>
      </p:sp>
      <p:sp>
        <p:nvSpPr>
          <p:cNvPr id="9" name="object 9"/>
          <p:cNvSpPr/>
          <p:nvPr/>
        </p:nvSpPr>
        <p:spPr>
          <a:xfrm>
            <a:off x="1307591" y="1495044"/>
            <a:ext cx="1620012" cy="3240023"/>
          </a:xfrm>
          <a:custGeom>
            <a:avLst/>
            <a:gdLst/>
            <a:ahLst/>
            <a:cxnLst/>
            <a:rect l="l" t="t" r="r" b="b"/>
            <a:pathLst>
              <a:path w="1620012" h="3240024">
                <a:moveTo>
                  <a:pt x="0" y="0"/>
                </a:moveTo>
                <a:lnTo>
                  <a:pt x="0" y="1083436"/>
                </a:lnTo>
                <a:lnTo>
                  <a:pt x="44017" y="1085215"/>
                </a:lnTo>
                <a:lnTo>
                  <a:pt x="87053" y="1090457"/>
                </a:lnTo>
                <a:lnTo>
                  <a:pt x="128969" y="1099026"/>
                </a:lnTo>
                <a:lnTo>
                  <a:pt x="169628" y="1110784"/>
                </a:lnTo>
                <a:lnTo>
                  <a:pt x="208891" y="1125593"/>
                </a:lnTo>
                <a:lnTo>
                  <a:pt x="246620" y="1143314"/>
                </a:lnTo>
                <a:lnTo>
                  <a:pt x="282678" y="1163810"/>
                </a:lnTo>
                <a:lnTo>
                  <a:pt x="316926" y="1186943"/>
                </a:lnTo>
                <a:lnTo>
                  <a:pt x="349228" y="1212574"/>
                </a:lnTo>
                <a:lnTo>
                  <a:pt x="379444" y="1240567"/>
                </a:lnTo>
                <a:lnTo>
                  <a:pt x="407437" y="1270783"/>
                </a:lnTo>
                <a:lnTo>
                  <a:pt x="433068" y="1303085"/>
                </a:lnTo>
                <a:lnTo>
                  <a:pt x="456201" y="1337333"/>
                </a:lnTo>
                <a:lnTo>
                  <a:pt x="476697" y="1373391"/>
                </a:lnTo>
                <a:lnTo>
                  <a:pt x="494418" y="1411120"/>
                </a:lnTo>
                <a:lnTo>
                  <a:pt x="509227" y="1450383"/>
                </a:lnTo>
                <a:lnTo>
                  <a:pt x="520985" y="1491042"/>
                </a:lnTo>
                <a:lnTo>
                  <a:pt x="529554" y="1532958"/>
                </a:lnTo>
                <a:lnTo>
                  <a:pt x="534796" y="1575994"/>
                </a:lnTo>
                <a:lnTo>
                  <a:pt x="536575" y="1620011"/>
                </a:lnTo>
                <a:lnTo>
                  <a:pt x="534796" y="1664029"/>
                </a:lnTo>
                <a:lnTo>
                  <a:pt x="529554" y="1707065"/>
                </a:lnTo>
                <a:lnTo>
                  <a:pt x="520985" y="1748981"/>
                </a:lnTo>
                <a:lnTo>
                  <a:pt x="509227" y="1789640"/>
                </a:lnTo>
                <a:lnTo>
                  <a:pt x="494418" y="1828903"/>
                </a:lnTo>
                <a:lnTo>
                  <a:pt x="476697" y="1866632"/>
                </a:lnTo>
                <a:lnTo>
                  <a:pt x="456201" y="1902690"/>
                </a:lnTo>
                <a:lnTo>
                  <a:pt x="433068" y="1936938"/>
                </a:lnTo>
                <a:lnTo>
                  <a:pt x="407437" y="1969240"/>
                </a:lnTo>
                <a:lnTo>
                  <a:pt x="379444" y="1999456"/>
                </a:lnTo>
                <a:lnTo>
                  <a:pt x="349228" y="2027449"/>
                </a:lnTo>
                <a:lnTo>
                  <a:pt x="316926" y="2053080"/>
                </a:lnTo>
                <a:lnTo>
                  <a:pt x="282678" y="2076213"/>
                </a:lnTo>
                <a:lnTo>
                  <a:pt x="246620" y="2096709"/>
                </a:lnTo>
                <a:lnTo>
                  <a:pt x="208891" y="2114430"/>
                </a:lnTo>
                <a:lnTo>
                  <a:pt x="169628" y="2129239"/>
                </a:lnTo>
                <a:lnTo>
                  <a:pt x="128969" y="2140997"/>
                </a:lnTo>
                <a:lnTo>
                  <a:pt x="87053" y="2149566"/>
                </a:lnTo>
                <a:lnTo>
                  <a:pt x="44017" y="2154808"/>
                </a:lnTo>
                <a:lnTo>
                  <a:pt x="0" y="2156586"/>
                </a:lnTo>
                <a:lnTo>
                  <a:pt x="0" y="3240023"/>
                </a:lnTo>
                <a:lnTo>
                  <a:pt x="132867" y="3234653"/>
                </a:lnTo>
                <a:lnTo>
                  <a:pt x="262776" y="3218820"/>
                </a:lnTo>
                <a:lnTo>
                  <a:pt x="389309" y="3192942"/>
                </a:lnTo>
                <a:lnTo>
                  <a:pt x="512051" y="3157435"/>
                </a:lnTo>
                <a:lnTo>
                  <a:pt x="630584" y="3112716"/>
                </a:lnTo>
                <a:lnTo>
                  <a:pt x="744491" y="3059202"/>
                </a:lnTo>
                <a:lnTo>
                  <a:pt x="853356" y="2997310"/>
                </a:lnTo>
                <a:lnTo>
                  <a:pt x="956761" y="2927457"/>
                </a:lnTo>
                <a:lnTo>
                  <a:pt x="1054289" y="2850060"/>
                </a:lnTo>
                <a:lnTo>
                  <a:pt x="1145524" y="2765536"/>
                </a:lnTo>
                <a:lnTo>
                  <a:pt x="1230048" y="2674301"/>
                </a:lnTo>
                <a:lnTo>
                  <a:pt x="1307445" y="2576773"/>
                </a:lnTo>
                <a:lnTo>
                  <a:pt x="1377298" y="2473368"/>
                </a:lnTo>
                <a:lnTo>
                  <a:pt x="1439190" y="2364503"/>
                </a:lnTo>
                <a:lnTo>
                  <a:pt x="1492704" y="2250596"/>
                </a:lnTo>
                <a:lnTo>
                  <a:pt x="1537423" y="2132063"/>
                </a:lnTo>
                <a:lnTo>
                  <a:pt x="1572930" y="2009321"/>
                </a:lnTo>
                <a:lnTo>
                  <a:pt x="1598808" y="1882788"/>
                </a:lnTo>
                <a:lnTo>
                  <a:pt x="1614641" y="1752879"/>
                </a:lnTo>
                <a:lnTo>
                  <a:pt x="1620012" y="1620011"/>
                </a:lnTo>
                <a:lnTo>
                  <a:pt x="1614641" y="1487144"/>
                </a:lnTo>
                <a:lnTo>
                  <a:pt x="1598808" y="1357235"/>
                </a:lnTo>
                <a:lnTo>
                  <a:pt x="1572930" y="1230702"/>
                </a:lnTo>
                <a:lnTo>
                  <a:pt x="1537423" y="1107960"/>
                </a:lnTo>
                <a:lnTo>
                  <a:pt x="1492704" y="989427"/>
                </a:lnTo>
                <a:lnTo>
                  <a:pt x="1439190" y="875520"/>
                </a:lnTo>
                <a:lnTo>
                  <a:pt x="1377298" y="766655"/>
                </a:lnTo>
                <a:lnTo>
                  <a:pt x="1307445" y="663250"/>
                </a:lnTo>
                <a:lnTo>
                  <a:pt x="1230048" y="565722"/>
                </a:lnTo>
                <a:lnTo>
                  <a:pt x="1145524" y="474487"/>
                </a:lnTo>
                <a:lnTo>
                  <a:pt x="1054289" y="389963"/>
                </a:lnTo>
                <a:lnTo>
                  <a:pt x="956761" y="312566"/>
                </a:lnTo>
                <a:lnTo>
                  <a:pt x="853356" y="242713"/>
                </a:lnTo>
                <a:lnTo>
                  <a:pt x="744491" y="180821"/>
                </a:lnTo>
                <a:lnTo>
                  <a:pt x="630584" y="127307"/>
                </a:lnTo>
                <a:lnTo>
                  <a:pt x="512051" y="82588"/>
                </a:lnTo>
                <a:lnTo>
                  <a:pt x="389309" y="47081"/>
                </a:lnTo>
                <a:lnTo>
                  <a:pt x="262776" y="21203"/>
                </a:lnTo>
                <a:lnTo>
                  <a:pt x="132867" y="5370"/>
                </a:lnTo>
                <a:lnTo>
                  <a:pt x="0" y="0"/>
                </a:lnTo>
                <a:close/>
              </a:path>
            </a:pathLst>
          </a:custGeom>
          <a:solidFill>
            <a:srgbClr val="00AF50"/>
          </a:solidFill>
        </p:spPr>
        <p:txBody>
          <a:bodyPr wrap="square" lIns="0" tIns="0" rIns="0" bIns="0" rtlCol="0">
            <a:spAutoFit/>
          </a:bodyPr>
          <a:lstStyle/>
          <a:p/>
        </p:txBody>
      </p:sp>
      <p:sp>
        <p:nvSpPr>
          <p:cNvPr id="10" name="object 10"/>
          <p:cNvSpPr/>
          <p:nvPr/>
        </p:nvSpPr>
        <p:spPr>
          <a:xfrm>
            <a:off x="1308353" y="1674876"/>
            <a:ext cx="1439418" cy="2880360"/>
          </a:xfrm>
          <a:custGeom>
            <a:avLst/>
            <a:gdLst/>
            <a:ahLst/>
            <a:cxnLst/>
            <a:rect l="l" t="t" r="r" b="b"/>
            <a:pathLst>
              <a:path w="1439418" h="2880360">
                <a:moveTo>
                  <a:pt x="0" y="0"/>
                </a:moveTo>
                <a:lnTo>
                  <a:pt x="0" y="962660"/>
                </a:lnTo>
                <a:lnTo>
                  <a:pt x="39096" y="964242"/>
                </a:lnTo>
                <a:lnTo>
                  <a:pt x="77324" y="968908"/>
                </a:lnTo>
                <a:lnTo>
                  <a:pt x="150678" y="986999"/>
                </a:lnTo>
                <a:lnTo>
                  <a:pt x="219082" y="1015950"/>
                </a:lnTo>
                <a:lnTo>
                  <a:pt x="281551" y="1054778"/>
                </a:lnTo>
                <a:lnTo>
                  <a:pt x="337105" y="1102502"/>
                </a:lnTo>
                <a:lnTo>
                  <a:pt x="384761" y="1158140"/>
                </a:lnTo>
                <a:lnTo>
                  <a:pt x="423536" y="1220709"/>
                </a:lnTo>
                <a:lnTo>
                  <a:pt x="452449" y="1289226"/>
                </a:lnTo>
                <a:lnTo>
                  <a:pt x="470517" y="1362711"/>
                </a:lnTo>
                <a:lnTo>
                  <a:pt x="475177" y="1401008"/>
                </a:lnTo>
                <a:lnTo>
                  <a:pt x="476758" y="1440179"/>
                </a:lnTo>
                <a:lnTo>
                  <a:pt x="475177" y="1479351"/>
                </a:lnTo>
                <a:lnTo>
                  <a:pt x="470517" y="1517648"/>
                </a:lnTo>
                <a:lnTo>
                  <a:pt x="452449" y="1591133"/>
                </a:lnTo>
                <a:lnTo>
                  <a:pt x="423536" y="1659650"/>
                </a:lnTo>
                <a:lnTo>
                  <a:pt x="384761" y="1722219"/>
                </a:lnTo>
                <a:lnTo>
                  <a:pt x="337105" y="1777857"/>
                </a:lnTo>
                <a:lnTo>
                  <a:pt x="281551" y="1825581"/>
                </a:lnTo>
                <a:lnTo>
                  <a:pt x="219082" y="1864409"/>
                </a:lnTo>
                <a:lnTo>
                  <a:pt x="150678" y="1893360"/>
                </a:lnTo>
                <a:lnTo>
                  <a:pt x="77324" y="1911451"/>
                </a:lnTo>
                <a:lnTo>
                  <a:pt x="39096" y="1916117"/>
                </a:lnTo>
                <a:lnTo>
                  <a:pt x="0" y="1917700"/>
                </a:lnTo>
                <a:lnTo>
                  <a:pt x="0" y="2880360"/>
                </a:lnTo>
                <a:lnTo>
                  <a:pt x="118061" y="2875585"/>
                </a:lnTo>
                <a:lnTo>
                  <a:pt x="233493" y="2861510"/>
                </a:lnTo>
                <a:lnTo>
                  <a:pt x="345925" y="2838505"/>
                </a:lnTo>
                <a:lnTo>
                  <a:pt x="454987" y="2806939"/>
                </a:lnTo>
                <a:lnTo>
                  <a:pt x="560308" y="2767185"/>
                </a:lnTo>
                <a:lnTo>
                  <a:pt x="661518" y="2719611"/>
                </a:lnTo>
                <a:lnTo>
                  <a:pt x="758246" y="2664590"/>
                </a:lnTo>
                <a:lnTo>
                  <a:pt x="850123" y="2602492"/>
                </a:lnTo>
                <a:lnTo>
                  <a:pt x="936778" y="2533686"/>
                </a:lnTo>
                <a:lnTo>
                  <a:pt x="1017841" y="2458545"/>
                </a:lnTo>
                <a:lnTo>
                  <a:pt x="1092941" y="2377438"/>
                </a:lnTo>
                <a:lnTo>
                  <a:pt x="1161708" y="2290736"/>
                </a:lnTo>
                <a:lnTo>
                  <a:pt x="1223772" y="2198810"/>
                </a:lnTo>
                <a:lnTo>
                  <a:pt x="1278762" y="2102030"/>
                </a:lnTo>
                <a:lnTo>
                  <a:pt x="1326308" y="2000767"/>
                </a:lnTo>
                <a:lnTo>
                  <a:pt x="1366040" y="1895392"/>
                </a:lnTo>
                <a:lnTo>
                  <a:pt x="1397587" y="1786275"/>
                </a:lnTo>
                <a:lnTo>
                  <a:pt x="1420579" y="1673787"/>
                </a:lnTo>
                <a:lnTo>
                  <a:pt x="1434646" y="1558298"/>
                </a:lnTo>
                <a:lnTo>
                  <a:pt x="1439418" y="1440179"/>
                </a:lnTo>
                <a:lnTo>
                  <a:pt x="1434646" y="1322061"/>
                </a:lnTo>
                <a:lnTo>
                  <a:pt x="1420579" y="1206572"/>
                </a:lnTo>
                <a:lnTo>
                  <a:pt x="1397587" y="1094084"/>
                </a:lnTo>
                <a:lnTo>
                  <a:pt x="1366040" y="984967"/>
                </a:lnTo>
                <a:lnTo>
                  <a:pt x="1326308" y="879592"/>
                </a:lnTo>
                <a:lnTo>
                  <a:pt x="1278762" y="778329"/>
                </a:lnTo>
                <a:lnTo>
                  <a:pt x="1223772" y="681549"/>
                </a:lnTo>
                <a:lnTo>
                  <a:pt x="1161708" y="589623"/>
                </a:lnTo>
                <a:lnTo>
                  <a:pt x="1092941" y="502921"/>
                </a:lnTo>
                <a:lnTo>
                  <a:pt x="1017841" y="421814"/>
                </a:lnTo>
                <a:lnTo>
                  <a:pt x="936778" y="346673"/>
                </a:lnTo>
                <a:lnTo>
                  <a:pt x="850123" y="277867"/>
                </a:lnTo>
                <a:lnTo>
                  <a:pt x="758246" y="215769"/>
                </a:lnTo>
                <a:lnTo>
                  <a:pt x="661518" y="160748"/>
                </a:lnTo>
                <a:lnTo>
                  <a:pt x="560308" y="113174"/>
                </a:lnTo>
                <a:lnTo>
                  <a:pt x="454987" y="73420"/>
                </a:lnTo>
                <a:lnTo>
                  <a:pt x="345925" y="41854"/>
                </a:lnTo>
                <a:lnTo>
                  <a:pt x="233493" y="18849"/>
                </a:lnTo>
                <a:lnTo>
                  <a:pt x="118061" y="4774"/>
                </a:lnTo>
                <a:lnTo>
                  <a:pt x="0" y="0"/>
                </a:lnTo>
                <a:close/>
              </a:path>
            </a:pathLst>
          </a:custGeom>
          <a:solidFill>
            <a:srgbClr val="FFFFFF"/>
          </a:solidFill>
        </p:spPr>
        <p:txBody>
          <a:bodyPr wrap="square" lIns="0" tIns="0" rIns="0" bIns="0" rtlCol="0">
            <a:spAutoFit/>
          </a:bodyPr>
          <a:lstStyle/>
          <a:p/>
        </p:txBody>
      </p:sp>
      <p:sp>
        <p:nvSpPr>
          <p:cNvPr id="11" name="object 11"/>
          <p:cNvSpPr/>
          <p:nvPr/>
        </p:nvSpPr>
        <p:spPr>
          <a:xfrm>
            <a:off x="1308353" y="1674876"/>
            <a:ext cx="1439418" cy="2880360"/>
          </a:xfrm>
          <a:custGeom>
            <a:avLst/>
            <a:gdLst/>
            <a:ahLst/>
            <a:cxnLst/>
            <a:rect l="l" t="t" r="r" b="b"/>
            <a:pathLst>
              <a:path w="1439418" h="2880360">
                <a:moveTo>
                  <a:pt x="0" y="0"/>
                </a:moveTo>
                <a:lnTo>
                  <a:pt x="118061" y="4774"/>
                </a:lnTo>
                <a:lnTo>
                  <a:pt x="233493" y="18849"/>
                </a:lnTo>
                <a:lnTo>
                  <a:pt x="345925" y="41854"/>
                </a:lnTo>
                <a:lnTo>
                  <a:pt x="454987" y="73420"/>
                </a:lnTo>
                <a:lnTo>
                  <a:pt x="560308" y="113174"/>
                </a:lnTo>
                <a:lnTo>
                  <a:pt x="661518" y="160748"/>
                </a:lnTo>
                <a:lnTo>
                  <a:pt x="758246" y="215769"/>
                </a:lnTo>
                <a:lnTo>
                  <a:pt x="850123" y="277867"/>
                </a:lnTo>
                <a:lnTo>
                  <a:pt x="936778" y="346673"/>
                </a:lnTo>
                <a:lnTo>
                  <a:pt x="1017841" y="421814"/>
                </a:lnTo>
                <a:lnTo>
                  <a:pt x="1092941" y="502921"/>
                </a:lnTo>
                <a:lnTo>
                  <a:pt x="1161708" y="589623"/>
                </a:lnTo>
                <a:lnTo>
                  <a:pt x="1223772" y="681549"/>
                </a:lnTo>
                <a:lnTo>
                  <a:pt x="1278762" y="778329"/>
                </a:lnTo>
                <a:lnTo>
                  <a:pt x="1326308" y="879592"/>
                </a:lnTo>
                <a:lnTo>
                  <a:pt x="1366040" y="984967"/>
                </a:lnTo>
                <a:lnTo>
                  <a:pt x="1397587" y="1094084"/>
                </a:lnTo>
                <a:lnTo>
                  <a:pt x="1420579" y="1206572"/>
                </a:lnTo>
                <a:lnTo>
                  <a:pt x="1434646" y="1322061"/>
                </a:lnTo>
                <a:lnTo>
                  <a:pt x="1439418" y="1440179"/>
                </a:lnTo>
                <a:lnTo>
                  <a:pt x="1434646" y="1558298"/>
                </a:lnTo>
                <a:lnTo>
                  <a:pt x="1420579" y="1673787"/>
                </a:lnTo>
                <a:lnTo>
                  <a:pt x="1397587" y="1786275"/>
                </a:lnTo>
                <a:lnTo>
                  <a:pt x="1366040" y="1895392"/>
                </a:lnTo>
                <a:lnTo>
                  <a:pt x="1326308" y="2000767"/>
                </a:lnTo>
                <a:lnTo>
                  <a:pt x="1278762" y="2102030"/>
                </a:lnTo>
                <a:lnTo>
                  <a:pt x="1223772" y="2198810"/>
                </a:lnTo>
                <a:lnTo>
                  <a:pt x="1161708" y="2290736"/>
                </a:lnTo>
                <a:lnTo>
                  <a:pt x="1092941" y="2377438"/>
                </a:lnTo>
                <a:lnTo>
                  <a:pt x="1017841" y="2458545"/>
                </a:lnTo>
                <a:lnTo>
                  <a:pt x="936778" y="2533686"/>
                </a:lnTo>
                <a:lnTo>
                  <a:pt x="850123" y="2602492"/>
                </a:lnTo>
                <a:lnTo>
                  <a:pt x="758246" y="2664590"/>
                </a:lnTo>
                <a:lnTo>
                  <a:pt x="661518" y="2719611"/>
                </a:lnTo>
                <a:lnTo>
                  <a:pt x="560308" y="2767185"/>
                </a:lnTo>
                <a:lnTo>
                  <a:pt x="454987" y="2806939"/>
                </a:lnTo>
                <a:lnTo>
                  <a:pt x="345925" y="2838505"/>
                </a:lnTo>
                <a:lnTo>
                  <a:pt x="233493" y="2861510"/>
                </a:lnTo>
                <a:lnTo>
                  <a:pt x="118061" y="2875585"/>
                </a:lnTo>
                <a:lnTo>
                  <a:pt x="0" y="2880360"/>
                </a:lnTo>
                <a:lnTo>
                  <a:pt x="0" y="1917700"/>
                </a:lnTo>
                <a:lnTo>
                  <a:pt x="39096" y="1916117"/>
                </a:lnTo>
                <a:lnTo>
                  <a:pt x="77324" y="1911451"/>
                </a:lnTo>
                <a:lnTo>
                  <a:pt x="150678" y="1893360"/>
                </a:lnTo>
                <a:lnTo>
                  <a:pt x="219082" y="1864409"/>
                </a:lnTo>
                <a:lnTo>
                  <a:pt x="281551" y="1825581"/>
                </a:lnTo>
                <a:lnTo>
                  <a:pt x="337105" y="1777857"/>
                </a:lnTo>
                <a:lnTo>
                  <a:pt x="384761" y="1722219"/>
                </a:lnTo>
                <a:lnTo>
                  <a:pt x="423536" y="1659650"/>
                </a:lnTo>
                <a:lnTo>
                  <a:pt x="452449" y="1591133"/>
                </a:lnTo>
                <a:lnTo>
                  <a:pt x="470517" y="1517648"/>
                </a:lnTo>
                <a:lnTo>
                  <a:pt x="475177" y="1479351"/>
                </a:lnTo>
                <a:lnTo>
                  <a:pt x="476758" y="1440179"/>
                </a:lnTo>
                <a:lnTo>
                  <a:pt x="475177" y="1401008"/>
                </a:lnTo>
                <a:lnTo>
                  <a:pt x="470517" y="1362711"/>
                </a:lnTo>
                <a:lnTo>
                  <a:pt x="452449" y="1289226"/>
                </a:lnTo>
                <a:lnTo>
                  <a:pt x="423536" y="1220709"/>
                </a:lnTo>
                <a:lnTo>
                  <a:pt x="384761" y="1158140"/>
                </a:lnTo>
                <a:lnTo>
                  <a:pt x="337105" y="1102502"/>
                </a:lnTo>
                <a:lnTo>
                  <a:pt x="281551" y="1054778"/>
                </a:lnTo>
                <a:lnTo>
                  <a:pt x="219082" y="1015950"/>
                </a:lnTo>
                <a:lnTo>
                  <a:pt x="150678" y="986999"/>
                </a:lnTo>
                <a:lnTo>
                  <a:pt x="77324" y="968908"/>
                </a:lnTo>
                <a:lnTo>
                  <a:pt x="39096" y="964242"/>
                </a:lnTo>
                <a:lnTo>
                  <a:pt x="0" y="962660"/>
                </a:lnTo>
                <a:lnTo>
                  <a:pt x="0" y="0"/>
                </a:lnTo>
                <a:close/>
              </a:path>
            </a:pathLst>
          </a:custGeom>
          <a:ln w="12192">
            <a:solidFill>
              <a:srgbClr val="FFFFFF"/>
            </a:solidFill>
          </a:ln>
        </p:spPr>
        <p:txBody>
          <a:bodyPr wrap="square" lIns="0" tIns="0" rIns="0" bIns="0" rtlCol="0">
            <a:spAutoFit/>
          </a:bodyPr>
          <a:lstStyle/>
          <a:p/>
        </p:txBody>
      </p:sp>
      <p:sp>
        <p:nvSpPr>
          <p:cNvPr id="12" name="object 12"/>
          <p:cNvSpPr/>
          <p:nvPr/>
        </p:nvSpPr>
        <p:spPr>
          <a:xfrm>
            <a:off x="149352" y="1956816"/>
            <a:ext cx="2316480" cy="2316480"/>
          </a:xfrm>
          <a:custGeom>
            <a:avLst/>
            <a:gdLst/>
            <a:ahLst/>
            <a:cxnLst/>
            <a:rect l="l" t="t" r="r" b="b"/>
            <a:pathLst>
              <a:path w="2316480" h="2316479">
                <a:moveTo>
                  <a:pt x="197027" y="1266189"/>
                </a:moveTo>
                <a:lnTo>
                  <a:pt x="0" y="1266189"/>
                </a:lnTo>
                <a:lnTo>
                  <a:pt x="533" y="1276604"/>
                </a:lnTo>
                <a:lnTo>
                  <a:pt x="12700" y="1363211"/>
                </a:lnTo>
                <a:lnTo>
                  <a:pt x="31160" y="1447650"/>
                </a:lnTo>
                <a:lnTo>
                  <a:pt x="55667" y="1529673"/>
                </a:lnTo>
                <a:lnTo>
                  <a:pt x="85973" y="1609035"/>
                </a:lnTo>
                <a:lnTo>
                  <a:pt x="121831" y="1685490"/>
                </a:lnTo>
                <a:lnTo>
                  <a:pt x="162996" y="1758793"/>
                </a:lnTo>
                <a:lnTo>
                  <a:pt x="209220" y="1828698"/>
                </a:lnTo>
                <a:lnTo>
                  <a:pt x="260257" y="1894959"/>
                </a:lnTo>
                <a:lnTo>
                  <a:pt x="315859" y="1957332"/>
                </a:lnTo>
                <a:lnTo>
                  <a:pt x="375780" y="2015569"/>
                </a:lnTo>
                <a:lnTo>
                  <a:pt x="439773" y="2069426"/>
                </a:lnTo>
                <a:lnTo>
                  <a:pt x="507591" y="2118656"/>
                </a:lnTo>
                <a:lnTo>
                  <a:pt x="578989" y="2163015"/>
                </a:lnTo>
                <a:lnTo>
                  <a:pt x="653717" y="2202256"/>
                </a:lnTo>
                <a:lnTo>
                  <a:pt x="731531" y="2236134"/>
                </a:lnTo>
                <a:lnTo>
                  <a:pt x="812184" y="2264403"/>
                </a:lnTo>
                <a:lnTo>
                  <a:pt x="895427" y="2286818"/>
                </a:lnTo>
                <a:lnTo>
                  <a:pt x="981016" y="2303133"/>
                </a:lnTo>
                <a:lnTo>
                  <a:pt x="1068702" y="2313102"/>
                </a:lnTo>
                <a:lnTo>
                  <a:pt x="1158239" y="2316480"/>
                </a:lnTo>
                <a:lnTo>
                  <a:pt x="1247770" y="2313102"/>
                </a:lnTo>
                <a:lnTo>
                  <a:pt x="1335452" y="2303133"/>
                </a:lnTo>
                <a:lnTo>
                  <a:pt x="1421038" y="2286818"/>
                </a:lnTo>
                <a:lnTo>
                  <a:pt x="1504281" y="2264403"/>
                </a:lnTo>
                <a:lnTo>
                  <a:pt x="1584934" y="2236134"/>
                </a:lnTo>
                <a:lnTo>
                  <a:pt x="1662749" y="2202256"/>
                </a:lnTo>
                <a:lnTo>
                  <a:pt x="1737481" y="2163015"/>
                </a:lnTo>
                <a:lnTo>
                  <a:pt x="1804658" y="2121281"/>
                </a:lnTo>
                <a:lnTo>
                  <a:pt x="1158239" y="2121281"/>
                </a:lnTo>
                <a:lnTo>
                  <a:pt x="1088706" y="2118833"/>
                </a:lnTo>
                <a:lnTo>
                  <a:pt x="1020502" y="2111600"/>
                </a:lnTo>
                <a:lnTo>
                  <a:pt x="953793" y="2099747"/>
                </a:lnTo>
                <a:lnTo>
                  <a:pt x="888747" y="2083442"/>
                </a:lnTo>
                <a:lnTo>
                  <a:pt x="825530" y="2062849"/>
                </a:lnTo>
                <a:lnTo>
                  <a:pt x="764310" y="2038134"/>
                </a:lnTo>
                <a:lnTo>
                  <a:pt x="705252" y="2009464"/>
                </a:lnTo>
                <a:lnTo>
                  <a:pt x="648524" y="1977004"/>
                </a:lnTo>
                <a:lnTo>
                  <a:pt x="594294" y="1940921"/>
                </a:lnTo>
                <a:lnTo>
                  <a:pt x="542726" y="1901380"/>
                </a:lnTo>
                <a:lnTo>
                  <a:pt x="493989" y="1858547"/>
                </a:lnTo>
                <a:lnTo>
                  <a:pt x="448249" y="1812588"/>
                </a:lnTo>
                <a:lnTo>
                  <a:pt x="405673" y="1763669"/>
                </a:lnTo>
                <a:lnTo>
                  <a:pt x="366428" y="1711956"/>
                </a:lnTo>
                <a:lnTo>
                  <a:pt x="330681" y="1657615"/>
                </a:lnTo>
                <a:lnTo>
                  <a:pt x="298598" y="1600812"/>
                </a:lnTo>
                <a:lnTo>
                  <a:pt x="270346" y="1541713"/>
                </a:lnTo>
                <a:lnTo>
                  <a:pt x="246093" y="1480483"/>
                </a:lnTo>
                <a:lnTo>
                  <a:pt x="226005" y="1417288"/>
                </a:lnTo>
                <a:lnTo>
                  <a:pt x="210248" y="1352296"/>
                </a:lnTo>
                <a:lnTo>
                  <a:pt x="197027" y="1266189"/>
                </a:lnTo>
                <a:close/>
              </a:path>
              <a:path w="2316480" h="2316479">
                <a:moveTo>
                  <a:pt x="2316480" y="1266189"/>
                </a:moveTo>
                <a:lnTo>
                  <a:pt x="2119503" y="1266189"/>
                </a:lnTo>
                <a:lnTo>
                  <a:pt x="2106295" y="1352296"/>
                </a:lnTo>
                <a:lnTo>
                  <a:pt x="2090529" y="1417288"/>
                </a:lnTo>
                <a:lnTo>
                  <a:pt x="2070432" y="1480483"/>
                </a:lnTo>
                <a:lnTo>
                  <a:pt x="2046172" y="1541713"/>
                </a:lnTo>
                <a:lnTo>
                  <a:pt x="2017914" y="1600812"/>
                </a:lnTo>
                <a:lnTo>
                  <a:pt x="1985825" y="1657615"/>
                </a:lnTo>
                <a:lnTo>
                  <a:pt x="1950073" y="1711956"/>
                </a:lnTo>
                <a:lnTo>
                  <a:pt x="1910823" y="1763669"/>
                </a:lnTo>
                <a:lnTo>
                  <a:pt x="1868244" y="1812588"/>
                </a:lnTo>
                <a:lnTo>
                  <a:pt x="1822501" y="1858547"/>
                </a:lnTo>
                <a:lnTo>
                  <a:pt x="1773761" y="1901380"/>
                </a:lnTo>
                <a:lnTo>
                  <a:pt x="1722191" y="1940921"/>
                </a:lnTo>
                <a:lnTo>
                  <a:pt x="1667959" y="1977004"/>
                </a:lnTo>
                <a:lnTo>
                  <a:pt x="1611230" y="2009464"/>
                </a:lnTo>
                <a:lnTo>
                  <a:pt x="1552171" y="2038134"/>
                </a:lnTo>
                <a:lnTo>
                  <a:pt x="1490950" y="2062849"/>
                </a:lnTo>
                <a:lnTo>
                  <a:pt x="1427732" y="2083442"/>
                </a:lnTo>
                <a:lnTo>
                  <a:pt x="1362686" y="2099747"/>
                </a:lnTo>
                <a:lnTo>
                  <a:pt x="1295977" y="2111600"/>
                </a:lnTo>
                <a:lnTo>
                  <a:pt x="1227773" y="2118833"/>
                </a:lnTo>
                <a:lnTo>
                  <a:pt x="1158239" y="2121281"/>
                </a:lnTo>
                <a:lnTo>
                  <a:pt x="1804658" y="2121281"/>
                </a:lnTo>
                <a:lnTo>
                  <a:pt x="1876705" y="2069426"/>
                </a:lnTo>
                <a:lnTo>
                  <a:pt x="1940702" y="2015569"/>
                </a:lnTo>
                <a:lnTo>
                  <a:pt x="2000628" y="1957332"/>
                </a:lnTo>
                <a:lnTo>
                  <a:pt x="2056235" y="1894959"/>
                </a:lnTo>
                <a:lnTo>
                  <a:pt x="2107276" y="1828698"/>
                </a:lnTo>
                <a:lnTo>
                  <a:pt x="2153504" y="1758793"/>
                </a:lnTo>
                <a:lnTo>
                  <a:pt x="2194673" y="1685490"/>
                </a:lnTo>
                <a:lnTo>
                  <a:pt x="2230534" y="1609035"/>
                </a:lnTo>
                <a:lnTo>
                  <a:pt x="2260842" y="1529673"/>
                </a:lnTo>
                <a:lnTo>
                  <a:pt x="2285348" y="1447650"/>
                </a:lnTo>
                <a:lnTo>
                  <a:pt x="2303807" y="1363211"/>
                </a:lnTo>
                <a:lnTo>
                  <a:pt x="2315972" y="1276604"/>
                </a:lnTo>
                <a:lnTo>
                  <a:pt x="2316480" y="1266189"/>
                </a:lnTo>
                <a:close/>
              </a:path>
              <a:path w="2316480" h="2316479">
                <a:moveTo>
                  <a:pt x="1158239" y="0"/>
                </a:moveTo>
                <a:lnTo>
                  <a:pt x="1068702" y="3377"/>
                </a:lnTo>
                <a:lnTo>
                  <a:pt x="981016" y="13346"/>
                </a:lnTo>
                <a:lnTo>
                  <a:pt x="895427" y="29661"/>
                </a:lnTo>
                <a:lnTo>
                  <a:pt x="812184" y="52076"/>
                </a:lnTo>
                <a:lnTo>
                  <a:pt x="731531" y="80345"/>
                </a:lnTo>
                <a:lnTo>
                  <a:pt x="653717" y="114223"/>
                </a:lnTo>
                <a:lnTo>
                  <a:pt x="578989" y="153464"/>
                </a:lnTo>
                <a:lnTo>
                  <a:pt x="507591" y="197823"/>
                </a:lnTo>
                <a:lnTo>
                  <a:pt x="439773" y="247053"/>
                </a:lnTo>
                <a:lnTo>
                  <a:pt x="375780" y="300910"/>
                </a:lnTo>
                <a:lnTo>
                  <a:pt x="315859" y="359147"/>
                </a:lnTo>
                <a:lnTo>
                  <a:pt x="260257" y="421520"/>
                </a:lnTo>
                <a:lnTo>
                  <a:pt x="209220" y="487781"/>
                </a:lnTo>
                <a:lnTo>
                  <a:pt x="162996" y="557686"/>
                </a:lnTo>
                <a:lnTo>
                  <a:pt x="121831" y="630989"/>
                </a:lnTo>
                <a:lnTo>
                  <a:pt x="85973" y="707444"/>
                </a:lnTo>
                <a:lnTo>
                  <a:pt x="55667" y="786806"/>
                </a:lnTo>
                <a:lnTo>
                  <a:pt x="31160" y="868829"/>
                </a:lnTo>
                <a:lnTo>
                  <a:pt x="12700" y="953268"/>
                </a:lnTo>
                <a:lnTo>
                  <a:pt x="533" y="1039876"/>
                </a:lnTo>
                <a:lnTo>
                  <a:pt x="0" y="1050289"/>
                </a:lnTo>
                <a:lnTo>
                  <a:pt x="197027" y="1050289"/>
                </a:lnTo>
                <a:lnTo>
                  <a:pt x="210248" y="964184"/>
                </a:lnTo>
                <a:lnTo>
                  <a:pt x="226005" y="899191"/>
                </a:lnTo>
                <a:lnTo>
                  <a:pt x="246093" y="835996"/>
                </a:lnTo>
                <a:lnTo>
                  <a:pt x="270346" y="774766"/>
                </a:lnTo>
                <a:lnTo>
                  <a:pt x="298598" y="715667"/>
                </a:lnTo>
                <a:lnTo>
                  <a:pt x="330681" y="658864"/>
                </a:lnTo>
                <a:lnTo>
                  <a:pt x="366428" y="604523"/>
                </a:lnTo>
                <a:lnTo>
                  <a:pt x="405673" y="552810"/>
                </a:lnTo>
                <a:lnTo>
                  <a:pt x="448249" y="503891"/>
                </a:lnTo>
                <a:lnTo>
                  <a:pt x="493989" y="457932"/>
                </a:lnTo>
                <a:lnTo>
                  <a:pt x="542726" y="415099"/>
                </a:lnTo>
                <a:lnTo>
                  <a:pt x="594294" y="375558"/>
                </a:lnTo>
                <a:lnTo>
                  <a:pt x="648524" y="339475"/>
                </a:lnTo>
                <a:lnTo>
                  <a:pt x="705252" y="307015"/>
                </a:lnTo>
                <a:lnTo>
                  <a:pt x="764310" y="278345"/>
                </a:lnTo>
                <a:lnTo>
                  <a:pt x="825530" y="253630"/>
                </a:lnTo>
                <a:lnTo>
                  <a:pt x="888747" y="233037"/>
                </a:lnTo>
                <a:lnTo>
                  <a:pt x="953793" y="216732"/>
                </a:lnTo>
                <a:lnTo>
                  <a:pt x="1020502" y="204879"/>
                </a:lnTo>
                <a:lnTo>
                  <a:pt x="1088706" y="197646"/>
                </a:lnTo>
                <a:lnTo>
                  <a:pt x="1158239" y="195199"/>
                </a:lnTo>
                <a:lnTo>
                  <a:pt x="1804658" y="195199"/>
                </a:lnTo>
                <a:lnTo>
                  <a:pt x="1737481" y="153464"/>
                </a:lnTo>
                <a:lnTo>
                  <a:pt x="1662749" y="114223"/>
                </a:lnTo>
                <a:lnTo>
                  <a:pt x="1584934" y="80345"/>
                </a:lnTo>
                <a:lnTo>
                  <a:pt x="1504281" y="52076"/>
                </a:lnTo>
                <a:lnTo>
                  <a:pt x="1421038" y="29661"/>
                </a:lnTo>
                <a:lnTo>
                  <a:pt x="1335452" y="13346"/>
                </a:lnTo>
                <a:lnTo>
                  <a:pt x="1247770" y="3377"/>
                </a:lnTo>
                <a:lnTo>
                  <a:pt x="1158239" y="0"/>
                </a:lnTo>
                <a:close/>
              </a:path>
              <a:path w="2316480" h="2316479">
                <a:moveTo>
                  <a:pt x="1804658" y="195199"/>
                </a:moveTo>
                <a:lnTo>
                  <a:pt x="1158239" y="195199"/>
                </a:lnTo>
                <a:lnTo>
                  <a:pt x="1227773" y="197646"/>
                </a:lnTo>
                <a:lnTo>
                  <a:pt x="1295977" y="204879"/>
                </a:lnTo>
                <a:lnTo>
                  <a:pt x="1362686" y="216732"/>
                </a:lnTo>
                <a:lnTo>
                  <a:pt x="1427732" y="233037"/>
                </a:lnTo>
                <a:lnTo>
                  <a:pt x="1490950" y="253630"/>
                </a:lnTo>
                <a:lnTo>
                  <a:pt x="1552171" y="278345"/>
                </a:lnTo>
                <a:lnTo>
                  <a:pt x="1611230" y="307015"/>
                </a:lnTo>
                <a:lnTo>
                  <a:pt x="1667959" y="339475"/>
                </a:lnTo>
                <a:lnTo>
                  <a:pt x="1722191" y="375558"/>
                </a:lnTo>
                <a:lnTo>
                  <a:pt x="1773761" y="415099"/>
                </a:lnTo>
                <a:lnTo>
                  <a:pt x="1822501" y="457932"/>
                </a:lnTo>
                <a:lnTo>
                  <a:pt x="1868244" y="503891"/>
                </a:lnTo>
                <a:lnTo>
                  <a:pt x="1910823" y="552810"/>
                </a:lnTo>
                <a:lnTo>
                  <a:pt x="1950073" y="604523"/>
                </a:lnTo>
                <a:lnTo>
                  <a:pt x="1985825" y="658864"/>
                </a:lnTo>
                <a:lnTo>
                  <a:pt x="2017914" y="715667"/>
                </a:lnTo>
                <a:lnTo>
                  <a:pt x="2046172" y="774766"/>
                </a:lnTo>
                <a:lnTo>
                  <a:pt x="2070432" y="835996"/>
                </a:lnTo>
                <a:lnTo>
                  <a:pt x="2090529" y="899191"/>
                </a:lnTo>
                <a:lnTo>
                  <a:pt x="2106295" y="964184"/>
                </a:lnTo>
                <a:lnTo>
                  <a:pt x="2119503" y="1050289"/>
                </a:lnTo>
                <a:lnTo>
                  <a:pt x="2316480" y="1050289"/>
                </a:lnTo>
                <a:lnTo>
                  <a:pt x="2303807" y="953268"/>
                </a:lnTo>
                <a:lnTo>
                  <a:pt x="2285348" y="868829"/>
                </a:lnTo>
                <a:lnTo>
                  <a:pt x="2260842" y="786806"/>
                </a:lnTo>
                <a:lnTo>
                  <a:pt x="2230534" y="707444"/>
                </a:lnTo>
                <a:lnTo>
                  <a:pt x="2194673" y="630989"/>
                </a:lnTo>
                <a:lnTo>
                  <a:pt x="2153504" y="557686"/>
                </a:lnTo>
                <a:lnTo>
                  <a:pt x="2107276" y="487781"/>
                </a:lnTo>
                <a:lnTo>
                  <a:pt x="2056235" y="421520"/>
                </a:lnTo>
                <a:lnTo>
                  <a:pt x="2000628" y="359147"/>
                </a:lnTo>
                <a:lnTo>
                  <a:pt x="1940702" y="300910"/>
                </a:lnTo>
                <a:lnTo>
                  <a:pt x="1876705" y="247053"/>
                </a:lnTo>
                <a:lnTo>
                  <a:pt x="1808882" y="197823"/>
                </a:lnTo>
                <a:lnTo>
                  <a:pt x="1804658" y="195199"/>
                </a:lnTo>
                <a:close/>
              </a:path>
            </a:pathLst>
          </a:custGeom>
          <a:solidFill>
            <a:srgbClr val="EC1F25"/>
          </a:solidFill>
        </p:spPr>
        <p:txBody>
          <a:bodyPr wrap="square" lIns="0" tIns="0" rIns="0" bIns="0" rtlCol="0">
            <a:spAutoFit/>
          </a:bodyPr>
          <a:lstStyle/>
          <a:p/>
        </p:txBody>
      </p:sp>
      <p:sp>
        <p:nvSpPr>
          <p:cNvPr id="13" name="object 13"/>
          <p:cNvSpPr/>
          <p:nvPr/>
        </p:nvSpPr>
        <p:spPr>
          <a:xfrm>
            <a:off x="496823" y="2307335"/>
            <a:ext cx="1623059" cy="1615439"/>
          </a:xfrm>
          <a:custGeom>
            <a:avLst/>
            <a:gdLst/>
            <a:ahLst/>
            <a:cxnLst/>
            <a:rect l="l" t="t" r="r" b="b"/>
            <a:pathLst>
              <a:path w="1623059" h="1615439">
                <a:moveTo>
                  <a:pt x="811530" y="0"/>
                </a:moveTo>
                <a:lnTo>
                  <a:pt x="744971" y="2677"/>
                </a:lnTo>
                <a:lnTo>
                  <a:pt x="679895" y="10570"/>
                </a:lnTo>
                <a:lnTo>
                  <a:pt x="616509" y="23471"/>
                </a:lnTo>
                <a:lnTo>
                  <a:pt x="555023" y="41172"/>
                </a:lnTo>
                <a:lnTo>
                  <a:pt x="495645" y="63466"/>
                </a:lnTo>
                <a:lnTo>
                  <a:pt x="438585" y="90144"/>
                </a:lnTo>
                <a:lnTo>
                  <a:pt x="384050" y="121000"/>
                </a:lnTo>
                <a:lnTo>
                  <a:pt x="332250" y="155825"/>
                </a:lnTo>
                <a:lnTo>
                  <a:pt x="283394" y="194412"/>
                </a:lnTo>
                <a:lnTo>
                  <a:pt x="237691" y="236553"/>
                </a:lnTo>
                <a:lnTo>
                  <a:pt x="195349" y="282040"/>
                </a:lnTo>
                <a:lnTo>
                  <a:pt x="156578" y="330665"/>
                </a:lnTo>
                <a:lnTo>
                  <a:pt x="121585" y="382221"/>
                </a:lnTo>
                <a:lnTo>
                  <a:pt x="90581" y="436499"/>
                </a:lnTo>
                <a:lnTo>
                  <a:pt x="63774" y="493293"/>
                </a:lnTo>
                <a:lnTo>
                  <a:pt x="41372" y="552395"/>
                </a:lnTo>
                <a:lnTo>
                  <a:pt x="23585" y="613596"/>
                </a:lnTo>
                <a:lnTo>
                  <a:pt x="10621" y="676689"/>
                </a:lnTo>
                <a:lnTo>
                  <a:pt x="2690" y="741466"/>
                </a:lnTo>
                <a:lnTo>
                  <a:pt x="0" y="807719"/>
                </a:lnTo>
                <a:lnTo>
                  <a:pt x="2690" y="873973"/>
                </a:lnTo>
                <a:lnTo>
                  <a:pt x="10621" y="938750"/>
                </a:lnTo>
                <a:lnTo>
                  <a:pt x="23585" y="1001843"/>
                </a:lnTo>
                <a:lnTo>
                  <a:pt x="41372" y="1063044"/>
                </a:lnTo>
                <a:lnTo>
                  <a:pt x="63774" y="1122146"/>
                </a:lnTo>
                <a:lnTo>
                  <a:pt x="90581" y="1178940"/>
                </a:lnTo>
                <a:lnTo>
                  <a:pt x="121585" y="1233218"/>
                </a:lnTo>
                <a:lnTo>
                  <a:pt x="156578" y="1284774"/>
                </a:lnTo>
                <a:lnTo>
                  <a:pt x="195349" y="1333399"/>
                </a:lnTo>
                <a:lnTo>
                  <a:pt x="237691" y="1378886"/>
                </a:lnTo>
                <a:lnTo>
                  <a:pt x="283394" y="1421027"/>
                </a:lnTo>
                <a:lnTo>
                  <a:pt x="332250" y="1459614"/>
                </a:lnTo>
                <a:lnTo>
                  <a:pt x="384050" y="1494439"/>
                </a:lnTo>
                <a:lnTo>
                  <a:pt x="438585" y="1525295"/>
                </a:lnTo>
                <a:lnTo>
                  <a:pt x="495645" y="1551973"/>
                </a:lnTo>
                <a:lnTo>
                  <a:pt x="555023" y="1574267"/>
                </a:lnTo>
                <a:lnTo>
                  <a:pt x="616509" y="1591968"/>
                </a:lnTo>
                <a:lnTo>
                  <a:pt x="679895" y="1604869"/>
                </a:lnTo>
                <a:lnTo>
                  <a:pt x="744971" y="1612762"/>
                </a:lnTo>
                <a:lnTo>
                  <a:pt x="811530" y="1615439"/>
                </a:lnTo>
                <a:lnTo>
                  <a:pt x="878086" y="1612762"/>
                </a:lnTo>
                <a:lnTo>
                  <a:pt x="943161" y="1604869"/>
                </a:lnTo>
                <a:lnTo>
                  <a:pt x="1006545" y="1591968"/>
                </a:lnTo>
                <a:lnTo>
                  <a:pt x="1068031" y="1574267"/>
                </a:lnTo>
                <a:lnTo>
                  <a:pt x="1127408" y="1551973"/>
                </a:lnTo>
                <a:lnTo>
                  <a:pt x="1184469" y="1525295"/>
                </a:lnTo>
                <a:lnTo>
                  <a:pt x="1239003" y="1494439"/>
                </a:lnTo>
                <a:lnTo>
                  <a:pt x="1290803" y="1459614"/>
                </a:lnTo>
                <a:lnTo>
                  <a:pt x="1339659" y="1421027"/>
                </a:lnTo>
                <a:lnTo>
                  <a:pt x="1356765" y="1405255"/>
                </a:lnTo>
                <a:lnTo>
                  <a:pt x="811530" y="1405255"/>
                </a:lnTo>
                <a:lnTo>
                  <a:pt x="762207" y="1403274"/>
                </a:lnTo>
                <a:lnTo>
                  <a:pt x="713983" y="1397435"/>
                </a:lnTo>
                <a:lnTo>
                  <a:pt x="667012" y="1387892"/>
                </a:lnTo>
                <a:lnTo>
                  <a:pt x="621448" y="1374798"/>
                </a:lnTo>
                <a:lnTo>
                  <a:pt x="577446" y="1358306"/>
                </a:lnTo>
                <a:lnTo>
                  <a:pt x="535161" y="1338571"/>
                </a:lnTo>
                <a:lnTo>
                  <a:pt x="494748" y="1315745"/>
                </a:lnTo>
                <a:lnTo>
                  <a:pt x="456362" y="1289983"/>
                </a:lnTo>
                <a:lnTo>
                  <a:pt x="420158" y="1261438"/>
                </a:lnTo>
                <a:lnTo>
                  <a:pt x="386289" y="1230264"/>
                </a:lnTo>
                <a:lnTo>
                  <a:pt x="354911" y="1196615"/>
                </a:lnTo>
                <a:lnTo>
                  <a:pt x="326180" y="1160643"/>
                </a:lnTo>
                <a:lnTo>
                  <a:pt x="300248" y="1122504"/>
                </a:lnTo>
                <a:lnTo>
                  <a:pt x="277273" y="1082349"/>
                </a:lnTo>
                <a:lnTo>
                  <a:pt x="257407" y="1040334"/>
                </a:lnTo>
                <a:lnTo>
                  <a:pt x="240806" y="996611"/>
                </a:lnTo>
                <a:lnTo>
                  <a:pt x="227624" y="951335"/>
                </a:lnTo>
                <a:lnTo>
                  <a:pt x="218018" y="904658"/>
                </a:lnTo>
                <a:lnTo>
                  <a:pt x="212140" y="856735"/>
                </a:lnTo>
                <a:lnTo>
                  <a:pt x="210146" y="807719"/>
                </a:lnTo>
                <a:lnTo>
                  <a:pt x="212140" y="758704"/>
                </a:lnTo>
                <a:lnTo>
                  <a:pt x="218018" y="710781"/>
                </a:lnTo>
                <a:lnTo>
                  <a:pt x="227624" y="664104"/>
                </a:lnTo>
                <a:lnTo>
                  <a:pt x="240806" y="618828"/>
                </a:lnTo>
                <a:lnTo>
                  <a:pt x="257407" y="575105"/>
                </a:lnTo>
                <a:lnTo>
                  <a:pt x="277273" y="533090"/>
                </a:lnTo>
                <a:lnTo>
                  <a:pt x="300248" y="492935"/>
                </a:lnTo>
                <a:lnTo>
                  <a:pt x="326180" y="454796"/>
                </a:lnTo>
                <a:lnTo>
                  <a:pt x="354911" y="418824"/>
                </a:lnTo>
                <a:lnTo>
                  <a:pt x="386289" y="385175"/>
                </a:lnTo>
                <a:lnTo>
                  <a:pt x="420158" y="354001"/>
                </a:lnTo>
                <a:lnTo>
                  <a:pt x="456362" y="325456"/>
                </a:lnTo>
                <a:lnTo>
                  <a:pt x="494748" y="299694"/>
                </a:lnTo>
                <a:lnTo>
                  <a:pt x="535161" y="276868"/>
                </a:lnTo>
                <a:lnTo>
                  <a:pt x="577446" y="257133"/>
                </a:lnTo>
                <a:lnTo>
                  <a:pt x="621448" y="240641"/>
                </a:lnTo>
                <a:lnTo>
                  <a:pt x="667012" y="227547"/>
                </a:lnTo>
                <a:lnTo>
                  <a:pt x="713983" y="218004"/>
                </a:lnTo>
                <a:lnTo>
                  <a:pt x="762207" y="212165"/>
                </a:lnTo>
                <a:lnTo>
                  <a:pt x="811530" y="210185"/>
                </a:lnTo>
                <a:lnTo>
                  <a:pt x="1356765" y="210185"/>
                </a:lnTo>
                <a:lnTo>
                  <a:pt x="1339659" y="194412"/>
                </a:lnTo>
                <a:lnTo>
                  <a:pt x="1290803" y="155825"/>
                </a:lnTo>
                <a:lnTo>
                  <a:pt x="1239003" y="121000"/>
                </a:lnTo>
                <a:lnTo>
                  <a:pt x="1184469" y="90144"/>
                </a:lnTo>
                <a:lnTo>
                  <a:pt x="1127408" y="63466"/>
                </a:lnTo>
                <a:lnTo>
                  <a:pt x="1068031" y="41172"/>
                </a:lnTo>
                <a:lnTo>
                  <a:pt x="1006545" y="23471"/>
                </a:lnTo>
                <a:lnTo>
                  <a:pt x="943161" y="10570"/>
                </a:lnTo>
                <a:lnTo>
                  <a:pt x="878086" y="2677"/>
                </a:lnTo>
                <a:lnTo>
                  <a:pt x="811530" y="0"/>
                </a:lnTo>
                <a:close/>
              </a:path>
              <a:path w="1623059" h="1615439">
                <a:moveTo>
                  <a:pt x="1356765" y="210185"/>
                </a:moveTo>
                <a:lnTo>
                  <a:pt x="811530" y="210185"/>
                </a:lnTo>
                <a:lnTo>
                  <a:pt x="860848" y="212165"/>
                </a:lnTo>
                <a:lnTo>
                  <a:pt x="909069" y="218004"/>
                </a:lnTo>
                <a:lnTo>
                  <a:pt x="956037" y="227547"/>
                </a:lnTo>
                <a:lnTo>
                  <a:pt x="1001598" y="240641"/>
                </a:lnTo>
                <a:lnTo>
                  <a:pt x="1045596" y="257133"/>
                </a:lnTo>
                <a:lnTo>
                  <a:pt x="1087878" y="276868"/>
                </a:lnTo>
                <a:lnTo>
                  <a:pt x="1128289" y="299694"/>
                </a:lnTo>
                <a:lnTo>
                  <a:pt x="1166672" y="325456"/>
                </a:lnTo>
                <a:lnTo>
                  <a:pt x="1202875" y="354001"/>
                </a:lnTo>
                <a:lnTo>
                  <a:pt x="1236741" y="385175"/>
                </a:lnTo>
                <a:lnTo>
                  <a:pt x="1268117" y="418824"/>
                </a:lnTo>
                <a:lnTo>
                  <a:pt x="1296847" y="454796"/>
                </a:lnTo>
                <a:lnTo>
                  <a:pt x="1322777" y="492935"/>
                </a:lnTo>
                <a:lnTo>
                  <a:pt x="1345752" y="533090"/>
                </a:lnTo>
                <a:lnTo>
                  <a:pt x="1365617" y="575105"/>
                </a:lnTo>
                <a:lnTo>
                  <a:pt x="1382217" y="618828"/>
                </a:lnTo>
                <a:lnTo>
                  <a:pt x="1395397" y="664104"/>
                </a:lnTo>
                <a:lnTo>
                  <a:pt x="1405004" y="710781"/>
                </a:lnTo>
                <a:lnTo>
                  <a:pt x="1410881" y="758704"/>
                </a:lnTo>
                <a:lnTo>
                  <a:pt x="1412875" y="807719"/>
                </a:lnTo>
                <a:lnTo>
                  <a:pt x="1410881" y="856735"/>
                </a:lnTo>
                <a:lnTo>
                  <a:pt x="1405004" y="904658"/>
                </a:lnTo>
                <a:lnTo>
                  <a:pt x="1395397" y="951335"/>
                </a:lnTo>
                <a:lnTo>
                  <a:pt x="1382217" y="996611"/>
                </a:lnTo>
                <a:lnTo>
                  <a:pt x="1365617" y="1040334"/>
                </a:lnTo>
                <a:lnTo>
                  <a:pt x="1345752" y="1082349"/>
                </a:lnTo>
                <a:lnTo>
                  <a:pt x="1322777" y="1122504"/>
                </a:lnTo>
                <a:lnTo>
                  <a:pt x="1296847" y="1160643"/>
                </a:lnTo>
                <a:lnTo>
                  <a:pt x="1268117" y="1196615"/>
                </a:lnTo>
                <a:lnTo>
                  <a:pt x="1236741" y="1230264"/>
                </a:lnTo>
                <a:lnTo>
                  <a:pt x="1202875" y="1261438"/>
                </a:lnTo>
                <a:lnTo>
                  <a:pt x="1166672" y="1289983"/>
                </a:lnTo>
                <a:lnTo>
                  <a:pt x="1128289" y="1315745"/>
                </a:lnTo>
                <a:lnTo>
                  <a:pt x="1087878" y="1338571"/>
                </a:lnTo>
                <a:lnTo>
                  <a:pt x="1045596" y="1358306"/>
                </a:lnTo>
                <a:lnTo>
                  <a:pt x="1001598" y="1374798"/>
                </a:lnTo>
                <a:lnTo>
                  <a:pt x="956037" y="1387892"/>
                </a:lnTo>
                <a:lnTo>
                  <a:pt x="909069" y="1397435"/>
                </a:lnTo>
                <a:lnTo>
                  <a:pt x="860848" y="1403274"/>
                </a:lnTo>
                <a:lnTo>
                  <a:pt x="811530" y="1405255"/>
                </a:lnTo>
                <a:lnTo>
                  <a:pt x="1356765" y="1405255"/>
                </a:lnTo>
                <a:lnTo>
                  <a:pt x="1385363" y="1378886"/>
                </a:lnTo>
                <a:lnTo>
                  <a:pt x="1427706" y="1333399"/>
                </a:lnTo>
                <a:lnTo>
                  <a:pt x="1466478" y="1284774"/>
                </a:lnTo>
                <a:lnTo>
                  <a:pt x="1501471" y="1233218"/>
                </a:lnTo>
                <a:lnTo>
                  <a:pt x="1532476" y="1178940"/>
                </a:lnTo>
                <a:lnTo>
                  <a:pt x="1559284" y="1122146"/>
                </a:lnTo>
                <a:lnTo>
                  <a:pt x="1581686" y="1063044"/>
                </a:lnTo>
                <a:lnTo>
                  <a:pt x="1599474" y="1001843"/>
                </a:lnTo>
                <a:lnTo>
                  <a:pt x="1612438" y="938750"/>
                </a:lnTo>
                <a:lnTo>
                  <a:pt x="1620369" y="873973"/>
                </a:lnTo>
                <a:lnTo>
                  <a:pt x="1623059" y="807719"/>
                </a:lnTo>
                <a:lnTo>
                  <a:pt x="1620369" y="741466"/>
                </a:lnTo>
                <a:lnTo>
                  <a:pt x="1612438" y="676689"/>
                </a:lnTo>
                <a:lnTo>
                  <a:pt x="1599474" y="613596"/>
                </a:lnTo>
                <a:lnTo>
                  <a:pt x="1581686" y="552395"/>
                </a:lnTo>
                <a:lnTo>
                  <a:pt x="1559284" y="493293"/>
                </a:lnTo>
                <a:lnTo>
                  <a:pt x="1532476" y="436499"/>
                </a:lnTo>
                <a:lnTo>
                  <a:pt x="1501471" y="382221"/>
                </a:lnTo>
                <a:lnTo>
                  <a:pt x="1466478" y="330665"/>
                </a:lnTo>
                <a:lnTo>
                  <a:pt x="1427706" y="282040"/>
                </a:lnTo>
                <a:lnTo>
                  <a:pt x="1385363" y="236553"/>
                </a:lnTo>
                <a:lnTo>
                  <a:pt x="1356765" y="210185"/>
                </a:lnTo>
                <a:close/>
              </a:path>
            </a:pathLst>
          </a:custGeom>
          <a:solidFill>
            <a:srgbClr val="EC1F25"/>
          </a:solidFill>
        </p:spPr>
        <p:txBody>
          <a:bodyPr wrap="square" lIns="0" tIns="0" rIns="0" bIns="0" rtlCol="0">
            <a:spAutoFit/>
          </a:bodyPr>
          <a:lstStyle/>
          <a:p/>
        </p:txBody>
      </p:sp>
      <p:sp>
        <p:nvSpPr>
          <p:cNvPr id="14" name="object 14"/>
          <p:cNvSpPr/>
          <p:nvPr/>
        </p:nvSpPr>
        <p:spPr>
          <a:xfrm>
            <a:off x="1199388" y="2072639"/>
            <a:ext cx="217931" cy="2084831"/>
          </a:xfrm>
          <a:custGeom>
            <a:avLst/>
            <a:gdLst/>
            <a:ahLst/>
            <a:cxnLst/>
            <a:rect l="l" t="t" r="r" b="b"/>
            <a:pathLst>
              <a:path w="217931" h="2084831">
                <a:moveTo>
                  <a:pt x="0" y="2084831"/>
                </a:moveTo>
                <a:lnTo>
                  <a:pt x="217931" y="2084831"/>
                </a:lnTo>
                <a:lnTo>
                  <a:pt x="217931" y="0"/>
                </a:lnTo>
                <a:lnTo>
                  <a:pt x="0" y="0"/>
                </a:lnTo>
                <a:lnTo>
                  <a:pt x="0" y="2084831"/>
                </a:lnTo>
                <a:close/>
              </a:path>
            </a:pathLst>
          </a:custGeom>
          <a:solidFill>
            <a:srgbClr val="EC1F25"/>
          </a:solidFill>
        </p:spPr>
        <p:txBody>
          <a:bodyPr wrap="square" lIns="0" tIns="0" rIns="0" bIns="0" rtlCol="0">
            <a:spAutoFit/>
          </a:bodyPr>
          <a:lstStyle/>
          <a:p/>
        </p:txBody>
      </p:sp>
      <p:sp>
        <p:nvSpPr>
          <p:cNvPr id="15" name="object 15"/>
          <p:cNvSpPr txBox="1"/>
          <p:nvPr/>
        </p:nvSpPr>
        <p:spPr>
          <a:xfrm>
            <a:off x="900785" y="2922142"/>
            <a:ext cx="824230" cy="287020"/>
          </a:xfrm>
          <a:prstGeom prst="rect">
            <a:avLst/>
          </a:prstGeom>
        </p:spPr>
        <p:txBody>
          <a:bodyPr vert="horz" wrap="square" lIns="0" tIns="0" rIns="0" bIns="0" rtlCol="0">
            <a:spAutoFit/>
          </a:bodyPr>
          <a:lstStyle/>
          <a:p>
            <a:pPr marL="12700">
              <a:lnSpc>
                <a:spcPct val="100000"/>
              </a:lnSpc>
              <a:tabLst>
                <a:tab pos="582295" algn="l"/>
              </a:tabLst>
            </a:pPr>
            <a:r>
              <a:rPr sz="1800" b="1" dirty="0">
                <a:solidFill>
                  <a:srgbClr val="585858"/>
                </a:solidFill>
                <a:latin typeface="微软雅黑" panose="020B0503020204020204" charset="-122"/>
                <a:cs typeface="微软雅黑" panose="020B0503020204020204" charset="-122"/>
              </a:rPr>
              <a:t>工	会</a:t>
            </a:r>
            <a:endParaRPr sz="1800">
              <a:latin typeface="微软雅黑" panose="020B0503020204020204" charset="-122"/>
              <a:cs typeface="微软雅黑" panose="020B0503020204020204" charset="-122"/>
            </a:endParaRPr>
          </a:p>
        </p:txBody>
      </p:sp>
      <p:sp>
        <p:nvSpPr>
          <p:cNvPr id="16" name="object 16"/>
          <p:cNvSpPr/>
          <p:nvPr/>
        </p:nvSpPr>
        <p:spPr>
          <a:xfrm>
            <a:off x="8956547" y="224027"/>
            <a:ext cx="926592" cy="800100"/>
          </a:xfrm>
          <a:custGeom>
            <a:avLst/>
            <a:gdLst/>
            <a:ahLst/>
            <a:cxnLst/>
            <a:rect l="l" t="t" r="r" b="b"/>
            <a:pathLst>
              <a:path w="926592" h="800100">
                <a:moveTo>
                  <a:pt x="726567" y="0"/>
                </a:moveTo>
                <a:lnTo>
                  <a:pt x="200025" y="0"/>
                </a:lnTo>
                <a:lnTo>
                  <a:pt x="0" y="400050"/>
                </a:lnTo>
                <a:lnTo>
                  <a:pt x="200025" y="800100"/>
                </a:lnTo>
                <a:lnTo>
                  <a:pt x="726567" y="800100"/>
                </a:lnTo>
                <a:lnTo>
                  <a:pt x="926592" y="400050"/>
                </a:lnTo>
                <a:lnTo>
                  <a:pt x="726567" y="0"/>
                </a:lnTo>
                <a:close/>
              </a:path>
            </a:pathLst>
          </a:custGeom>
          <a:solidFill>
            <a:srgbClr val="17BC9B"/>
          </a:solidFill>
        </p:spPr>
        <p:txBody>
          <a:bodyPr wrap="square" lIns="0" tIns="0" rIns="0" bIns="0" rtlCol="0">
            <a:spAutoFit/>
          </a:bodyPr>
          <a:lstStyle/>
          <a:p/>
        </p:txBody>
      </p:sp>
      <p:sp>
        <p:nvSpPr>
          <p:cNvPr id="17" name="object 17"/>
          <p:cNvSpPr txBox="1"/>
          <p:nvPr/>
        </p:nvSpPr>
        <p:spPr>
          <a:xfrm>
            <a:off x="9318497" y="387222"/>
            <a:ext cx="205740" cy="457200"/>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Calibri" panose="020F0502020204030204"/>
                <a:cs typeface="Calibri" panose="020F0502020204030204"/>
              </a:rPr>
              <a:t>7</a:t>
            </a:r>
            <a:endParaRPr sz="2800">
              <a:latin typeface="Calibri" panose="020F0502020204030204"/>
              <a:cs typeface="Calibri" panose="020F0502020204030204"/>
            </a:endParaRPr>
          </a:p>
        </p:txBody>
      </p:sp>
      <p:sp>
        <p:nvSpPr>
          <p:cNvPr id="18" name="object 18"/>
          <p:cNvSpPr txBox="1"/>
          <p:nvPr/>
        </p:nvSpPr>
        <p:spPr>
          <a:xfrm>
            <a:off x="383844" y="728471"/>
            <a:ext cx="4602480" cy="378460"/>
          </a:xfrm>
          <a:prstGeom prst="rect">
            <a:avLst/>
          </a:prstGeom>
        </p:spPr>
        <p:txBody>
          <a:bodyPr vert="horz" wrap="square" lIns="0" tIns="0" rIns="0" bIns="0" rtlCol="0">
            <a:spAutoFit/>
          </a:bodyPr>
          <a:lstStyle/>
          <a:p>
            <a:pPr marL="12700">
              <a:lnSpc>
                <a:spcPct val="100000"/>
              </a:lnSpc>
            </a:pPr>
            <a:r>
              <a:rPr sz="2400" b="1" dirty="0">
                <a:solidFill>
                  <a:srgbClr val="585858"/>
                </a:solidFill>
                <a:latin typeface="微软雅黑" panose="020B0503020204020204" charset="-122"/>
                <a:cs typeface="微软雅黑" panose="020B0503020204020204" charset="-122"/>
              </a:rPr>
              <a:t>工会依法对安全生产工作进行监督</a:t>
            </a:r>
            <a:endParaRPr sz="2400">
              <a:latin typeface="微软雅黑" panose="020B0503020204020204" charset="-122"/>
              <a:cs typeface="微软雅黑" panose="020B0503020204020204" charset="-122"/>
            </a:endParaRPr>
          </a:p>
        </p:txBody>
      </p:sp>
      <p:sp>
        <p:nvSpPr>
          <p:cNvPr id="19" name="object 19"/>
          <p:cNvSpPr/>
          <p:nvPr/>
        </p:nvSpPr>
        <p:spPr>
          <a:xfrm>
            <a:off x="201168" y="673608"/>
            <a:ext cx="0" cy="504063"/>
          </a:xfrm>
          <a:custGeom>
            <a:avLst/>
            <a:gdLst/>
            <a:ahLst/>
            <a:cxnLst/>
            <a:rect l="l" t="t" r="r" b="b"/>
            <a:pathLst>
              <a:path h="504063">
                <a:moveTo>
                  <a:pt x="0" y="0"/>
                </a:moveTo>
                <a:lnTo>
                  <a:pt x="0" y="504063"/>
                </a:lnTo>
              </a:path>
            </a:pathLst>
          </a:custGeom>
          <a:ln w="76200">
            <a:solidFill>
              <a:srgbClr val="E70009"/>
            </a:solidFill>
          </a:ln>
        </p:spPr>
        <p:txBody>
          <a:bodyPr wrap="square" lIns="0" tIns="0" rIns="0" bIns="0" rtlCol="0">
            <a:spAutoFit/>
          </a:bodyPr>
          <a:lstStyle/>
          <a:p/>
        </p:txBody>
      </p:sp>
      <p:sp>
        <p:nvSpPr>
          <p:cNvPr id="20" name="矩形 19"/>
          <p:cNvSpPr/>
          <p:nvPr/>
        </p:nvSpPr>
        <p:spPr>
          <a:xfrm>
            <a:off x="383844" y="4549676"/>
            <a:ext cx="6729426"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fontAlgn="base"/>
            <a:r>
              <a:rPr lang="zh-CN" altLang="zh-CN" sz="2400" dirty="0">
                <a:solidFill>
                  <a:srgbClr val="FF0000"/>
                </a:solidFill>
              </a:rPr>
              <a:t>第七条</a:t>
            </a:r>
            <a:r>
              <a:rPr lang="en-US" altLang="zh-CN" sz="2400" dirty="0">
                <a:solidFill>
                  <a:srgbClr val="FF0000"/>
                </a:solidFill>
              </a:rPr>
              <a:t> </a:t>
            </a:r>
            <a:r>
              <a:rPr lang="zh-CN" altLang="zh-CN" sz="2400" dirty="0">
                <a:solidFill>
                  <a:srgbClr val="FF0000"/>
                </a:solidFill>
              </a:rPr>
              <a:t>工会依法对安全生产工作进行监督。</a:t>
            </a:r>
            <a:endParaRPr lang="zh-CN" altLang="zh-CN" sz="2400" dirty="0">
              <a:solidFill>
                <a:srgbClr val="FF0000"/>
              </a:solidFill>
            </a:endParaRPr>
          </a:p>
          <a:p>
            <a:pPr fontAlgn="base"/>
            <a:r>
              <a:rPr lang="zh-CN" altLang="zh-CN" sz="2400" dirty="0">
                <a:solidFill>
                  <a:srgbClr val="FF0000"/>
                </a:solidFill>
              </a:rPr>
              <a:t>生产经营单位的工会依法组织职工参加本单位安全生产工作的民主管理和民主监督，维护职工在安全生产方面的合法权益。生产经营单位制定或者修改有关安全生产的规章制度，应当听取工会的意见。</a:t>
            </a:r>
            <a:endParaRPr lang="zh-CN" altLang="zh-CN"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05455" y="435863"/>
            <a:ext cx="4392168" cy="621791"/>
          </a:xfrm>
          <a:custGeom>
            <a:avLst/>
            <a:gdLst/>
            <a:ahLst/>
            <a:cxnLst/>
            <a:rect l="l" t="t" r="r" b="b"/>
            <a:pathLst>
              <a:path w="4392168" h="621791">
                <a:moveTo>
                  <a:pt x="4288536" y="0"/>
                </a:moveTo>
                <a:lnTo>
                  <a:pt x="95666" y="300"/>
                </a:lnTo>
                <a:lnTo>
                  <a:pt x="55027" y="12063"/>
                </a:lnTo>
                <a:lnTo>
                  <a:pt x="23224" y="38214"/>
                </a:lnTo>
                <a:lnTo>
                  <a:pt x="3992" y="75020"/>
                </a:lnTo>
                <a:lnTo>
                  <a:pt x="0" y="103632"/>
                </a:lnTo>
                <a:lnTo>
                  <a:pt x="300" y="526125"/>
                </a:lnTo>
                <a:lnTo>
                  <a:pt x="12063" y="566764"/>
                </a:lnTo>
                <a:lnTo>
                  <a:pt x="38214" y="598567"/>
                </a:lnTo>
                <a:lnTo>
                  <a:pt x="75020" y="617799"/>
                </a:lnTo>
                <a:lnTo>
                  <a:pt x="103631" y="621791"/>
                </a:lnTo>
                <a:lnTo>
                  <a:pt x="4296501" y="621491"/>
                </a:lnTo>
                <a:lnTo>
                  <a:pt x="4337140" y="609728"/>
                </a:lnTo>
                <a:lnTo>
                  <a:pt x="4368943" y="583577"/>
                </a:lnTo>
                <a:lnTo>
                  <a:pt x="4388175" y="546771"/>
                </a:lnTo>
                <a:lnTo>
                  <a:pt x="4392168" y="518160"/>
                </a:lnTo>
                <a:lnTo>
                  <a:pt x="4391867" y="95666"/>
                </a:lnTo>
                <a:lnTo>
                  <a:pt x="4380104" y="55027"/>
                </a:lnTo>
                <a:lnTo>
                  <a:pt x="4353953" y="23224"/>
                </a:lnTo>
                <a:lnTo>
                  <a:pt x="4317147" y="3992"/>
                </a:lnTo>
                <a:lnTo>
                  <a:pt x="4288536" y="0"/>
                </a:lnTo>
                <a:close/>
              </a:path>
            </a:pathLst>
          </a:custGeom>
          <a:solidFill>
            <a:srgbClr val="CC6600"/>
          </a:solidFill>
        </p:spPr>
        <p:txBody>
          <a:bodyPr wrap="square" lIns="0" tIns="0" rIns="0" bIns="0" rtlCol="0">
            <a:spAutoFit/>
          </a:bodyPr>
          <a:lstStyle/>
          <a:p/>
        </p:txBody>
      </p:sp>
      <p:sp>
        <p:nvSpPr>
          <p:cNvPr id="3" name="object 3"/>
          <p:cNvSpPr txBox="1"/>
          <p:nvPr/>
        </p:nvSpPr>
        <p:spPr>
          <a:xfrm>
            <a:off x="2781045" y="584453"/>
            <a:ext cx="3840479" cy="317500"/>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软雅黑" panose="020B0503020204020204" charset="-122"/>
                <a:cs typeface="微软雅黑" panose="020B0503020204020204" charset="-122"/>
              </a:rPr>
              <a:t>负有安全生产监督管理</a:t>
            </a:r>
            <a:r>
              <a:rPr sz="2000" b="1" spc="-15" dirty="0">
                <a:solidFill>
                  <a:srgbClr val="FFFFFF"/>
                </a:solidFill>
                <a:latin typeface="微软雅黑" panose="020B0503020204020204" charset="-122"/>
                <a:cs typeface="微软雅黑" panose="020B0503020204020204" charset="-122"/>
              </a:rPr>
              <a:t>职</a:t>
            </a:r>
            <a:r>
              <a:rPr sz="2000" b="1" spc="0" dirty="0">
                <a:solidFill>
                  <a:srgbClr val="FFFFFF"/>
                </a:solidFill>
                <a:latin typeface="微软雅黑" panose="020B0503020204020204" charset="-122"/>
                <a:cs typeface="微软雅黑" panose="020B0503020204020204" charset="-122"/>
              </a:rPr>
              <a:t>责的</a:t>
            </a:r>
            <a:r>
              <a:rPr sz="2000" b="1" spc="-15" dirty="0">
                <a:solidFill>
                  <a:srgbClr val="FFFFFF"/>
                </a:solidFill>
                <a:latin typeface="微软雅黑" panose="020B0503020204020204" charset="-122"/>
                <a:cs typeface="微软雅黑" panose="020B0503020204020204" charset="-122"/>
              </a:rPr>
              <a:t>部</a:t>
            </a:r>
            <a:r>
              <a:rPr sz="2000" b="1" spc="0" dirty="0">
                <a:solidFill>
                  <a:srgbClr val="FFFFFF"/>
                </a:solidFill>
                <a:latin typeface="微软雅黑" panose="020B0503020204020204" charset="-122"/>
                <a:cs typeface="微软雅黑" panose="020B0503020204020204" charset="-122"/>
              </a:rPr>
              <a:t>门</a:t>
            </a:r>
            <a:endParaRPr sz="2000">
              <a:latin typeface="微软雅黑" panose="020B0503020204020204" charset="-122"/>
              <a:cs typeface="微软雅黑" panose="020B0503020204020204" charset="-122"/>
            </a:endParaRPr>
          </a:p>
        </p:txBody>
      </p:sp>
      <p:sp>
        <p:nvSpPr>
          <p:cNvPr id="4" name="object 4"/>
          <p:cNvSpPr/>
          <p:nvPr/>
        </p:nvSpPr>
        <p:spPr>
          <a:xfrm>
            <a:off x="4677917" y="1058417"/>
            <a:ext cx="0" cy="506476"/>
          </a:xfrm>
          <a:custGeom>
            <a:avLst/>
            <a:gdLst/>
            <a:ahLst/>
            <a:cxnLst/>
            <a:rect l="l" t="t" r="r" b="b"/>
            <a:pathLst>
              <a:path h="506476">
                <a:moveTo>
                  <a:pt x="0" y="0"/>
                </a:moveTo>
                <a:lnTo>
                  <a:pt x="0" y="506476"/>
                </a:lnTo>
              </a:path>
            </a:pathLst>
          </a:custGeom>
          <a:ln w="38100">
            <a:solidFill>
              <a:srgbClr val="008BD6"/>
            </a:solidFill>
          </a:ln>
        </p:spPr>
        <p:txBody>
          <a:bodyPr wrap="square" lIns="0" tIns="0" rIns="0" bIns="0" rtlCol="0">
            <a:spAutoFit/>
          </a:bodyPr>
          <a:lstStyle/>
          <a:p/>
        </p:txBody>
      </p:sp>
      <p:sp>
        <p:nvSpPr>
          <p:cNvPr id="5" name="object 5"/>
          <p:cNvSpPr/>
          <p:nvPr/>
        </p:nvSpPr>
        <p:spPr>
          <a:xfrm>
            <a:off x="2650998" y="1559813"/>
            <a:ext cx="4103624" cy="0"/>
          </a:xfrm>
          <a:custGeom>
            <a:avLst/>
            <a:gdLst/>
            <a:ahLst/>
            <a:cxnLst/>
            <a:rect l="l" t="t" r="r" b="b"/>
            <a:pathLst>
              <a:path w="4103624">
                <a:moveTo>
                  <a:pt x="0" y="0"/>
                </a:moveTo>
                <a:lnTo>
                  <a:pt x="4103624" y="0"/>
                </a:lnTo>
              </a:path>
            </a:pathLst>
          </a:custGeom>
          <a:ln w="38100">
            <a:solidFill>
              <a:srgbClr val="008BD6"/>
            </a:solidFill>
          </a:ln>
        </p:spPr>
        <p:txBody>
          <a:bodyPr wrap="square" lIns="0" tIns="0" rIns="0" bIns="0" rtlCol="0">
            <a:spAutoFit/>
          </a:bodyPr>
          <a:lstStyle/>
          <a:p/>
        </p:txBody>
      </p:sp>
      <p:sp>
        <p:nvSpPr>
          <p:cNvPr id="6" name="object 6"/>
          <p:cNvSpPr/>
          <p:nvPr/>
        </p:nvSpPr>
        <p:spPr>
          <a:xfrm>
            <a:off x="2606039" y="1547622"/>
            <a:ext cx="114300" cy="304800"/>
          </a:xfrm>
          <a:custGeom>
            <a:avLst/>
            <a:gdLst/>
            <a:ahLst/>
            <a:cxnLst/>
            <a:rect l="l" t="t" r="r" b="b"/>
            <a:pathLst>
              <a:path w="114300" h="304800">
                <a:moveTo>
                  <a:pt x="38100" y="190500"/>
                </a:moveTo>
                <a:lnTo>
                  <a:pt x="0" y="190500"/>
                </a:lnTo>
                <a:lnTo>
                  <a:pt x="57150" y="304800"/>
                </a:lnTo>
                <a:lnTo>
                  <a:pt x="104775" y="209550"/>
                </a:lnTo>
                <a:lnTo>
                  <a:pt x="38100" y="209550"/>
                </a:lnTo>
                <a:lnTo>
                  <a:pt x="38100" y="190500"/>
                </a:lnTo>
                <a:close/>
              </a:path>
              <a:path w="114300" h="304800">
                <a:moveTo>
                  <a:pt x="76200" y="0"/>
                </a:moveTo>
                <a:lnTo>
                  <a:pt x="38100" y="0"/>
                </a:lnTo>
                <a:lnTo>
                  <a:pt x="38100" y="209550"/>
                </a:lnTo>
                <a:lnTo>
                  <a:pt x="76200" y="209550"/>
                </a:lnTo>
                <a:lnTo>
                  <a:pt x="76200" y="0"/>
                </a:lnTo>
                <a:close/>
              </a:path>
              <a:path w="114300" h="304800">
                <a:moveTo>
                  <a:pt x="114300" y="190500"/>
                </a:moveTo>
                <a:lnTo>
                  <a:pt x="76200" y="190500"/>
                </a:lnTo>
                <a:lnTo>
                  <a:pt x="76200" y="209550"/>
                </a:lnTo>
                <a:lnTo>
                  <a:pt x="104775" y="209550"/>
                </a:lnTo>
                <a:lnTo>
                  <a:pt x="114300" y="190500"/>
                </a:lnTo>
                <a:close/>
              </a:path>
            </a:pathLst>
          </a:custGeom>
          <a:solidFill>
            <a:srgbClr val="008BD6"/>
          </a:solidFill>
        </p:spPr>
        <p:txBody>
          <a:bodyPr wrap="square" lIns="0" tIns="0" rIns="0" bIns="0" rtlCol="0">
            <a:spAutoFit/>
          </a:bodyPr>
          <a:lstStyle/>
          <a:p/>
        </p:txBody>
      </p:sp>
      <p:sp>
        <p:nvSpPr>
          <p:cNvPr id="7" name="object 7"/>
          <p:cNvSpPr/>
          <p:nvPr/>
        </p:nvSpPr>
        <p:spPr>
          <a:xfrm>
            <a:off x="6684264" y="1547622"/>
            <a:ext cx="114300" cy="304800"/>
          </a:xfrm>
          <a:custGeom>
            <a:avLst/>
            <a:gdLst/>
            <a:ahLst/>
            <a:cxnLst/>
            <a:rect l="l" t="t" r="r" b="b"/>
            <a:pathLst>
              <a:path w="114300" h="304800">
                <a:moveTo>
                  <a:pt x="38100" y="190500"/>
                </a:moveTo>
                <a:lnTo>
                  <a:pt x="0" y="190500"/>
                </a:lnTo>
                <a:lnTo>
                  <a:pt x="57150" y="304800"/>
                </a:lnTo>
                <a:lnTo>
                  <a:pt x="104775" y="209550"/>
                </a:lnTo>
                <a:lnTo>
                  <a:pt x="38100" y="209550"/>
                </a:lnTo>
                <a:lnTo>
                  <a:pt x="38100" y="190500"/>
                </a:lnTo>
                <a:close/>
              </a:path>
              <a:path w="114300" h="304800">
                <a:moveTo>
                  <a:pt x="76200" y="0"/>
                </a:moveTo>
                <a:lnTo>
                  <a:pt x="38100" y="0"/>
                </a:lnTo>
                <a:lnTo>
                  <a:pt x="38100" y="209550"/>
                </a:lnTo>
                <a:lnTo>
                  <a:pt x="76200" y="209550"/>
                </a:lnTo>
                <a:lnTo>
                  <a:pt x="76200" y="0"/>
                </a:lnTo>
                <a:close/>
              </a:path>
              <a:path w="114300" h="304800">
                <a:moveTo>
                  <a:pt x="114300" y="190500"/>
                </a:moveTo>
                <a:lnTo>
                  <a:pt x="76200" y="190500"/>
                </a:lnTo>
                <a:lnTo>
                  <a:pt x="76200" y="209550"/>
                </a:lnTo>
                <a:lnTo>
                  <a:pt x="104775" y="209550"/>
                </a:lnTo>
                <a:lnTo>
                  <a:pt x="114300" y="190500"/>
                </a:lnTo>
                <a:close/>
              </a:path>
            </a:pathLst>
          </a:custGeom>
          <a:solidFill>
            <a:srgbClr val="008BD6"/>
          </a:solidFill>
        </p:spPr>
        <p:txBody>
          <a:bodyPr wrap="square" lIns="0" tIns="0" rIns="0" bIns="0" rtlCol="0">
            <a:spAutoFit/>
          </a:bodyPr>
          <a:lstStyle/>
          <a:p/>
        </p:txBody>
      </p:sp>
      <p:sp>
        <p:nvSpPr>
          <p:cNvPr id="8" name="object 8"/>
          <p:cNvSpPr/>
          <p:nvPr/>
        </p:nvSpPr>
        <p:spPr>
          <a:xfrm>
            <a:off x="1086613" y="1825751"/>
            <a:ext cx="3125720" cy="810768"/>
          </a:xfrm>
          <a:custGeom>
            <a:avLst/>
            <a:gdLst/>
            <a:ahLst/>
            <a:cxnLst/>
            <a:rect l="l" t="t" r="r" b="b"/>
            <a:pathLst>
              <a:path w="3125720" h="810768">
                <a:moveTo>
                  <a:pt x="2990594" y="0"/>
                </a:moveTo>
                <a:lnTo>
                  <a:pt x="134423" y="1"/>
                </a:lnTo>
                <a:lnTo>
                  <a:pt x="91911" y="7053"/>
                </a:lnTo>
                <a:lnTo>
                  <a:pt x="55007" y="26290"/>
                </a:lnTo>
                <a:lnTo>
                  <a:pt x="25917" y="55513"/>
                </a:lnTo>
                <a:lnTo>
                  <a:pt x="6845" y="92525"/>
                </a:lnTo>
                <a:lnTo>
                  <a:pt x="35" y="134425"/>
                </a:lnTo>
                <a:lnTo>
                  <a:pt x="0" y="676342"/>
                </a:lnTo>
                <a:lnTo>
                  <a:pt x="861" y="691009"/>
                </a:lnTo>
                <a:lnTo>
                  <a:pt x="12226" y="731909"/>
                </a:lnTo>
                <a:lnTo>
                  <a:pt x="35046" y="766452"/>
                </a:lnTo>
                <a:lnTo>
                  <a:pt x="67114" y="792439"/>
                </a:lnTo>
                <a:lnTo>
                  <a:pt x="106227" y="807672"/>
                </a:lnTo>
                <a:lnTo>
                  <a:pt x="135126" y="810768"/>
                </a:lnTo>
                <a:lnTo>
                  <a:pt x="2991297" y="810766"/>
                </a:lnTo>
                <a:lnTo>
                  <a:pt x="3033828" y="803714"/>
                </a:lnTo>
                <a:lnTo>
                  <a:pt x="3070734" y="784477"/>
                </a:lnTo>
                <a:lnTo>
                  <a:pt x="3099817" y="755254"/>
                </a:lnTo>
                <a:lnTo>
                  <a:pt x="3118879" y="718242"/>
                </a:lnTo>
                <a:lnTo>
                  <a:pt x="3125684" y="676342"/>
                </a:lnTo>
                <a:lnTo>
                  <a:pt x="3125720" y="134425"/>
                </a:lnTo>
                <a:lnTo>
                  <a:pt x="3124859" y="119758"/>
                </a:lnTo>
                <a:lnTo>
                  <a:pt x="3113501" y="78858"/>
                </a:lnTo>
                <a:lnTo>
                  <a:pt x="3090691" y="44315"/>
                </a:lnTo>
                <a:lnTo>
                  <a:pt x="3058628" y="18328"/>
                </a:lnTo>
                <a:lnTo>
                  <a:pt x="3019508" y="3095"/>
                </a:lnTo>
                <a:lnTo>
                  <a:pt x="2990594" y="0"/>
                </a:lnTo>
                <a:close/>
              </a:path>
            </a:pathLst>
          </a:custGeom>
          <a:solidFill>
            <a:srgbClr val="00AF50"/>
          </a:solidFill>
        </p:spPr>
        <p:txBody>
          <a:bodyPr wrap="square" lIns="0" tIns="0" rIns="0" bIns="0" rtlCol="0">
            <a:spAutoFit/>
          </a:bodyPr>
          <a:lstStyle/>
          <a:p/>
        </p:txBody>
      </p:sp>
      <p:sp>
        <p:nvSpPr>
          <p:cNvPr id="9" name="object 9"/>
          <p:cNvSpPr txBox="1"/>
          <p:nvPr/>
        </p:nvSpPr>
        <p:spPr>
          <a:xfrm>
            <a:off x="1622805" y="2101722"/>
            <a:ext cx="2052320" cy="256540"/>
          </a:xfrm>
          <a:prstGeom prst="rect">
            <a:avLst/>
          </a:prstGeom>
        </p:spPr>
        <p:txBody>
          <a:bodyPr vert="horz" wrap="square" lIns="0" tIns="0" rIns="0" bIns="0" rtlCol="0">
            <a:spAutoFit/>
          </a:bodyPr>
          <a:lstStyle/>
          <a:p>
            <a:pPr marL="12700">
              <a:lnSpc>
                <a:spcPct val="100000"/>
              </a:lnSpc>
            </a:pPr>
            <a:r>
              <a:rPr sz="1600" b="1" spc="-20" dirty="0">
                <a:solidFill>
                  <a:srgbClr val="FFFFFF"/>
                </a:solidFill>
                <a:latin typeface="微软雅黑" panose="020B0503020204020204" charset="-122"/>
                <a:cs typeface="微软雅黑" panose="020B0503020204020204" charset="-122"/>
              </a:rPr>
              <a:t>安全生产监督管理部门</a:t>
            </a:r>
            <a:endParaRPr sz="1600">
              <a:latin typeface="微软雅黑" panose="020B0503020204020204" charset="-122"/>
              <a:cs typeface="微软雅黑" panose="020B0503020204020204" charset="-122"/>
            </a:endParaRPr>
          </a:p>
        </p:txBody>
      </p:sp>
      <p:sp>
        <p:nvSpPr>
          <p:cNvPr id="10" name="object 10"/>
          <p:cNvSpPr/>
          <p:nvPr/>
        </p:nvSpPr>
        <p:spPr>
          <a:xfrm>
            <a:off x="5177028" y="1833372"/>
            <a:ext cx="3127248" cy="803148"/>
          </a:xfrm>
          <a:custGeom>
            <a:avLst/>
            <a:gdLst/>
            <a:ahLst/>
            <a:cxnLst/>
            <a:rect l="l" t="t" r="r" b="b"/>
            <a:pathLst>
              <a:path w="3127248" h="803148">
                <a:moveTo>
                  <a:pt x="2993390" y="0"/>
                </a:moveTo>
                <a:lnTo>
                  <a:pt x="120548" y="653"/>
                </a:lnTo>
                <a:lnTo>
                  <a:pt x="79459" y="11520"/>
                </a:lnTo>
                <a:lnTo>
                  <a:pt x="44693" y="34027"/>
                </a:lnTo>
                <a:lnTo>
                  <a:pt x="18499" y="65927"/>
                </a:lnTo>
                <a:lnTo>
                  <a:pt x="3126" y="104971"/>
                </a:lnTo>
                <a:lnTo>
                  <a:pt x="0" y="133857"/>
                </a:lnTo>
                <a:lnTo>
                  <a:pt x="653" y="682599"/>
                </a:lnTo>
                <a:lnTo>
                  <a:pt x="11520" y="723688"/>
                </a:lnTo>
                <a:lnTo>
                  <a:pt x="34027" y="758454"/>
                </a:lnTo>
                <a:lnTo>
                  <a:pt x="65927" y="784648"/>
                </a:lnTo>
                <a:lnTo>
                  <a:pt x="104971" y="800021"/>
                </a:lnTo>
                <a:lnTo>
                  <a:pt x="133858" y="803148"/>
                </a:lnTo>
                <a:lnTo>
                  <a:pt x="3006699" y="802494"/>
                </a:lnTo>
                <a:lnTo>
                  <a:pt x="3047788" y="791627"/>
                </a:lnTo>
                <a:lnTo>
                  <a:pt x="3082554" y="769120"/>
                </a:lnTo>
                <a:lnTo>
                  <a:pt x="3108748" y="737220"/>
                </a:lnTo>
                <a:lnTo>
                  <a:pt x="3124121" y="698176"/>
                </a:lnTo>
                <a:lnTo>
                  <a:pt x="3127248" y="669289"/>
                </a:lnTo>
                <a:lnTo>
                  <a:pt x="3126594" y="120548"/>
                </a:lnTo>
                <a:lnTo>
                  <a:pt x="3115727" y="79459"/>
                </a:lnTo>
                <a:lnTo>
                  <a:pt x="3093220" y="44693"/>
                </a:lnTo>
                <a:lnTo>
                  <a:pt x="3061320" y="18499"/>
                </a:lnTo>
                <a:lnTo>
                  <a:pt x="3022276" y="3126"/>
                </a:lnTo>
                <a:lnTo>
                  <a:pt x="2993390" y="0"/>
                </a:lnTo>
                <a:close/>
              </a:path>
            </a:pathLst>
          </a:custGeom>
          <a:solidFill>
            <a:srgbClr val="00AF50"/>
          </a:solidFill>
        </p:spPr>
        <p:txBody>
          <a:bodyPr wrap="square" lIns="0" tIns="0" rIns="0" bIns="0" rtlCol="0">
            <a:spAutoFit/>
          </a:bodyPr>
          <a:lstStyle/>
          <a:p/>
        </p:txBody>
      </p:sp>
      <p:sp>
        <p:nvSpPr>
          <p:cNvPr id="11" name="object 11"/>
          <p:cNvSpPr txBox="1"/>
          <p:nvPr/>
        </p:nvSpPr>
        <p:spPr>
          <a:xfrm>
            <a:off x="5295646" y="1819147"/>
            <a:ext cx="2863215" cy="744220"/>
          </a:xfrm>
          <a:prstGeom prst="rect">
            <a:avLst/>
          </a:prstGeom>
        </p:spPr>
        <p:txBody>
          <a:bodyPr vert="horz" wrap="square" lIns="0" tIns="0" rIns="0" bIns="0" rtlCol="0">
            <a:spAutoFit/>
          </a:bodyPr>
          <a:lstStyle/>
          <a:p>
            <a:pPr marL="12700" marR="6350">
              <a:lnSpc>
                <a:spcPct val="150000"/>
              </a:lnSpc>
            </a:pPr>
            <a:r>
              <a:rPr sz="1600" b="1" spc="-20" dirty="0">
                <a:solidFill>
                  <a:srgbClr val="FFFFFF"/>
                </a:solidFill>
                <a:latin typeface="微软雅黑" panose="020B0503020204020204" charset="-122"/>
                <a:cs typeface="微软雅黑" panose="020B0503020204020204" charset="-122"/>
              </a:rPr>
              <a:t>对有关行业、领域的安全生产工 作实施监督管理的部门</a:t>
            </a:r>
            <a:endParaRPr sz="1600">
              <a:latin typeface="微软雅黑" panose="020B0503020204020204" charset="-122"/>
              <a:cs typeface="微软雅黑" panose="020B0503020204020204" charset="-122"/>
            </a:endParaRPr>
          </a:p>
        </p:txBody>
      </p:sp>
      <p:sp>
        <p:nvSpPr>
          <p:cNvPr id="12" name="object 12"/>
          <p:cNvSpPr/>
          <p:nvPr/>
        </p:nvSpPr>
        <p:spPr>
          <a:xfrm>
            <a:off x="1086611" y="3212592"/>
            <a:ext cx="3125724" cy="504444"/>
          </a:xfrm>
          <a:custGeom>
            <a:avLst/>
            <a:gdLst/>
            <a:ahLst/>
            <a:cxnLst/>
            <a:rect l="l" t="t" r="r" b="b"/>
            <a:pathLst>
              <a:path w="3125724" h="504444">
                <a:moveTo>
                  <a:pt x="3041650" y="0"/>
                </a:moveTo>
                <a:lnTo>
                  <a:pt x="78727" y="167"/>
                </a:lnTo>
                <a:lnTo>
                  <a:pt x="38787" y="13214"/>
                </a:lnTo>
                <a:lnTo>
                  <a:pt x="10646" y="43072"/>
                </a:lnTo>
                <a:lnTo>
                  <a:pt x="0" y="84074"/>
                </a:lnTo>
                <a:lnTo>
                  <a:pt x="167" y="425721"/>
                </a:lnTo>
                <a:lnTo>
                  <a:pt x="13227" y="465678"/>
                </a:lnTo>
                <a:lnTo>
                  <a:pt x="43095" y="493808"/>
                </a:lnTo>
                <a:lnTo>
                  <a:pt x="84074" y="504444"/>
                </a:lnTo>
                <a:lnTo>
                  <a:pt x="3047001" y="504276"/>
                </a:lnTo>
                <a:lnTo>
                  <a:pt x="3086958" y="491229"/>
                </a:lnTo>
                <a:lnTo>
                  <a:pt x="3115088" y="461371"/>
                </a:lnTo>
                <a:lnTo>
                  <a:pt x="3125724" y="420370"/>
                </a:lnTo>
                <a:lnTo>
                  <a:pt x="3125556" y="78722"/>
                </a:lnTo>
                <a:lnTo>
                  <a:pt x="3112509" y="38765"/>
                </a:lnTo>
                <a:lnTo>
                  <a:pt x="3082651" y="10635"/>
                </a:lnTo>
                <a:lnTo>
                  <a:pt x="3041650" y="0"/>
                </a:lnTo>
                <a:close/>
              </a:path>
            </a:pathLst>
          </a:custGeom>
          <a:solidFill>
            <a:srgbClr val="00AFEF"/>
          </a:solidFill>
        </p:spPr>
        <p:txBody>
          <a:bodyPr wrap="square" lIns="0" tIns="0" rIns="0" bIns="0" rtlCol="0">
            <a:spAutoFit/>
          </a:bodyPr>
          <a:lstStyle/>
          <a:p/>
        </p:txBody>
      </p:sp>
      <p:sp>
        <p:nvSpPr>
          <p:cNvPr id="13" name="object 13"/>
          <p:cNvSpPr/>
          <p:nvPr/>
        </p:nvSpPr>
        <p:spPr>
          <a:xfrm>
            <a:off x="1109472" y="3933444"/>
            <a:ext cx="3125724" cy="502919"/>
          </a:xfrm>
          <a:custGeom>
            <a:avLst/>
            <a:gdLst/>
            <a:ahLst/>
            <a:cxnLst/>
            <a:rect l="l" t="t" r="r" b="b"/>
            <a:pathLst>
              <a:path w="3125724" h="502920">
                <a:moveTo>
                  <a:pt x="3041904" y="0"/>
                </a:moveTo>
                <a:lnTo>
                  <a:pt x="78888" y="142"/>
                </a:lnTo>
                <a:lnTo>
                  <a:pt x="38881" y="13036"/>
                </a:lnTo>
                <a:lnTo>
                  <a:pt x="10675" y="42826"/>
                </a:lnTo>
                <a:lnTo>
                  <a:pt x="0" y="83819"/>
                </a:lnTo>
                <a:lnTo>
                  <a:pt x="142" y="424038"/>
                </a:lnTo>
                <a:lnTo>
                  <a:pt x="13052" y="464066"/>
                </a:lnTo>
                <a:lnTo>
                  <a:pt x="42854" y="492257"/>
                </a:lnTo>
                <a:lnTo>
                  <a:pt x="83819" y="502919"/>
                </a:lnTo>
                <a:lnTo>
                  <a:pt x="3046842" y="502777"/>
                </a:lnTo>
                <a:lnTo>
                  <a:pt x="3086870" y="489883"/>
                </a:lnTo>
                <a:lnTo>
                  <a:pt x="3115061" y="460093"/>
                </a:lnTo>
                <a:lnTo>
                  <a:pt x="3125724" y="419099"/>
                </a:lnTo>
                <a:lnTo>
                  <a:pt x="3125581" y="78881"/>
                </a:lnTo>
                <a:lnTo>
                  <a:pt x="3112687" y="38853"/>
                </a:lnTo>
                <a:lnTo>
                  <a:pt x="3082897" y="10662"/>
                </a:lnTo>
                <a:lnTo>
                  <a:pt x="3041904" y="0"/>
                </a:lnTo>
                <a:close/>
              </a:path>
            </a:pathLst>
          </a:custGeom>
          <a:solidFill>
            <a:srgbClr val="006FC0"/>
          </a:solidFill>
        </p:spPr>
        <p:txBody>
          <a:bodyPr wrap="square" lIns="0" tIns="0" rIns="0" bIns="0" rtlCol="0">
            <a:spAutoFit/>
          </a:bodyPr>
          <a:lstStyle/>
          <a:p/>
        </p:txBody>
      </p:sp>
      <p:sp>
        <p:nvSpPr>
          <p:cNvPr id="14" name="object 14"/>
          <p:cNvSpPr/>
          <p:nvPr/>
        </p:nvSpPr>
        <p:spPr>
          <a:xfrm>
            <a:off x="1086611" y="4675632"/>
            <a:ext cx="3125724" cy="502919"/>
          </a:xfrm>
          <a:custGeom>
            <a:avLst/>
            <a:gdLst/>
            <a:ahLst/>
            <a:cxnLst/>
            <a:rect l="l" t="t" r="r" b="b"/>
            <a:pathLst>
              <a:path w="3125724" h="502920">
                <a:moveTo>
                  <a:pt x="3041904" y="0"/>
                </a:moveTo>
                <a:lnTo>
                  <a:pt x="78888" y="142"/>
                </a:lnTo>
                <a:lnTo>
                  <a:pt x="38881" y="13036"/>
                </a:lnTo>
                <a:lnTo>
                  <a:pt x="10675" y="42826"/>
                </a:lnTo>
                <a:lnTo>
                  <a:pt x="0" y="83820"/>
                </a:lnTo>
                <a:lnTo>
                  <a:pt x="142" y="424038"/>
                </a:lnTo>
                <a:lnTo>
                  <a:pt x="13052" y="464066"/>
                </a:lnTo>
                <a:lnTo>
                  <a:pt x="42854" y="492257"/>
                </a:lnTo>
                <a:lnTo>
                  <a:pt x="83819" y="502920"/>
                </a:lnTo>
                <a:lnTo>
                  <a:pt x="3046842" y="502777"/>
                </a:lnTo>
                <a:lnTo>
                  <a:pt x="3086870" y="489883"/>
                </a:lnTo>
                <a:lnTo>
                  <a:pt x="3115061" y="460093"/>
                </a:lnTo>
                <a:lnTo>
                  <a:pt x="3125724" y="419100"/>
                </a:lnTo>
                <a:lnTo>
                  <a:pt x="3125581" y="78881"/>
                </a:lnTo>
                <a:lnTo>
                  <a:pt x="3112687" y="38853"/>
                </a:lnTo>
                <a:lnTo>
                  <a:pt x="3082897" y="10662"/>
                </a:lnTo>
                <a:lnTo>
                  <a:pt x="3041904" y="0"/>
                </a:lnTo>
                <a:close/>
              </a:path>
            </a:pathLst>
          </a:custGeom>
          <a:solidFill>
            <a:srgbClr val="00AFEF"/>
          </a:solidFill>
        </p:spPr>
        <p:txBody>
          <a:bodyPr wrap="square" lIns="0" tIns="0" rIns="0" bIns="0" rtlCol="0">
            <a:spAutoFit/>
          </a:bodyPr>
          <a:lstStyle/>
          <a:p/>
        </p:txBody>
      </p:sp>
      <p:sp>
        <p:nvSpPr>
          <p:cNvPr id="15" name="object 15"/>
          <p:cNvSpPr/>
          <p:nvPr/>
        </p:nvSpPr>
        <p:spPr>
          <a:xfrm>
            <a:off x="1109472" y="5337047"/>
            <a:ext cx="3125724" cy="504444"/>
          </a:xfrm>
          <a:custGeom>
            <a:avLst/>
            <a:gdLst/>
            <a:ahLst/>
            <a:cxnLst/>
            <a:rect l="l" t="t" r="r" b="b"/>
            <a:pathLst>
              <a:path w="3125724" h="504444">
                <a:moveTo>
                  <a:pt x="3041650" y="0"/>
                </a:moveTo>
                <a:lnTo>
                  <a:pt x="78727" y="167"/>
                </a:lnTo>
                <a:lnTo>
                  <a:pt x="38787" y="13214"/>
                </a:lnTo>
                <a:lnTo>
                  <a:pt x="10646" y="43072"/>
                </a:lnTo>
                <a:lnTo>
                  <a:pt x="0" y="84073"/>
                </a:lnTo>
                <a:lnTo>
                  <a:pt x="167" y="425716"/>
                </a:lnTo>
                <a:lnTo>
                  <a:pt x="13227" y="465656"/>
                </a:lnTo>
                <a:lnTo>
                  <a:pt x="43095" y="493797"/>
                </a:lnTo>
                <a:lnTo>
                  <a:pt x="84074" y="504443"/>
                </a:lnTo>
                <a:lnTo>
                  <a:pt x="3047001" y="504276"/>
                </a:lnTo>
                <a:lnTo>
                  <a:pt x="3086958" y="491216"/>
                </a:lnTo>
                <a:lnTo>
                  <a:pt x="3115088" y="461348"/>
                </a:lnTo>
                <a:lnTo>
                  <a:pt x="3125724" y="420369"/>
                </a:lnTo>
                <a:lnTo>
                  <a:pt x="3125556" y="78722"/>
                </a:lnTo>
                <a:lnTo>
                  <a:pt x="3112509" y="38765"/>
                </a:lnTo>
                <a:lnTo>
                  <a:pt x="3082651" y="10635"/>
                </a:lnTo>
                <a:lnTo>
                  <a:pt x="3041650" y="0"/>
                </a:lnTo>
                <a:close/>
              </a:path>
            </a:pathLst>
          </a:custGeom>
          <a:solidFill>
            <a:srgbClr val="006FC0"/>
          </a:solidFill>
        </p:spPr>
        <p:txBody>
          <a:bodyPr wrap="square" lIns="0" tIns="0" rIns="0" bIns="0" rtlCol="0">
            <a:spAutoFit/>
          </a:bodyPr>
          <a:lstStyle/>
          <a:p/>
        </p:txBody>
      </p:sp>
      <p:sp>
        <p:nvSpPr>
          <p:cNvPr id="16" name="object 16"/>
          <p:cNvSpPr txBox="1"/>
          <p:nvPr/>
        </p:nvSpPr>
        <p:spPr>
          <a:xfrm>
            <a:off x="1420113" y="3335273"/>
            <a:ext cx="2458085" cy="2381885"/>
          </a:xfrm>
          <a:prstGeom prst="rect">
            <a:avLst/>
          </a:prstGeom>
        </p:spPr>
        <p:txBody>
          <a:bodyPr vert="horz" wrap="square" lIns="0" tIns="0" rIns="0" bIns="0" rtlCol="0">
            <a:spAutoFit/>
          </a:bodyPr>
          <a:lstStyle/>
          <a:p>
            <a:pPr algn="ctr">
              <a:lnSpc>
                <a:spcPct val="100000"/>
              </a:lnSpc>
            </a:pPr>
            <a:r>
              <a:rPr sz="1600" b="1" spc="-25" dirty="0">
                <a:solidFill>
                  <a:srgbClr val="FFFFFF"/>
                </a:solidFill>
                <a:latin typeface="微软雅黑" panose="020B0503020204020204" charset="-122"/>
                <a:cs typeface="微软雅黑" panose="020B0503020204020204" charset="-122"/>
              </a:rPr>
              <a:t>安全生产监督管理总局</a:t>
            </a:r>
            <a:endParaRPr sz="1600">
              <a:latin typeface="微软雅黑" panose="020B0503020204020204" charset="-122"/>
              <a:cs typeface="微软雅黑" panose="020B0503020204020204" charset="-122"/>
            </a:endParaRPr>
          </a:p>
          <a:p>
            <a:pPr marL="12700" marR="6350" indent="45720" algn="ctr">
              <a:lnSpc>
                <a:spcPts val="5840"/>
              </a:lnSpc>
              <a:spcBef>
                <a:spcPts val="685"/>
              </a:spcBef>
            </a:pPr>
            <a:r>
              <a:rPr sz="1600" b="1" spc="-20" dirty="0">
                <a:solidFill>
                  <a:srgbClr val="FFFFFF"/>
                </a:solidFill>
                <a:latin typeface="微软雅黑" panose="020B0503020204020204" charset="-122"/>
                <a:cs typeface="微软雅黑" panose="020B0503020204020204" charset="-122"/>
              </a:rPr>
              <a:t>省级安全生产监督管理局 地市级安全生产监督管理局</a:t>
            </a:r>
            <a:endParaRPr sz="1600">
              <a:latin typeface="微软雅黑" panose="020B0503020204020204" charset="-122"/>
              <a:cs typeface="微软雅黑" panose="020B0503020204020204" charset="-122"/>
            </a:endParaRPr>
          </a:p>
          <a:p>
            <a:pPr>
              <a:lnSpc>
                <a:spcPts val="850"/>
              </a:lnSpc>
              <a:spcBef>
                <a:spcPts val="0"/>
              </a:spcBef>
            </a:pPr>
            <a:endParaRPr sz="850"/>
          </a:p>
          <a:p>
            <a:pPr>
              <a:lnSpc>
                <a:spcPts val="1600"/>
              </a:lnSpc>
            </a:pPr>
            <a:endParaRPr sz="1600"/>
          </a:p>
          <a:p>
            <a:pPr marL="49530" algn="ctr">
              <a:lnSpc>
                <a:spcPct val="100000"/>
              </a:lnSpc>
            </a:pPr>
            <a:r>
              <a:rPr sz="1600" b="1" spc="-15" dirty="0">
                <a:solidFill>
                  <a:srgbClr val="FFFFFF"/>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17" name="object 17"/>
          <p:cNvSpPr/>
          <p:nvPr/>
        </p:nvSpPr>
        <p:spPr>
          <a:xfrm>
            <a:off x="5177028" y="3134867"/>
            <a:ext cx="3127248" cy="504444"/>
          </a:xfrm>
          <a:custGeom>
            <a:avLst/>
            <a:gdLst/>
            <a:ahLst/>
            <a:cxnLst/>
            <a:rect l="l" t="t" r="r" b="b"/>
            <a:pathLst>
              <a:path w="3127248" h="504444">
                <a:moveTo>
                  <a:pt x="3043174" y="0"/>
                </a:moveTo>
                <a:lnTo>
                  <a:pt x="78722" y="167"/>
                </a:lnTo>
                <a:lnTo>
                  <a:pt x="38765" y="13214"/>
                </a:lnTo>
                <a:lnTo>
                  <a:pt x="10635" y="43072"/>
                </a:lnTo>
                <a:lnTo>
                  <a:pt x="0" y="84074"/>
                </a:lnTo>
                <a:lnTo>
                  <a:pt x="167" y="425721"/>
                </a:lnTo>
                <a:lnTo>
                  <a:pt x="13214" y="465678"/>
                </a:lnTo>
                <a:lnTo>
                  <a:pt x="43072" y="493808"/>
                </a:lnTo>
                <a:lnTo>
                  <a:pt x="84074" y="504444"/>
                </a:lnTo>
                <a:lnTo>
                  <a:pt x="3048525" y="504276"/>
                </a:lnTo>
                <a:lnTo>
                  <a:pt x="3088482" y="491229"/>
                </a:lnTo>
                <a:lnTo>
                  <a:pt x="3116612" y="461371"/>
                </a:lnTo>
                <a:lnTo>
                  <a:pt x="3127248" y="420370"/>
                </a:lnTo>
                <a:lnTo>
                  <a:pt x="3127080" y="78722"/>
                </a:lnTo>
                <a:lnTo>
                  <a:pt x="3114033" y="38765"/>
                </a:lnTo>
                <a:lnTo>
                  <a:pt x="3084175" y="10635"/>
                </a:lnTo>
                <a:lnTo>
                  <a:pt x="3043174" y="0"/>
                </a:lnTo>
                <a:close/>
              </a:path>
            </a:pathLst>
          </a:custGeom>
          <a:solidFill>
            <a:srgbClr val="00AFEF"/>
          </a:solidFill>
        </p:spPr>
        <p:txBody>
          <a:bodyPr wrap="square" lIns="0" tIns="0" rIns="0" bIns="0" rtlCol="0">
            <a:spAutoFit/>
          </a:bodyPr>
          <a:lstStyle/>
          <a:p/>
        </p:txBody>
      </p:sp>
      <p:sp>
        <p:nvSpPr>
          <p:cNvPr id="18" name="object 18"/>
          <p:cNvSpPr/>
          <p:nvPr/>
        </p:nvSpPr>
        <p:spPr>
          <a:xfrm>
            <a:off x="5202935" y="3854196"/>
            <a:ext cx="3125723" cy="504444"/>
          </a:xfrm>
          <a:custGeom>
            <a:avLst/>
            <a:gdLst/>
            <a:ahLst/>
            <a:cxnLst/>
            <a:rect l="l" t="t" r="r" b="b"/>
            <a:pathLst>
              <a:path w="3125723" h="504444">
                <a:moveTo>
                  <a:pt x="3041649" y="0"/>
                </a:moveTo>
                <a:lnTo>
                  <a:pt x="78722" y="167"/>
                </a:lnTo>
                <a:lnTo>
                  <a:pt x="38765" y="13214"/>
                </a:lnTo>
                <a:lnTo>
                  <a:pt x="10635" y="43072"/>
                </a:lnTo>
                <a:lnTo>
                  <a:pt x="0" y="84073"/>
                </a:lnTo>
                <a:lnTo>
                  <a:pt x="167" y="425721"/>
                </a:lnTo>
                <a:lnTo>
                  <a:pt x="13214" y="465678"/>
                </a:lnTo>
                <a:lnTo>
                  <a:pt x="43072" y="493808"/>
                </a:lnTo>
                <a:lnTo>
                  <a:pt x="84074" y="504443"/>
                </a:lnTo>
                <a:lnTo>
                  <a:pt x="3047001" y="504276"/>
                </a:lnTo>
                <a:lnTo>
                  <a:pt x="3086958" y="491229"/>
                </a:lnTo>
                <a:lnTo>
                  <a:pt x="3115088" y="461371"/>
                </a:lnTo>
                <a:lnTo>
                  <a:pt x="3125723" y="420369"/>
                </a:lnTo>
                <a:lnTo>
                  <a:pt x="3125556" y="78722"/>
                </a:lnTo>
                <a:lnTo>
                  <a:pt x="3112509" y="38765"/>
                </a:lnTo>
                <a:lnTo>
                  <a:pt x="3082651" y="10635"/>
                </a:lnTo>
                <a:lnTo>
                  <a:pt x="3041649" y="0"/>
                </a:lnTo>
                <a:close/>
              </a:path>
            </a:pathLst>
          </a:custGeom>
          <a:solidFill>
            <a:srgbClr val="006FC0"/>
          </a:solidFill>
        </p:spPr>
        <p:txBody>
          <a:bodyPr wrap="square" lIns="0" tIns="0" rIns="0" bIns="0" rtlCol="0">
            <a:spAutoFit/>
          </a:bodyPr>
          <a:lstStyle/>
          <a:p/>
        </p:txBody>
      </p:sp>
      <p:sp>
        <p:nvSpPr>
          <p:cNvPr id="19" name="object 19"/>
          <p:cNvSpPr/>
          <p:nvPr/>
        </p:nvSpPr>
        <p:spPr>
          <a:xfrm>
            <a:off x="5177028" y="4596384"/>
            <a:ext cx="3127248" cy="504444"/>
          </a:xfrm>
          <a:custGeom>
            <a:avLst/>
            <a:gdLst/>
            <a:ahLst/>
            <a:cxnLst/>
            <a:rect l="l" t="t" r="r" b="b"/>
            <a:pathLst>
              <a:path w="3127248" h="504444">
                <a:moveTo>
                  <a:pt x="3043174" y="0"/>
                </a:moveTo>
                <a:lnTo>
                  <a:pt x="78722" y="167"/>
                </a:lnTo>
                <a:lnTo>
                  <a:pt x="38765" y="13214"/>
                </a:lnTo>
                <a:lnTo>
                  <a:pt x="10635" y="43072"/>
                </a:lnTo>
                <a:lnTo>
                  <a:pt x="0" y="84074"/>
                </a:lnTo>
                <a:lnTo>
                  <a:pt x="167" y="425721"/>
                </a:lnTo>
                <a:lnTo>
                  <a:pt x="13214" y="465678"/>
                </a:lnTo>
                <a:lnTo>
                  <a:pt x="43072" y="493808"/>
                </a:lnTo>
                <a:lnTo>
                  <a:pt x="84074" y="504444"/>
                </a:lnTo>
                <a:lnTo>
                  <a:pt x="3048525" y="504276"/>
                </a:lnTo>
                <a:lnTo>
                  <a:pt x="3088482" y="491229"/>
                </a:lnTo>
                <a:lnTo>
                  <a:pt x="3116612" y="461371"/>
                </a:lnTo>
                <a:lnTo>
                  <a:pt x="3127248" y="420370"/>
                </a:lnTo>
                <a:lnTo>
                  <a:pt x="3127080" y="78722"/>
                </a:lnTo>
                <a:lnTo>
                  <a:pt x="3114033" y="38765"/>
                </a:lnTo>
                <a:lnTo>
                  <a:pt x="3084175" y="10635"/>
                </a:lnTo>
                <a:lnTo>
                  <a:pt x="3043174" y="0"/>
                </a:lnTo>
                <a:close/>
              </a:path>
            </a:pathLst>
          </a:custGeom>
          <a:solidFill>
            <a:srgbClr val="00AFEF"/>
          </a:solidFill>
        </p:spPr>
        <p:txBody>
          <a:bodyPr wrap="square" lIns="0" tIns="0" rIns="0" bIns="0" rtlCol="0">
            <a:spAutoFit/>
          </a:bodyPr>
          <a:lstStyle/>
          <a:p/>
        </p:txBody>
      </p:sp>
      <p:sp>
        <p:nvSpPr>
          <p:cNvPr id="20" name="object 20"/>
          <p:cNvSpPr/>
          <p:nvPr/>
        </p:nvSpPr>
        <p:spPr>
          <a:xfrm>
            <a:off x="5202935" y="5259323"/>
            <a:ext cx="3125723" cy="502919"/>
          </a:xfrm>
          <a:custGeom>
            <a:avLst/>
            <a:gdLst/>
            <a:ahLst/>
            <a:cxnLst/>
            <a:rect l="l" t="t" r="r" b="b"/>
            <a:pathLst>
              <a:path w="3125723" h="502920">
                <a:moveTo>
                  <a:pt x="3041904" y="0"/>
                </a:moveTo>
                <a:lnTo>
                  <a:pt x="78881" y="142"/>
                </a:lnTo>
                <a:lnTo>
                  <a:pt x="38853" y="13036"/>
                </a:lnTo>
                <a:lnTo>
                  <a:pt x="10662" y="42826"/>
                </a:lnTo>
                <a:lnTo>
                  <a:pt x="0" y="83819"/>
                </a:lnTo>
                <a:lnTo>
                  <a:pt x="142" y="424031"/>
                </a:lnTo>
                <a:lnTo>
                  <a:pt x="13036" y="464038"/>
                </a:lnTo>
                <a:lnTo>
                  <a:pt x="42826" y="492244"/>
                </a:lnTo>
                <a:lnTo>
                  <a:pt x="83819" y="502919"/>
                </a:lnTo>
                <a:lnTo>
                  <a:pt x="3046829" y="502777"/>
                </a:lnTo>
                <a:lnTo>
                  <a:pt x="3086813" y="489867"/>
                </a:lnTo>
                <a:lnTo>
                  <a:pt x="3115035" y="460065"/>
                </a:lnTo>
                <a:lnTo>
                  <a:pt x="3125723" y="419100"/>
                </a:lnTo>
                <a:lnTo>
                  <a:pt x="3125581" y="78881"/>
                </a:lnTo>
                <a:lnTo>
                  <a:pt x="3112656" y="38853"/>
                </a:lnTo>
                <a:lnTo>
                  <a:pt x="3082840" y="10662"/>
                </a:lnTo>
                <a:lnTo>
                  <a:pt x="3041904" y="0"/>
                </a:lnTo>
                <a:close/>
              </a:path>
            </a:pathLst>
          </a:custGeom>
          <a:solidFill>
            <a:srgbClr val="006FC0"/>
          </a:solidFill>
        </p:spPr>
        <p:txBody>
          <a:bodyPr wrap="square" lIns="0" tIns="0" rIns="0" bIns="0" rtlCol="0">
            <a:spAutoFit/>
          </a:bodyPr>
          <a:lstStyle/>
          <a:p/>
        </p:txBody>
      </p:sp>
      <p:sp>
        <p:nvSpPr>
          <p:cNvPr id="21" name="object 21"/>
          <p:cNvSpPr txBox="1"/>
          <p:nvPr/>
        </p:nvSpPr>
        <p:spPr>
          <a:xfrm>
            <a:off x="5917184" y="3257550"/>
            <a:ext cx="1672589" cy="2380615"/>
          </a:xfrm>
          <a:prstGeom prst="rect">
            <a:avLst/>
          </a:prstGeom>
        </p:spPr>
        <p:txBody>
          <a:bodyPr vert="horz" wrap="square" lIns="0" tIns="0" rIns="0" bIns="0" rtlCol="0">
            <a:spAutoFit/>
          </a:bodyPr>
          <a:lstStyle/>
          <a:p>
            <a:pPr marR="18415" algn="ctr">
              <a:lnSpc>
                <a:spcPct val="100000"/>
              </a:lnSpc>
            </a:pPr>
            <a:r>
              <a:rPr sz="1600" b="1" spc="-20" dirty="0">
                <a:solidFill>
                  <a:srgbClr val="FFFFFF"/>
                </a:solidFill>
                <a:latin typeface="微软雅黑" panose="020B0503020204020204" charset="-122"/>
                <a:cs typeface="微软雅黑" panose="020B0503020204020204" charset="-122"/>
              </a:rPr>
              <a:t>消防部门</a:t>
            </a:r>
            <a:endParaRPr sz="1600">
              <a:latin typeface="微软雅黑" panose="020B0503020204020204" charset="-122"/>
              <a:cs typeface="微软雅黑" panose="020B0503020204020204" charset="-122"/>
            </a:endParaRPr>
          </a:p>
          <a:p>
            <a:pPr>
              <a:lnSpc>
                <a:spcPts val="1600"/>
              </a:lnSpc>
            </a:pPr>
            <a:endParaRPr sz="1600"/>
          </a:p>
          <a:p>
            <a:pPr>
              <a:lnSpc>
                <a:spcPts val="2100"/>
              </a:lnSpc>
              <a:spcBef>
                <a:spcPts val="50"/>
              </a:spcBef>
            </a:pPr>
            <a:endParaRPr sz="2100"/>
          </a:p>
          <a:p>
            <a:pPr marL="25400" algn="ctr">
              <a:lnSpc>
                <a:spcPct val="100000"/>
              </a:lnSpc>
            </a:pPr>
            <a:r>
              <a:rPr sz="1600" b="1" spc="-20" dirty="0">
                <a:solidFill>
                  <a:srgbClr val="FFFFFF"/>
                </a:solidFill>
                <a:latin typeface="微软雅黑" panose="020B0503020204020204" charset="-122"/>
                <a:cs typeface="微软雅黑" panose="020B0503020204020204" charset="-122"/>
              </a:rPr>
              <a:t>交通运输主管部门</a:t>
            </a:r>
            <a:endParaRPr sz="1600">
              <a:latin typeface="微软雅黑" panose="020B0503020204020204" charset="-122"/>
              <a:cs typeface="微软雅黑" panose="020B0503020204020204" charset="-122"/>
            </a:endParaRPr>
          </a:p>
          <a:p>
            <a:pPr>
              <a:lnSpc>
                <a:spcPts val="1600"/>
              </a:lnSpc>
            </a:pPr>
            <a:endParaRPr sz="1600"/>
          </a:p>
          <a:p>
            <a:pPr>
              <a:lnSpc>
                <a:spcPts val="2300"/>
              </a:lnSpc>
              <a:spcBef>
                <a:spcPts val="15"/>
              </a:spcBef>
            </a:pPr>
            <a:endParaRPr sz="2300"/>
          </a:p>
          <a:p>
            <a:pPr marR="19050" algn="ctr">
              <a:lnSpc>
                <a:spcPct val="100000"/>
              </a:lnSpc>
            </a:pPr>
            <a:r>
              <a:rPr sz="1600" b="1" spc="-25" dirty="0">
                <a:solidFill>
                  <a:srgbClr val="FFFFFF"/>
                </a:solidFill>
                <a:latin typeface="微软雅黑" panose="020B0503020204020204" charset="-122"/>
                <a:cs typeface="微软雅黑" panose="020B0503020204020204" charset="-122"/>
              </a:rPr>
              <a:t>环境保护主管部门</a:t>
            </a:r>
            <a:endParaRPr sz="1600">
              <a:latin typeface="微软雅黑" panose="020B0503020204020204" charset="-122"/>
              <a:cs typeface="微软雅黑" panose="020B0503020204020204" charset="-122"/>
            </a:endParaRPr>
          </a:p>
          <a:p>
            <a:pPr>
              <a:lnSpc>
                <a:spcPts val="1600"/>
              </a:lnSpc>
            </a:pPr>
            <a:endParaRPr sz="1600"/>
          </a:p>
          <a:p>
            <a:pPr>
              <a:lnSpc>
                <a:spcPts val="1600"/>
              </a:lnSpc>
              <a:spcBef>
                <a:spcPts val="100"/>
              </a:spcBef>
            </a:pPr>
            <a:endParaRPr sz="1600"/>
          </a:p>
          <a:p>
            <a:pPr marL="25400" algn="ctr">
              <a:lnSpc>
                <a:spcPct val="100000"/>
              </a:lnSpc>
            </a:pPr>
            <a:r>
              <a:rPr sz="1600" b="1" spc="-20" dirty="0">
                <a:solidFill>
                  <a:srgbClr val="FFFFFF"/>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p:txBody>
      </p:sp>
      <p:sp>
        <p:nvSpPr>
          <p:cNvPr id="22" name="object 22"/>
          <p:cNvSpPr/>
          <p:nvPr/>
        </p:nvSpPr>
        <p:spPr>
          <a:xfrm>
            <a:off x="8964168" y="102107"/>
            <a:ext cx="928115" cy="798576"/>
          </a:xfrm>
          <a:custGeom>
            <a:avLst/>
            <a:gdLst/>
            <a:ahLst/>
            <a:cxnLst/>
            <a:rect l="l" t="t" r="r" b="b"/>
            <a:pathLst>
              <a:path w="928115" h="798576">
                <a:moveTo>
                  <a:pt x="728472" y="0"/>
                </a:moveTo>
                <a:lnTo>
                  <a:pt x="199643" y="0"/>
                </a:lnTo>
                <a:lnTo>
                  <a:pt x="0" y="399288"/>
                </a:lnTo>
                <a:lnTo>
                  <a:pt x="199643" y="798576"/>
                </a:lnTo>
                <a:lnTo>
                  <a:pt x="728472" y="798576"/>
                </a:lnTo>
                <a:lnTo>
                  <a:pt x="928115" y="399288"/>
                </a:lnTo>
                <a:lnTo>
                  <a:pt x="728472" y="0"/>
                </a:lnTo>
                <a:close/>
              </a:path>
            </a:pathLst>
          </a:custGeom>
          <a:solidFill>
            <a:srgbClr val="17BC9B"/>
          </a:solidFill>
        </p:spPr>
        <p:txBody>
          <a:bodyPr wrap="square" lIns="0" tIns="0" rIns="0" bIns="0" rtlCol="0">
            <a:spAutoFit/>
          </a:bodyPr>
          <a:lstStyle/>
          <a:p/>
        </p:txBody>
      </p:sp>
      <p:sp>
        <p:nvSpPr>
          <p:cNvPr id="23" name="object 23"/>
          <p:cNvSpPr txBox="1"/>
          <p:nvPr/>
        </p:nvSpPr>
        <p:spPr>
          <a:xfrm>
            <a:off x="9326626" y="264667"/>
            <a:ext cx="205740" cy="457200"/>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Calibri" panose="020F0502020204030204"/>
                <a:cs typeface="Calibri" panose="020F0502020204030204"/>
              </a:rPr>
              <a:t>9</a:t>
            </a:r>
            <a:endParaRPr sz="2800">
              <a:latin typeface="Calibri" panose="020F0502020204030204"/>
              <a:cs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12766</Words>
  <Application>WPS 演示</Application>
  <PresentationFormat>A4 纸张(210x297 毫米)</PresentationFormat>
  <Paragraphs>1686</Paragraphs>
  <Slides>75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75</vt:i4>
      </vt:variant>
    </vt:vector>
  </HeadingPairs>
  <TitlesOfParts>
    <vt:vector size="84" baseType="lpstr">
      <vt:lpstr>Arial</vt:lpstr>
      <vt:lpstr>宋体</vt:lpstr>
      <vt:lpstr>Wingdings</vt:lpstr>
      <vt:lpstr>Arial</vt:lpstr>
      <vt:lpstr>微软雅黑</vt:lpstr>
      <vt:lpstr>华文新魏</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生产经营单位的安全生产保障</vt:lpstr>
      <vt:lpstr>应当具备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从业人员的安全生产权利义务</vt:lpstr>
      <vt:lpstr>PowerPoint 演示文稿</vt:lpstr>
      <vt:lpstr>PowerPoint 演示文稿</vt:lpstr>
      <vt:lpstr>PowerPoint 演示文稿</vt:lpstr>
      <vt:lpstr>PowerPoint 演示文稿</vt:lpstr>
      <vt:lpstr>安全生产的监督管理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刘洪亮1</dc:creator>
  <cp:lastModifiedBy>如皋市江海高级技工学校</cp:lastModifiedBy>
  <cp:revision>34</cp:revision>
  <dcterms:created xsi:type="dcterms:W3CDTF">2014-12-11T09:49:00Z</dcterms:created>
  <dcterms:modified xsi:type="dcterms:W3CDTF">2024-08-19T00:28:45Z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2014-12-06T08:00:00Z</vt:filetime>
  </property>
  <property fmtid="{D5CDD505-2E9C-101B-9397-08002B2CF9AE}" pid="3" name="LastSaved">
    <vt:filetime>2014-12-11T08:00:00Z</vt:filetime>
  </property>
  <property fmtid="{D5CDD505-2E9C-101B-9397-08002B2CF9AE}" pid="4" name="KSOProductBuildVer">
    <vt:lpwstr>2052-12.1.0.17147</vt:lpwstr>
  </property>
  <property fmtid="{D5CDD505-2E9C-101B-9397-08002B2CF9AE}" pid="5" name="ICV">
    <vt:lpwstr>C86298684AEF4EB1AD4988CCCE42D295_13</vt:lpwstr>
  </property>
</Properties>
</file>