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7.xml" ContentType="application/vnd.openxmlformats-officedocument.presentationml.notesSlide+xml"/>
  <Override PartName="/ppt/tags/tag184.xml" ContentType="application/vnd.openxmlformats-officedocument.presentationml.tags+xml"/>
  <Override PartName="/ppt/notesSlides/notesSlide8.xml" ContentType="application/vnd.openxmlformats-officedocument.presentationml.notesSlide+xml"/>
  <Override PartName="/ppt/tags/tag18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1"/>
  </p:notesMasterIdLst>
  <p:sldIdLst>
    <p:sldId id="625" r:id="rId3"/>
    <p:sldId id="683" r:id="rId4"/>
    <p:sldId id="750" r:id="rId5"/>
    <p:sldId id="751" r:id="rId6"/>
    <p:sldId id="303" r:id="rId7"/>
    <p:sldId id="690" r:id="rId8"/>
    <p:sldId id="720" r:id="rId9"/>
    <p:sldId id="721" r:id="rId10"/>
    <p:sldId id="722" r:id="rId11"/>
    <p:sldId id="723" r:id="rId12"/>
    <p:sldId id="752" r:id="rId13"/>
    <p:sldId id="755" r:id="rId14"/>
    <p:sldId id="756" r:id="rId15"/>
    <p:sldId id="757" r:id="rId16"/>
    <p:sldId id="759" r:id="rId17"/>
    <p:sldId id="760" r:id="rId18"/>
    <p:sldId id="761" r:id="rId19"/>
    <p:sldId id="775" r:id="rId20"/>
    <p:sldId id="770" r:id="rId21"/>
    <p:sldId id="768" r:id="rId22"/>
    <p:sldId id="769" r:id="rId23"/>
    <p:sldId id="776" r:id="rId24"/>
    <p:sldId id="777" r:id="rId25"/>
    <p:sldId id="778" r:id="rId26"/>
    <p:sldId id="779" r:id="rId27"/>
    <p:sldId id="780" r:id="rId28"/>
    <p:sldId id="753" r:id="rId29"/>
    <p:sldId id="26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19"/>
    <a:srgbClr val="168275"/>
    <a:srgbClr val="FF5B5B"/>
    <a:srgbClr val="FFFFFF"/>
    <a:srgbClr val="C00000"/>
    <a:srgbClr val="404040"/>
    <a:srgbClr val="7C7C7C"/>
    <a:srgbClr val="F5F5F5"/>
    <a:srgbClr val="8A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672" y="-210"/>
      </p:cViewPr>
      <p:guideLst>
        <p:guide orient="horz" pos="38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8DF6-5AF6-49F2-AEB7-84EC403ADF3A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BBF6-2503-47E2-A5F9-0DFD45523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80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412750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08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0"/>
            <a:fld id="{86CB4B4D-7CA3-9044-876B-883B54F8677D}" type="slidenum">
              <a:rPr kern="0"/>
              <a:t>‹#›</a:t>
            </a:fld>
            <a:endParaRPr kern="0"/>
          </a:p>
        </p:txBody>
      </p:sp>
    </p:spTree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2105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22" name="任意多边形: 形状 21"/>
          <p:cNvSpPr>
            <a:spLocks noGrp="1"/>
          </p:cNvSpPr>
          <p:nvPr>
            <p:ph type="body" sz="quarter" idx="11"/>
          </p:nvPr>
        </p:nvSpPr>
        <p:spPr>
          <a:xfrm>
            <a:off x="669925" y="1"/>
            <a:ext cx="2967355" cy="462280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2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412750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08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0"/>
            <a:fld id="{86CB4B4D-7CA3-9044-876B-883B54F8677D}" type="slidenum">
              <a:rPr kern="0"/>
              <a:t>‹#›</a:t>
            </a:fld>
            <a:endParaRPr kern="0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等线" panose="02010600030101010101" charset="-122"/>
              </a:defRPr>
            </a:lvl1pPr>
          </a:lstStyle>
          <a:p>
            <a:pPr hangingPunct="0"/>
            <a:fld id="{86CB4B4D-7CA3-9044-876B-883B54F8677D}" type="slidenum">
              <a:rPr kern="0"/>
              <a:t>‹#›</a:t>
            </a:fld>
            <a:endParaRPr kern="0"/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376555" y="467995"/>
            <a:ext cx="0" cy="952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-11430" y="-21590"/>
            <a:ext cx="12242165" cy="6944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 advClick="0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等线" panose="02010600030101010101" charset="-122"/>
              </a:defRPr>
            </a:lvl1pPr>
          </a:lstStyle>
          <a:p>
            <a:pPr hangingPunct="0"/>
            <a:fld id="{86CB4B4D-7CA3-9044-876B-883B54F8677D}" type="slidenum">
              <a:rPr kern="0"/>
              <a:t>‹#›</a:t>
            </a:fld>
            <a:endParaRPr kern="0"/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376555" y="467995"/>
            <a:ext cx="0" cy="952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-11430" y="-21590"/>
            <a:ext cx="12242165" cy="6944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ransition spd="med" advClick="0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tags" Target="../tags/tag15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tags" Target="../tags/tag149.xml"/><Relationship Id="rId42" Type="http://schemas.openxmlformats.org/officeDocument/2006/relationships/tags" Target="../tags/tag157.xml"/><Relationship Id="rId47" Type="http://schemas.openxmlformats.org/officeDocument/2006/relationships/slideLayout" Target="../slideLayouts/slideLayout1.xml"/><Relationship Id="rId50" Type="http://schemas.openxmlformats.org/officeDocument/2006/relationships/image" Target="../media/image15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46" Type="http://schemas.openxmlformats.org/officeDocument/2006/relationships/tags" Target="../tags/tag161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41" Type="http://schemas.openxmlformats.org/officeDocument/2006/relationships/tags" Target="../tags/tag156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40" Type="http://schemas.openxmlformats.org/officeDocument/2006/relationships/tags" Target="../tags/tag155.xml"/><Relationship Id="rId45" Type="http://schemas.openxmlformats.org/officeDocument/2006/relationships/tags" Target="../tags/tag160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tags" Target="../tags/tag151.xml"/><Relationship Id="rId49" Type="http://schemas.openxmlformats.org/officeDocument/2006/relationships/image" Target="../media/image14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tags" Target="../tags/tag146.xml"/><Relationship Id="rId44" Type="http://schemas.openxmlformats.org/officeDocument/2006/relationships/tags" Target="../tags/tag15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tags" Target="../tags/tag150.xml"/><Relationship Id="rId43" Type="http://schemas.openxmlformats.org/officeDocument/2006/relationships/tags" Target="../tags/tag158.xml"/><Relationship Id="rId48" Type="http://schemas.openxmlformats.org/officeDocument/2006/relationships/image" Target="../media/image3.png"/><Relationship Id="rId8" Type="http://schemas.openxmlformats.org/officeDocument/2006/relationships/tags" Target="../tags/tag123.xml"/><Relationship Id="rId5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hyperlink" Target="60.204.216.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23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1.xml"/><Relationship Id="rId7" Type="http://schemas.openxmlformats.org/officeDocument/2006/relationships/image" Target="../media/image3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image" Target="../media/image4.png"/><Relationship Id="rId50" Type="http://schemas.openxmlformats.org/officeDocument/2006/relationships/image" Target="../media/image8.sv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5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notesSlide" Target="../notesSlides/notesSlide2.xml"/><Relationship Id="rId52" Type="http://schemas.openxmlformats.org/officeDocument/2006/relationships/image" Target="../media/image10.sv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6.svg"/><Relationship Id="rId8" Type="http://schemas.openxmlformats.org/officeDocument/2006/relationships/tags" Target="../tags/tag9.xml"/><Relationship Id="rId5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8.png"/><Relationship Id="rId5" Type="http://schemas.openxmlformats.org/officeDocument/2006/relationships/tags" Target="../tags/tag52.xml"/><Relationship Id="rId10" Type="http://schemas.openxmlformats.org/officeDocument/2006/relationships/image" Target="../media/image3.pn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image" Target="../media/image11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image" Target="../media/image10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image" Target="../media/image12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image" Target="../media/image3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11880" y="1366714"/>
            <a:ext cx="10177131" cy="4224469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74570" y="-154940"/>
            <a:ext cx="2581275" cy="2350770"/>
            <a:chOff x="4315" y="0"/>
            <a:chExt cx="4065" cy="3458"/>
          </a:xfrm>
        </p:grpSpPr>
        <p:sp>
          <p:nvSpPr>
            <p:cNvPr id="17" name="Freeform 7"/>
            <p:cNvSpPr/>
            <p:nvPr/>
          </p:nvSpPr>
          <p:spPr bwMode="auto">
            <a:xfrm>
              <a:off x="4315" y="0"/>
              <a:ext cx="4065" cy="3458"/>
            </a:xfrm>
            <a:custGeom>
              <a:avLst/>
              <a:gdLst>
                <a:gd name="T0" fmla="*/ 3387 w 3387"/>
                <a:gd name="T1" fmla="*/ 0 h 2877"/>
                <a:gd name="T2" fmla="*/ 3387 w 3387"/>
                <a:gd name="T3" fmla="*/ 2630 h 2877"/>
                <a:gd name="T4" fmla="*/ 3140 w 3387"/>
                <a:gd name="T5" fmla="*/ 2877 h 2877"/>
                <a:gd name="T6" fmla="*/ 247 w 3387"/>
                <a:gd name="T7" fmla="*/ 2877 h 2877"/>
                <a:gd name="T8" fmla="*/ 0 w 3387"/>
                <a:gd name="T9" fmla="*/ 2630 h 2877"/>
                <a:gd name="T10" fmla="*/ 0 w 3387"/>
                <a:gd name="T11" fmla="*/ 0 h 2877"/>
                <a:gd name="T12" fmla="*/ 3387 w 3387"/>
                <a:gd name="T13" fmla="*/ 0 h 2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7" h="2877">
                  <a:moveTo>
                    <a:pt x="3387" y="0"/>
                  </a:moveTo>
                  <a:lnTo>
                    <a:pt x="3387" y="2630"/>
                  </a:lnTo>
                  <a:cubicBezTo>
                    <a:pt x="3387" y="2765"/>
                    <a:pt x="3276" y="2877"/>
                    <a:pt x="3140" y="2877"/>
                  </a:cubicBezTo>
                  <a:lnTo>
                    <a:pt x="247" y="2877"/>
                  </a:lnTo>
                  <a:cubicBezTo>
                    <a:pt x="112" y="2877"/>
                    <a:pt x="0" y="2765"/>
                    <a:pt x="0" y="2630"/>
                  </a:cubicBezTo>
                  <a:lnTo>
                    <a:pt x="0" y="0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rgbClr val="F08519"/>
            </a:solidFill>
            <a:ln w="57150">
              <a:solidFill>
                <a:schemeClr val="bg1"/>
              </a:solidFill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" name="Freeform 13"/>
            <p:cNvSpPr>
              <a:spLocks noEditPoints="1"/>
            </p:cNvSpPr>
            <p:nvPr/>
          </p:nvSpPr>
          <p:spPr bwMode="auto">
            <a:xfrm>
              <a:off x="4808" y="788"/>
              <a:ext cx="2769" cy="2175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斐讯"/>
          <p:cNvSpPr txBox="1">
            <a:spLocks noChangeArrowheads="1"/>
          </p:cNvSpPr>
          <p:nvPr/>
        </p:nvSpPr>
        <p:spPr bwMode="auto">
          <a:xfrm>
            <a:off x="2505075" y="2726373"/>
            <a:ext cx="717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D48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670" tIns="37670" rIns="37670" bIns="3767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5pPr>
            <a:lvl6pPr marL="25146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6pPr>
            <a:lvl7pPr marL="29718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7pPr>
            <a:lvl8pPr marL="34290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8pPr>
            <a:lvl9pPr marL="38862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504020202030204" pitchFamily="34" charset="0"/>
                <a:ea typeface="Helvetica Light" pitchFamily="34" charset="0"/>
                <a:cs typeface="Helvetica Light" pitchFamily="34" charset="0"/>
                <a:sym typeface="Helvetica" panose="020B0504020202030204" pitchFamily="34" charset="0"/>
              </a:defRPr>
            </a:lvl9pPr>
          </a:lstStyle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5500" b="1" kern="0" spc="380" dirty="0">
                <a:solidFill>
                  <a:srgbClr val="FEA8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蓝凌</a:t>
            </a:r>
            <a:r>
              <a:rPr sz="5500" b="1" kern="0" dirty="0">
                <a:solidFill>
                  <a:srgbClr val="FEA8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OA</a:t>
            </a:r>
            <a:r>
              <a:rPr sz="5500" b="1" kern="0" spc="380" dirty="0">
                <a:solidFill>
                  <a:srgbClr val="FEA8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系统使用培训</a:t>
            </a:r>
            <a:endParaRPr lang="zh-CN" altLang="en-US" sz="5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9" name="图片 8" descr="商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48000" y="4109720"/>
            <a:ext cx="6096000" cy="1197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algn="ctr" rtl="0" eaLnBrk="0">
              <a:lnSpc>
                <a:spcPct val="150000"/>
              </a:lnSpc>
              <a:buClrTx/>
              <a:buSzTx/>
              <a:buFontTx/>
            </a:pPr>
            <a:r>
              <a:rPr sz="2400" b="1" kern="0" spc="50" dirty="0">
                <a:solidFill>
                  <a:srgbClr val="168275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江苏科润膜材料有限公司</a:t>
            </a:r>
            <a:endParaRPr sz="2400" b="1" kern="0" spc="50" dirty="0">
              <a:solidFill>
                <a:srgbClr val="168275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rtl="0" eaLnBrk="0">
              <a:lnSpc>
                <a:spcPct val="150000"/>
              </a:lnSpc>
              <a:buClrTx/>
              <a:buSzTx/>
              <a:buFontTx/>
            </a:pPr>
            <a:r>
              <a:rPr sz="2400" b="1" kern="0" spc="50" dirty="0">
                <a:solidFill>
                  <a:srgbClr val="168275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2024年4月</a:t>
            </a:r>
            <a:endParaRPr kumimoji="0" sz="2400" b="1" i="0" u="none" strike="noStrike" kern="0" cap="none" spc="50" normalizeH="0" baseline="0" dirty="0">
              <a:solidFill>
                <a:srgbClr val="168275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397125" y="4084320"/>
            <a:ext cx="7235190" cy="0"/>
          </a:xfrm>
          <a:prstGeom prst="line">
            <a:avLst/>
          </a:prstGeom>
          <a:noFill/>
          <a:ln w="28575" cap="flat" cmpd="sng">
            <a:solidFill>
              <a:srgbClr val="168275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5284839" y="6012612"/>
            <a:ext cx="1631212" cy="40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Helvetica" panose="020B0504020202030204"/>
              </a:rPr>
              <a:t>主讲：伍晶鑫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0" y="340995"/>
            <a:ext cx="4486275" cy="474980"/>
            <a:chOff x="0" y="493"/>
            <a:chExt cx="7065" cy="748"/>
          </a:xfrm>
        </p:grpSpPr>
        <p:sp>
          <p:nvSpPr>
            <p:cNvPr id="2" name="圆角矩形 6"/>
            <p:cNvSpPr/>
            <p:nvPr>
              <p:custDataLst>
                <p:tags r:id="rId36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圆角矩形 6"/>
            <p:cNvSpPr/>
            <p:nvPr>
              <p:custDataLst>
                <p:tags r:id="rId37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8" name="椭圆 17"/>
              <p:cNvSpPr/>
              <p:nvPr>
                <p:custDataLst>
                  <p:tags r:id="rId39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40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41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42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13"/>
              <p:cNvSpPr/>
              <p:nvPr>
                <p:custDataLst>
                  <p:tags r:id="rId43"/>
                </p:custDataLst>
              </p:nvPr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14"/>
              <p:cNvSpPr/>
              <p:nvPr>
                <p:custDataLst>
                  <p:tags r:id="rId44"/>
                </p:custDataLst>
              </p:nvPr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15"/>
              <p:cNvSpPr/>
              <p:nvPr>
                <p:custDataLst>
                  <p:tags r:id="rId45"/>
                </p:custDataLst>
              </p:nvPr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16"/>
              <p:cNvSpPr/>
              <p:nvPr>
                <p:custDataLst>
                  <p:tags r:id="rId46"/>
                </p:custDataLst>
              </p:nvPr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 userDrawn="1">
              <p:custDataLst>
                <p:tags r:id="rId38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07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71" name="文本框 70"/>
          <p:cNvSpPr txBox="1"/>
          <p:nvPr userDrawn="1">
            <p:custDataLst>
              <p:tags r:id="rId2"/>
            </p:custDataLst>
          </p:nvPr>
        </p:nvSpPr>
        <p:spPr>
          <a:xfrm>
            <a:off x="1486535" y="404495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研发管理类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2011045" y="990600"/>
            <a:ext cx="8169275" cy="1764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/>
          <a:srcRect t="6294"/>
          <a:stretch>
            <a:fillRect/>
          </a:stretch>
        </p:blipFill>
        <p:spPr>
          <a:xfrm>
            <a:off x="2011045" y="3455035"/>
            <a:ext cx="2905760" cy="1038860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-65405" y="2826385"/>
            <a:ext cx="4486275" cy="474980"/>
            <a:chOff x="0" y="493"/>
            <a:chExt cx="7065" cy="748"/>
          </a:xfrm>
        </p:grpSpPr>
        <p:sp>
          <p:nvSpPr>
            <p:cNvPr id="12" name="圆角矩形 6"/>
            <p:cNvSpPr/>
            <p:nvPr>
              <p:custDataLst>
                <p:tags r:id="rId25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圆角矩形 6"/>
            <p:cNvSpPr/>
            <p:nvPr>
              <p:custDataLst>
                <p:tags r:id="rId26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5" name="椭圆 14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29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30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31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3"/>
              <p:cNvSpPr/>
              <p:nvPr>
                <p:custDataLst>
                  <p:tags r:id="rId32"/>
                </p:custDataLst>
              </p:nvPr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14"/>
              <p:cNvSpPr/>
              <p:nvPr>
                <p:custDataLst>
                  <p:tags r:id="rId33"/>
                </p:custDataLst>
              </p:nvPr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15"/>
              <p:cNvSpPr/>
              <p:nvPr>
                <p:custDataLst>
                  <p:tags r:id="rId34"/>
                </p:custDataLst>
              </p:nvPr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圆角矩形 16"/>
              <p:cNvSpPr/>
              <p:nvPr>
                <p:custDataLst>
                  <p:tags r:id="rId35"/>
                </p:custDataLst>
              </p:nvPr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 userDrawn="1">
              <p:custDataLst>
                <p:tags r:id="rId27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08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29" name="文本框 28"/>
          <p:cNvSpPr txBox="1"/>
          <p:nvPr userDrawn="1">
            <p:custDataLst>
              <p:tags r:id="rId7"/>
            </p:custDataLst>
          </p:nvPr>
        </p:nvSpPr>
        <p:spPr>
          <a:xfrm>
            <a:off x="1421130" y="2899410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质检管理类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>
            <a:off x="-65405" y="4678045"/>
            <a:ext cx="4486275" cy="474980"/>
            <a:chOff x="0" y="493"/>
            <a:chExt cx="7065" cy="748"/>
          </a:xfrm>
        </p:grpSpPr>
        <p:sp>
          <p:nvSpPr>
            <p:cNvPr id="33" name="圆角矩形 6"/>
            <p:cNvSpPr/>
            <p:nvPr>
              <p:custDataLst>
                <p:tags r:id="rId14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圆角矩形 6"/>
            <p:cNvSpPr/>
            <p:nvPr>
              <p:custDataLst>
                <p:tags r:id="rId15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37" name="椭圆 36"/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8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>
                <p:custDataLst>
                  <p:tags r:id="rId20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圆角矩形 13"/>
              <p:cNvSpPr/>
              <p:nvPr>
                <p:custDataLst>
                  <p:tags r:id="rId21"/>
                </p:custDataLst>
              </p:nvPr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圆角矩形 14"/>
              <p:cNvSpPr/>
              <p:nvPr>
                <p:custDataLst>
                  <p:tags r:id="rId22"/>
                </p:custDataLst>
              </p:nvPr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圆角矩形 15"/>
              <p:cNvSpPr/>
              <p:nvPr>
                <p:custDataLst>
                  <p:tags r:id="rId23"/>
                </p:custDataLst>
              </p:nvPr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圆角矩形 16"/>
              <p:cNvSpPr/>
              <p:nvPr>
                <p:custDataLst>
                  <p:tags r:id="rId24"/>
                </p:custDataLst>
              </p:nvPr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文本框 44"/>
            <p:cNvSpPr txBox="1"/>
            <p:nvPr userDrawn="1">
              <p:custDataLst>
                <p:tags r:id="rId16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09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46" name="文本框 45"/>
          <p:cNvSpPr txBox="1"/>
          <p:nvPr userDrawn="1">
            <p:custDataLst>
              <p:tags r:id="rId9"/>
            </p:custDataLst>
          </p:nvPr>
        </p:nvSpPr>
        <p:spPr>
          <a:xfrm>
            <a:off x="1421130" y="4741545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工程安环类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2011045" y="5307965"/>
            <a:ext cx="2905760" cy="1111250"/>
          </a:xfrm>
          <a:prstGeom prst="rect">
            <a:avLst/>
          </a:prstGeom>
        </p:spPr>
      </p:pic>
      <p:sp>
        <p:nvSpPr>
          <p:cNvPr id="4" name="textbox 44"/>
          <p:cNvSpPr/>
          <p:nvPr>
            <p:custDataLst>
              <p:tags r:id="rId11"/>
            </p:custDataLst>
          </p:nvPr>
        </p:nvSpPr>
        <p:spPr>
          <a:xfrm>
            <a:off x="9446134" y="1473392"/>
            <a:ext cx="1363344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300" dirty="0"/>
          </a:p>
          <a:p>
            <a:pPr algn="r" rtl="0" eaLnBrk="0">
              <a:lnSpc>
                <a:spcPts val="1720"/>
              </a:lnSpc>
            </a:pPr>
            <a:r>
              <a:rPr sz="14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（待后续启用）</a:t>
            </a:r>
            <a:endParaRPr lang="en-US" altLang="en-US" sz="1400" dirty="0"/>
          </a:p>
        </p:txBody>
      </p:sp>
      <p:sp>
        <p:nvSpPr>
          <p:cNvPr id="5" name="textbox 44"/>
          <p:cNvSpPr/>
          <p:nvPr>
            <p:custDataLst>
              <p:tags r:id="rId12"/>
            </p:custDataLst>
          </p:nvPr>
        </p:nvSpPr>
        <p:spPr>
          <a:xfrm>
            <a:off x="853314" y="2286192"/>
            <a:ext cx="1363344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300" dirty="0"/>
          </a:p>
          <a:p>
            <a:pPr algn="r" rtl="0" eaLnBrk="0">
              <a:lnSpc>
                <a:spcPts val="1720"/>
              </a:lnSpc>
            </a:pPr>
            <a:r>
              <a:rPr sz="14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（待后续启用）</a:t>
            </a:r>
            <a:endParaRPr lang="en-US" altLang="en-US" sz="1400" dirty="0"/>
          </a:p>
        </p:txBody>
      </p:sp>
      <p:sp>
        <p:nvSpPr>
          <p:cNvPr id="6" name="圆角矩形 5"/>
          <p:cNvSpPr/>
          <p:nvPr>
            <p:custDataLst>
              <p:tags r:id="rId13"/>
            </p:custDataLst>
          </p:nvPr>
        </p:nvSpPr>
        <p:spPr>
          <a:xfrm>
            <a:off x="2149475" y="573341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  <p:bldP spid="29" grpId="0" bldLvl="0" animBg="1"/>
      <p:bldP spid="29" grpId="1" animBg="1"/>
      <p:bldP spid="46" grpId="0" bldLvl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3499" y="1888664"/>
            <a:ext cx="9025003" cy="2828432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/>
        </p:nvSpPr>
        <p:spPr>
          <a:xfrm>
            <a:off x="2077656" y="1544435"/>
            <a:ext cx="2146380" cy="2393443"/>
          </a:xfrm>
          <a:prstGeom prst="roundRect">
            <a:avLst>
              <a:gd name="adj" fmla="val 11579"/>
            </a:avLst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2423785" y="2062024"/>
            <a:ext cx="1454123" cy="15690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PART </a:t>
            </a:r>
          </a:p>
          <a:p>
            <a:pPr algn="ctr">
              <a:lnSpc>
                <a:spcPct val="100000"/>
              </a:lnSpc>
            </a:pPr>
            <a:r>
              <a:rPr lang="en-US" altLang="zh-CN" sz="5865" b="1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03</a:t>
            </a:r>
            <a:endParaRPr lang="en-US" altLang="zh-CN" sz="5865" b="1" dirty="0">
              <a:solidFill>
                <a:schemeClr val="bg1"/>
              </a:solidFill>
              <a:latin typeface="方正大黑简体" panose="03000509000000000000" charset="-122"/>
              <a:ea typeface="方正大黑简体" panose="03000509000000000000" charset="-122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/>
        </p:nvSpPr>
        <p:spPr>
          <a:xfrm>
            <a:off x="4450715" y="2727325"/>
            <a:ext cx="4740275" cy="7016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dist">
              <a:lnSpc>
                <a:spcPct val="120000"/>
              </a:lnSpc>
              <a:buClrTx/>
              <a:buSzTx/>
              <a:buFontTx/>
            </a:pPr>
            <a:r>
              <a:rPr lang="zh-CN" sz="50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流程的发起</a:t>
            </a:r>
            <a:endParaRPr lang="zh-CN" sz="5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28420" y="1710055"/>
            <a:ext cx="9535160" cy="4554855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8652254" y="4109062"/>
            <a:ext cx="1654882" cy="660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7145" algn="l" rtl="0" eaLnBrk="0">
              <a:lnSpc>
                <a:spcPct val="99000"/>
              </a:lnSpc>
            </a:pPr>
            <a:r>
              <a:rPr sz="1360" kern="0" spc="6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用户名：姓名的全拼</a:t>
            </a:r>
            <a:endParaRPr lang="en-US" altLang="en-US" sz="1360" dirty="0"/>
          </a:p>
          <a:p>
            <a:pPr marL="12700" algn="l" rtl="0" eaLnBrk="0">
              <a:lnSpc>
                <a:spcPct val="100000"/>
              </a:lnSpc>
              <a:spcBef>
                <a:spcPts val="105"/>
              </a:spcBef>
            </a:pPr>
            <a:r>
              <a:rPr sz="1360" kern="0" spc="7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例如：张三用户名为</a:t>
            </a:r>
            <a:endParaRPr lang="en-US" altLang="en-US" sz="1360" dirty="0"/>
          </a:p>
          <a:p>
            <a:pPr marL="518795" algn="l" rtl="0" eaLnBrk="0">
              <a:lnSpc>
                <a:spcPct val="97000"/>
              </a:lnSpc>
              <a:spcBef>
                <a:spcPts val="95"/>
              </a:spcBef>
            </a:pPr>
            <a:r>
              <a:rPr sz="1360" kern="0" spc="2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zhangsan</a:t>
            </a:r>
            <a:endParaRPr lang="en-US" altLang="en-US" sz="1360" dirty="0"/>
          </a:p>
        </p:txBody>
      </p:sp>
      <p:sp>
        <p:nvSpPr>
          <p:cNvPr id="58" name="textbox 58"/>
          <p:cNvSpPr/>
          <p:nvPr/>
        </p:nvSpPr>
        <p:spPr>
          <a:xfrm>
            <a:off x="1572260" y="602615"/>
            <a:ext cx="6347460" cy="297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sz="2200" kern="0" spc="-72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2200" kern="0" spc="-64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</a:t>
            </a:r>
            <a:r>
              <a:rPr sz="2200" kern="0" spc="-63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录</a:t>
            </a:r>
            <a:r>
              <a:rPr sz="2200" kern="0" spc="-61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</a:t>
            </a:r>
            <a:r>
              <a:rPr sz="2200" kern="0" spc="-68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址</a:t>
            </a:r>
            <a:r>
              <a:rPr sz="2200" kern="0" spc="-62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sz="2200" kern="0" spc="-61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200" kern="0" spc="-65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户</a:t>
            </a:r>
            <a:r>
              <a:rPr sz="2200" kern="0" spc="-63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</a:t>
            </a:r>
            <a:endParaRPr lang="en-US" altLang="en-US" sz="2200" dirty="0"/>
          </a:p>
          <a:p>
            <a:pPr marL="12700" algn="l" rtl="0" eaLnBrk="0">
              <a:lnSpc>
                <a:spcPct val="150000"/>
              </a:lnSpc>
            </a:pPr>
            <a:r>
              <a:rPr sz="2200" kern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OA</a:t>
            </a: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地址：</a:t>
            </a:r>
            <a:r>
              <a:rPr sz="2200" kern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http</a:t>
            </a: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://</a:t>
            </a: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>
                  <a:extLst>
                    <a:ext uri="{DAF060AB-1E55-43B9-8AAB-6FB025537F2F}">
                      <wpsdc:hlinkClr xmlns:wpsdc="http://www.wps.cn/officeDocument/2017/drawingmlCustomData" xmlns="" val="FF0000"/>
                      <wpsdc:folHlinkClr xmlns:wpsdc="http://www.wps.cn/officeDocument/2017/drawingmlCustomData" xmlns="" val="FF0000"/>
                      <wpsdc:hlinkUnderline xmlns:wpsdc="http://www.wps.cn/officeDocument/2017/drawingmlCustomData" xmlns="" val="0"/>
                    </a:ext>
                  </a:extLst>
                </a:hlinkClick>
              </a:rPr>
              <a:t>60.204.216.1</a:t>
            </a:r>
            <a:r>
              <a:rPr sz="2200" kern="0" spc="-4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:90</a:t>
            </a:r>
            <a:r>
              <a:rPr sz="2200" kern="0" spc="3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81/</a:t>
            </a:r>
            <a:endParaRPr lang="en-US" altLang="en-US" sz="2200" dirty="0"/>
          </a:p>
          <a:p>
            <a:pPr marL="12700" algn="l" rtl="0" eaLnBrk="0">
              <a:lnSpc>
                <a:spcPct val="150000"/>
              </a:lnSpc>
            </a:pPr>
            <a:endParaRPr sz="2200" kern="0" spc="-3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50000"/>
              </a:lnSpc>
            </a:pPr>
            <a:endParaRPr lang="en-US" altLang="en-US" sz="2200" dirty="0"/>
          </a:p>
        </p:txBody>
      </p:sp>
      <p:sp>
        <p:nvSpPr>
          <p:cNvPr id="60" name="textbox 60"/>
          <p:cNvSpPr/>
          <p:nvPr/>
        </p:nvSpPr>
        <p:spPr>
          <a:xfrm>
            <a:off x="8624314" y="5003460"/>
            <a:ext cx="1654882" cy="467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574675" indent="-561975" algn="l" rtl="0" eaLnBrk="0">
              <a:lnSpc>
                <a:spcPct val="107000"/>
              </a:lnSpc>
            </a:pPr>
            <a:r>
              <a:rPr sz="1360" kern="0" spc="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初始密码：</a:t>
            </a:r>
            <a:r>
              <a:rPr sz="1360" kern="0" spc="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123456或</a:t>
            </a:r>
            <a:r>
              <a:rPr sz="1360" kern="0" spc="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60" kern="0" spc="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123456k</a:t>
            </a:r>
            <a:endParaRPr lang="en-US" altLang="en-US" sz="1360" dirty="0"/>
          </a:p>
        </p:txBody>
      </p:sp>
      <p:sp>
        <p:nvSpPr>
          <p:cNvPr id="64" name="textbox 64"/>
          <p:cNvSpPr/>
          <p:nvPr/>
        </p:nvSpPr>
        <p:spPr>
          <a:xfrm>
            <a:off x="1928495" y="1040130"/>
            <a:ext cx="4316730" cy="224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70835" y="1640205"/>
            <a:ext cx="2317115" cy="434340"/>
          </a:xfrm>
          <a:prstGeom prst="rect">
            <a:avLst/>
          </a:prstGeom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rcRect b="17774"/>
          <a:stretch>
            <a:fillRect/>
          </a:stretch>
        </p:blipFill>
        <p:spPr>
          <a:xfrm rot="21600000">
            <a:off x="1876425" y="1487170"/>
            <a:ext cx="8439150" cy="4244975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51787" y="4954598"/>
            <a:ext cx="4359342" cy="453377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03228" y="2758090"/>
            <a:ext cx="3789922" cy="433985"/>
          </a:xfrm>
          <a:prstGeom prst="rect">
            <a:avLst/>
          </a:prstGeom>
        </p:spPr>
      </p:pic>
      <p:graphicFrame>
        <p:nvGraphicFramePr>
          <p:cNvPr id="74" name="table 74"/>
          <p:cNvGraphicFramePr>
            <a:graphicFrameLocks noGrp="1"/>
          </p:cNvGraphicFramePr>
          <p:nvPr/>
        </p:nvGraphicFramePr>
        <p:xfrm>
          <a:off x="6287746" y="4706781"/>
          <a:ext cx="2980055" cy="519430"/>
        </p:xfrm>
        <a:graphic>
          <a:graphicData uri="http://schemas.openxmlformats.org/drawingml/2006/table">
            <a:tbl>
              <a:tblPr/>
              <a:tblGrid>
                <a:gridCol w="2980055"/>
              </a:tblGrid>
              <a:tr h="5194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905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47015" algn="l" rtl="0" eaLnBrk="0">
                        <a:lnSpc>
                          <a:spcPct val="100000"/>
                        </a:lnSpc>
                      </a:pPr>
                      <a:r>
                        <a:rPr sz="1360" kern="0" spc="60" dirty="0">
                          <a:ln w="3175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新发起流程从点击“流程发起”</a:t>
                      </a:r>
                      <a:endParaRPr lang="en-US" altLang="en-US" sz="136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76" name="textbox 76"/>
          <p:cNvSpPr/>
          <p:nvPr/>
        </p:nvSpPr>
        <p:spPr>
          <a:xfrm>
            <a:off x="1423670" y="390525"/>
            <a:ext cx="5819140" cy="569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r>
              <a:rPr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登录</a:t>
            </a:r>
          </a:p>
          <a:p>
            <a:pPr marL="12700" algn="l" rtl="0" eaLnBrk="0">
              <a:lnSpc>
                <a:spcPct val="150000"/>
              </a:lnSpc>
            </a:pPr>
            <a:r>
              <a:rPr sz="2200" kern="0" spc="-2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首次登录后，</a:t>
            </a:r>
            <a:r>
              <a:rPr lang="zh-CN" sz="2200" kern="0" spc="-2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可以选择</a:t>
            </a:r>
            <a:r>
              <a:rPr sz="2200" kern="0" spc="-2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修改初始密码</a:t>
            </a:r>
            <a:endParaRPr lang="en-US" altLang="en-US" sz="2200" kern="0" spc="-20" dirty="0">
              <a:ln w="3175" cap="flat" cmpd="sng">
                <a:solidFill>
                  <a:srgbClr val="000000">
                    <a:alpha val="100000"/>
                  </a:srgbClr>
                </a:solidFill>
                <a:prstDash val="solid"/>
                <a:miter lim="0"/>
              </a:ln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0" name="table 8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81875" y="2659380"/>
          <a:ext cx="2261235" cy="532765"/>
        </p:xfrm>
        <a:graphic>
          <a:graphicData uri="http://schemas.openxmlformats.org/drawingml/2006/table">
            <a:tbl>
              <a:tblPr/>
              <a:tblGrid>
                <a:gridCol w="2261235"/>
              </a:tblGrid>
              <a:tr h="53276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2000"/>
                        </a:lnSpc>
                      </a:pPr>
                      <a:r>
                        <a:rPr sz="1360" spc="60" dirty="0">
                          <a:ln w="3175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显示需要本人处理的未处  理的流程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84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834928" y="3716728"/>
            <a:ext cx="548630" cy="105917"/>
          </a:xfrm>
          <a:prstGeom prst="rect">
            <a:avLst/>
          </a:prstGeom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1423670" y="481965"/>
            <a:ext cx="6184265" cy="569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tx1">
                    <a:alpha val="10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3、选择需要发起的流程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marL="12700" algn="l" rtl="0" eaLnBrk="0">
              <a:lnSpc>
                <a:spcPct val="150000"/>
              </a:lnSpc>
            </a:pPr>
            <a:r>
              <a:rPr sz="2200" kern="0" spc="7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选择需要发起的流程，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tx1">
                    <a:alpha val="10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比如“员工请假流程”</a:t>
            </a:r>
            <a:endParaRPr lang="en-US" sz="2200" kern="0" spc="70" dirty="0">
              <a:ln w="3175" cap="flat" cmpd="sng">
                <a:solidFill>
                  <a:srgbClr val="FF0000">
                    <a:alpha val="100000"/>
                  </a:srgbClr>
                </a:solidFill>
                <a:prstDash val="solid"/>
                <a:miter lim="0"/>
              </a:ln>
              <a:solidFill>
                <a:schemeClr val="tx1">
                  <a:alpha val="100000"/>
                </a:scheme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34928" y="3716728"/>
            <a:ext cx="548630" cy="105917"/>
          </a:xfrm>
          <a:prstGeom prst="rect">
            <a:avLst/>
          </a:prstGeom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t="4208" b="22029"/>
          <a:stretch>
            <a:fillRect/>
          </a:stretch>
        </p:blipFill>
        <p:spPr>
          <a:xfrm>
            <a:off x="1294130" y="1717040"/>
            <a:ext cx="9603740" cy="392938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3382645" y="2336165"/>
            <a:ext cx="7514590" cy="325755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313055" y="1252220"/>
            <a:ext cx="4203065" cy="3529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  <a:buClrTx/>
              <a:buSzTx/>
              <a:buFontTx/>
            </a:pPr>
            <a:r>
              <a:rPr lang="en-US" alt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</a:t>
            </a: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流程的</a:t>
            </a: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发起</a:t>
            </a: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spcBef>
                <a:spcPts val="1645"/>
              </a:spcBef>
              <a:buClrTx/>
              <a:buSzTx/>
              <a:buFontTx/>
            </a:pP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）编辑流程前，首先看流程说明</a:t>
            </a: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看是否适用于提交该流程</a:t>
            </a: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spcBef>
                <a:spcPts val="195"/>
              </a:spcBef>
              <a:buClrTx/>
              <a:buSzTx/>
              <a:buFontTx/>
            </a:pP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（2）正式流程编辑，如</a:t>
            </a:r>
            <a:r>
              <a:rPr lang="en-US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员工请假流程</a:t>
            </a:r>
            <a:r>
              <a:rPr lang="en-US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”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，填写流程相关信息， 带红色*的为必选和必填； </a:t>
            </a:r>
          </a:p>
          <a:p>
            <a:pPr algn="l" rtl="0" eaLnBrk="0">
              <a:lnSpc>
                <a:spcPct val="150000"/>
              </a:lnSpc>
              <a:spcBef>
                <a:spcPts val="195"/>
              </a:spcBef>
              <a:buClrTx/>
              <a:buSzTx/>
              <a:buFontTx/>
            </a:pP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（3）未尽信息，可以添加附件</a:t>
            </a: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5919" t="3865" r="14759" b="4598"/>
          <a:stretch>
            <a:fillRect/>
          </a:stretch>
        </p:blipFill>
        <p:spPr>
          <a:xfrm>
            <a:off x="4704715" y="1812290"/>
            <a:ext cx="7242175" cy="3488690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4704715" y="2084705"/>
            <a:ext cx="977265" cy="386715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8858885" y="4904105"/>
            <a:ext cx="1540510" cy="353695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60" name="textbox 60"/>
          <p:cNvSpPr/>
          <p:nvPr>
            <p:custDataLst>
              <p:tags r:id="rId5"/>
            </p:custDataLst>
          </p:nvPr>
        </p:nvSpPr>
        <p:spPr>
          <a:xfrm>
            <a:off x="7472424" y="4940595"/>
            <a:ext cx="1654882" cy="467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574675" indent="-561975" algn="l" rtl="0" eaLnBrk="0">
              <a:lnSpc>
                <a:spcPct val="107000"/>
              </a:lnSpc>
            </a:pPr>
            <a:r>
              <a:rPr lang="zh-CN" sz="1360" kern="0" spc="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附件</a:t>
            </a:r>
            <a:r>
              <a:rPr lang="zh-CN" sz="1360" kern="0" spc="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不能超过</a:t>
            </a:r>
            <a:r>
              <a:rPr lang="en-US" sz="1360" kern="0" spc="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1M</a:t>
            </a:r>
            <a:endParaRPr lang="en-US" sz="1360" dirty="0"/>
          </a:p>
        </p:txBody>
      </p:sp>
    </p:spTree>
  </p:cSld>
  <p:clrMapOvr>
    <a:masterClrMapping/>
  </p:clrMapOvr>
  <p:transition spd="med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422275" y="1000760"/>
            <a:ext cx="11346815" cy="3529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  <a:buClrTx/>
              <a:buSzTx/>
              <a:buFontTx/>
            </a:pPr>
            <a:r>
              <a:rPr lang="en-US" alt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</a:t>
            </a: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流程的</a:t>
            </a: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编辑</a:t>
            </a: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91000"/>
              </a:lnSpc>
            </a:pPr>
            <a:endParaRPr lang="en-US" altLang="en-US" sz="2200" dirty="0"/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r>
              <a:rPr lang="zh-CN"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按照表单填写信息</a:t>
            </a: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流程编辑好后，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选择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tx1">
                    <a:alpha val="10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提交”</a:t>
            </a:r>
            <a:r>
              <a:rPr sz="2200" kern="0" spc="24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，即进入下一级领导的审批</a:t>
            </a: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spcBef>
                <a:spcPts val="1645"/>
              </a:spcBef>
              <a:buClrTx/>
              <a:buSzTx/>
              <a:buFontTx/>
            </a:pP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rtl="0" eaLnBrk="0">
              <a:lnSpc>
                <a:spcPct val="150000"/>
              </a:lnSpc>
              <a:buClrTx/>
              <a:buSzTx/>
              <a:buFontTx/>
            </a:pPr>
            <a:endParaRPr sz="2200" kern="0" spc="24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2313" r="5021"/>
          <a:stretch>
            <a:fillRect/>
          </a:stretch>
        </p:blipFill>
        <p:spPr>
          <a:xfrm>
            <a:off x="783590" y="3092450"/>
            <a:ext cx="10405745" cy="2657475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9192260" y="2999740"/>
            <a:ext cx="616585" cy="42926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1423670" y="390525"/>
            <a:ext cx="8041005" cy="569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150000"/>
              </a:lnSpc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580" dirty="0"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查看流程的审批状态</a:t>
            </a:r>
            <a:endParaRPr lang="en-US" alt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50000"/>
              </a:lnSpc>
              <a:spcBef>
                <a:spcPts val="5"/>
              </a:spcBef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流程提交后，在</a:t>
            </a:r>
            <a:r>
              <a:rPr lang="en-US" altLang="zh-CN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流程中心-</a:t>
            </a:r>
            <a:r>
              <a:rPr lang="zh-CN" altLang="en-US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en-US" altLang="zh-CN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发起</a:t>
            </a:r>
            <a:r>
              <a:rPr lang="zh-CN" altLang="en-US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中可查看发起的流程及流程的审批状态</a:t>
            </a:r>
            <a:endParaRPr lang="en-US" alt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9288" y="1990090"/>
            <a:ext cx="8353425" cy="4187190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2006600" y="4896485"/>
            <a:ext cx="977265" cy="386715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" y="2305050"/>
            <a:ext cx="9391650" cy="2708275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1423670" y="390525"/>
            <a:ext cx="8041005" cy="569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150000"/>
              </a:lnSpc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580" dirty="0"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查看流程的审批状态</a:t>
            </a:r>
            <a:endParaRPr lang="en-US" alt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50000"/>
              </a:lnSpc>
              <a:spcBef>
                <a:spcPts val="5"/>
              </a:spcBef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流程提交后，在</a:t>
            </a:r>
            <a:r>
              <a:rPr lang="en-US" altLang="zh-CN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流程中心-</a:t>
            </a:r>
            <a:r>
              <a:rPr lang="zh-CN" altLang="en-US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en-US" altLang="zh-CN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发起</a:t>
            </a:r>
            <a:r>
              <a:rPr lang="zh-CN" altLang="en-US" sz="2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中可查看发起的流程及流程的审批状态</a:t>
            </a:r>
            <a:endParaRPr lang="en-US" alt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9185275" y="4639945"/>
            <a:ext cx="948690" cy="42926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3499" y="1888664"/>
            <a:ext cx="9025003" cy="2828432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/>
        </p:nvSpPr>
        <p:spPr>
          <a:xfrm>
            <a:off x="2077656" y="1544435"/>
            <a:ext cx="2146380" cy="2393443"/>
          </a:xfrm>
          <a:prstGeom prst="roundRect">
            <a:avLst>
              <a:gd name="adj" fmla="val 11579"/>
            </a:avLst>
          </a:prstGeom>
          <a:solidFill>
            <a:srgbClr val="16827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2423785" y="2062024"/>
            <a:ext cx="1454123" cy="15690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PART </a:t>
            </a:r>
          </a:p>
          <a:p>
            <a:pPr algn="ctr">
              <a:lnSpc>
                <a:spcPct val="100000"/>
              </a:lnSpc>
            </a:pPr>
            <a:r>
              <a:rPr lang="en-US" altLang="zh-CN" sz="5865" b="1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04</a:t>
            </a:r>
            <a:endParaRPr lang="en-US" altLang="zh-CN" sz="5865" b="1" dirty="0">
              <a:solidFill>
                <a:schemeClr val="bg1"/>
              </a:solidFill>
              <a:latin typeface="方正大黑简体" panose="03000509000000000000" charset="-122"/>
              <a:ea typeface="方正大黑简体" panose="03000509000000000000" charset="-122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/>
        </p:nvSpPr>
        <p:spPr>
          <a:xfrm>
            <a:off x="4977130" y="2727325"/>
            <a:ext cx="4281805" cy="7067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dist">
              <a:lnSpc>
                <a:spcPct val="120000"/>
              </a:lnSpc>
              <a:buClrTx/>
              <a:buSzTx/>
              <a:buFontTx/>
            </a:pPr>
            <a:r>
              <a:rPr lang="zh-CN" sz="50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流程的审批</a:t>
            </a:r>
            <a:endParaRPr lang="zh-CN" sz="5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9798050" y="5464810"/>
            <a:ext cx="1419225" cy="832485"/>
            <a:chOff x="14310" y="5649"/>
            <a:chExt cx="2235" cy="1311"/>
          </a:xfrm>
          <a:solidFill>
            <a:srgbClr val="168275"/>
          </a:solidFill>
        </p:grpSpPr>
        <p:sp>
          <p:nvSpPr>
            <p:cNvPr id="14" name="直角三角形 26"/>
            <p:cNvSpPr/>
            <p:nvPr>
              <p:custDataLst>
                <p:tags r:id="rId40"/>
              </p:custDataLst>
            </p:nvPr>
          </p:nvSpPr>
          <p:spPr>
            <a:xfrm flipH="1" flipV="1">
              <a:off x="14310" y="6415"/>
              <a:ext cx="2231" cy="545"/>
            </a:xfrm>
            <a:custGeom>
              <a:avLst/>
              <a:gdLst>
                <a:gd name="connsiteX0" fmla="*/ 0 w 987173"/>
                <a:gd name="connsiteY0" fmla="*/ 302545 h 302545"/>
                <a:gd name="connsiteX1" fmla="*/ 0 w 987173"/>
                <a:gd name="connsiteY1" fmla="*/ 0 h 302545"/>
                <a:gd name="connsiteX2" fmla="*/ 987173 w 987173"/>
                <a:gd name="connsiteY2" fmla="*/ 302545 h 302545"/>
                <a:gd name="connsiteX3" fmla="*/ 0 w 987173"/>
                <a:gd name="connsiteY3" fmla="*/ 302545 h 302545"/>
                <a:gd name="connsiteX0-1" fmla="*/ 0 w 987173"/>
                <a:gd name="connsiteY0-2" fmla="*/ 302545 h 302545"/>
                <a:gd name="connsiteX1-3" fmla="*/ 0 w 987173"/>
                <a:gd name="connsiteY1-4" fmla="*/ 0 h 302545"/>
                <a:gd name="connsiteX2-5" fmla="*/ 987173 w 987173"/>
                <a:gd name="connsiteY2-6" fmla="*/ 302545 h 302545"/>
                <a:gd name="connsiteX3-7" fmla="*/ 0 w 987173"/>
                <a:gd name="connsiteY3-8" fmla="*/ 302545 h 302545"/>
                <a:gd name="connsiteX0-9" fmla="*/ 0 w 987173"/>
                <a:gd name="connsiteY0-10" fmla="*/ 302545 h 302545"/>
                <a:gd name="connsiteX1-11" fmla="*/ 0 w 987173"/>
                <a:gd name="connsiteY1-12" fmla="*/ 0 h 302545"/>
                <a:gd name="connsiteX2-13" fmla="*/ 987173 w 987173"/>
                <a:gd name="connsiteY2-14" fmla="*/ 302545 h 302545"/>
                <a:gd name="connsiteX3-15" fmla="*/ 0 w 987173"/>
                <a:gd name="connsiteY3-16" fmla="*/ 302545 h 302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73" h="302545">
                  <a:moveTo>
                    <a:pt x="0" y="302545"/>
                  </a:moveTo>
                  <a:lnTo>
                    <a:pt x="0" y="0"/>
                  </a:lnTo>
                  <a:cubicBezTo>
                    <a:pt x="310008" y="129423"/>
                    <a:pt x="331883" y="151691"/>
                    <a:pt x="987173" y="302545"/>
                  </a:cubicBezTo>
                  <a:lnTo>
                    <a:pt x="0" y="302545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1"/>
              </p:custDataLst>
            </p:nvPr>
          </p:nvSpPr>
          <p:spPr>
            <a:xfrm>
              <a:off x="14404" y="5649"/>
              <a:ext cx="2116" cy="8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42"/>
              </p:custDataLst>
            </p:nvPr>
          </p:nvSpPr>
          <p:spPr>
            <a:xfrm>
              <a:off x="14922" y="5658"/>
              <a:ext cx="1623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9798050" y="3141980"/>
            <a:ext cx="1419225" cy="839470"/>
            <a:chOff x="14310" y="4284"/>
            <a:chExt cx="2235" cy="1322"/>
          </a:xfrm>
        </p:grpSpPr>
        <p:sp>
          <p:nvSpPr>
            <p:cNvPr id="44" name="矩形 43"/>
            <p:cNvSpPr/>
            <p:nvPr>
              <p:custDataLst>
                <p:tags r:id="rId37"/>
              </p:custDataLst>
            </p:nvPr>
          </p:nvSpPr>
          <p:spPr>
            <a:xfrm>
              <a:off x="14404" y="4284"/>
              <a:ext cx="2116" cy="841"/>
            </a:xfrm>
            <a:prstGeom prst="rect">
              <a:avLst/>
            </a:prstGeom>
            <a:solidFill>
              <a:srgbClr val="F08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2" name="直角三角形 26"/>
            <p:cNvSpPr/>
            <p:nvPr>
              <p:custDataLst>
                <p:tags r:id="rId38"/>
              </p:custDataLst>
            </p:nvPr>
          </p:nvSpPr>
          <p:spPr>
            <a:xfrm flipH="1" flipV="1">
              <a:off x="14310" y="5061"/>
              <a:ext cx="2231" cy="545"/>
            </a:xfrm>
            <a:custGeom>
              <a:avLst/>
              <a:gdLst>
                <a:gd name="connsiteX0" fmla="*/ 0 w 987173"/>
                <a:gd name="connsiteY0" fmla="*/ 302545 h 302545"/>
                <a:gd name="connsiteX1" fmla="*/ 0 w 987173"/>
                <a:gd name="connsiteY1" fmla="*/ 0 h 302545"/>
                <a:gd name="connsiteX2" fmla="*/ 987173 w 987173"/>
                <a:gd name="connsiteY2" fmla="*/ 302545 h 302545"/>
                <a:gd name="connsiteX3" fmla="*/ 0 w 987173"/>
                <a:gd name="connsiteY3" fmla="*/ 302545 h 302545"/>
                <a:gd name="connsiteX0-1" fmla="*/ 0 w 987173"/>
                <a:gd name="connsiteY0-2" fmla="*/ 302545 h 302545"/>
                <a:gd name="connsiteX1-3" fmla="*/ 0 w 987173"/>
                <a:gd name="connsiteY1-4" fmla="*/ 0 h 302545"/>
                <a:gd name="connsiteX2-5" fmla="*/ 987173 w 987173"/>
                <a:gd name="connsiteY2-6" fmla="*/ 302545 h 302545"/>
                <a:gd name="connsiteX3-7" fmla="*/ 0 w 987173"/>
                <a:gd name="connsiteY3-8" fmla="*/ 302545 h 302545"/>
                <a:gd name="connsiteX0-9" fmla="*/ 0 w 987173"/>
                <a:gd name="connsiteY0-10" fmla="*/ 302545 h 302545"/>
                <a:gd name="connsiteX1-11" fmla="*/ 0 w 987173"/>
                <a:gd name="connsiteY1-12" fmla="*/ 0 h 302545"/>
                <a:gd name="connsiteX2-13" fmla="*/ 987173 w 987173"/>
                <a:gd name="connsiteY2-14" fmla="*/ 302545 h 302545"/>
                <a:gd name="connsiteX3-15" fmla="*/ 0 w 987173"/>
                <a:gd name="connsiteY3-16" fmla="*/ 302545 h 302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73" h="302545">
                  <a:moveTo>
                    <a:pt x="0" y="302545"/>
                  </a:moveTo>
                  <a:lnTo>
                    <a:pt x="0" y="0"/>
                  </a:lnTo>
                  <a:cubicBezTo>
                    <a:pt x="310008" y="129423"/>
                    <a:pt x="331883" y="151691"/>
                    <a:pt x="987173" y="302545"/>
                  </a:cubicBezTo>
                  <a:lnTo>
                    <a:pt x="0" y="30254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2000"/>
                  </a:schemeClr>
                </a:gs>
                <a:gs pos="0">
                  <a:srgbClr val="ECECEC">
                    <a:alpha val="21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39"/>
              </p:custDataLst>
            </p:nvPr>
          </p:nvSpPr>
          <p:spPr>
            <a:xfrm>
              <a:off x="14922" y="4287"/>
              <a:ext cx="16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9810750" y="3923030"/>
            <a:ext cx="1419225" cy="839470"/>
            <a:chOff x="14310" y="4284"/>
            <a:chExt cx="2235" cy="1322"/>
          </a:xfrm>
        </p:grpSpPr>
        <p:sp>
          <p:nvSpPr>
            <p:cNvPr id="33" name="直角三角形 26"/>
            <p:cNvSpPr/>
            <p:nvPr>
              <p:custDataLst>
                <p:tags r:id="rId34"/>
              </p:custDataLst>
            </p:nvPr>
          </p:nvSpPr>
          <p:spPr>
            <a:xfrm flipH="1" flipV="1">
              <a:off x="14310" y="5061"/>
              <a:ext cx="2231" cy="545"/>
            </a:xfrm>
            <a:custGeom>
              <a:avLst/>
              <a:gdLst>
                <a:gd name="connsiteX0" fmla="*/ 0 w 987173"/>
                <a:gd name="connsiteY0" fmla="*/ 302545 h 302545"/>
                <a:gd name="connsiteX1" fmla="*/ 0 w 987173"/>
                <a:gd name="connsiteY1" fmla="*/ 0 h 302545"/>
                <a:gd name="connsiteX2" fmla="*/ 987173 w 987173"/>
                <a:gd name="connsiteY2" fmla="*/ 302545 h 302545"/>
                <a:gd name="connsiteX3" fmla="*/ 0 w 987173"/>
                <a:gd name="connsiteY3" fmla="*/ 302545 h 302545"/>
                <a:gd name="connsiteX0-1" fmla="*/ 0 w 987173"/>
                <a:gd name="connsiteY0-2" fmla="*/ 302545 h 302545"/>
                <a:gd name="connsiteX1-3" fmla="*/ 0 w 987173"/>
                <a:gd name="connsiteY1-4" fmla="*/ 0 h 302545"/>
                <a:gd name="connsiteX2-5" fmla="*/ 987173 w 987173"/>
                <a:gd name="connsiteY2-6" fmla="*/ 302545 h 302545"/>
                <a:gd name="connsiteX3-7" fmla="*/ 0 w 987173"/>
                <a:gd name="connsiteY3-8" fmla="*/ 302545 h 302545"/>
                <a:gd name="connsiteX0-9" fmla="*/ 0 w 987173"/>
                <a:gd name="connsiteY0-10" fmla="*/ 302545 h 302545"/>
                <a:gd name="connsiteX1-11" fmla="*/ 0 w 987173"/>
                <a:gd name="connsiteY1-12" fmla="*/ 0 h 302545"/>
                <a:gd name="connsiteX2-13" fmla="*/ 987173 w 987173"/>
                <a:gd name="connsiteY2-14" fmla="*/ 302545 h 302545"/>
                <a:gd name="connsiteX3-15" fmla="*/ 0 w 987173"/>
                <a:gd name="connsiteY3-16" fmla="*/ 302545 h 302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73" h="302545">
                  <a:moveTo>
                    <a:pt x="0" y="302545"/>
                  </a:moveTo>
                  <a:lnTo>
                    <a:pt x="0" y="0"/>
                  </a:lnTo>
                  <a:cubicBezTo>
                    <a:pt x="310008" y="129423"/>
                    <a:pt x="331883" y="151691"/>
                    <a:pt x="987173" y="302545"/>
                  </a:cubicBezTo>
                  <a:lnTo>
                    <a:pt x="0" y="30254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2000"/>
                  </a:schemeClr>
                </a:gs>
                <a:gs pos="0">
                  <a:srgbClr val="ECECEC">
                    <a:alpha val="21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35"/>
              </p:custDataLst>
            </p:nvPr>
          </p:nvSpPr>
          <p:spPr>
            <a:xfrm>
              <a:off x="14404" y="4284"/>
              <a:ext cx="2116" cy="841"/>
            </a:xfrm>
            <a:prstGeom prst="rect">
              <a:avLst/>
            </a:prstGeom>
            <a:solidFill>
              <a:srgbClr val="168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36"/>
              </p:custDataLst>
            </p:nvPr>
          </p:nvSpPr>
          <p:spPr>
            <a:xfrm>
              <a:off x="14922" y="4287"/>
              <a:ext cx="16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4"/>
            </p:custDataLst>
          </p:nvPr>
        </p:nvGrpSpPr>
        <p:grpSpPr>
          <a:xfrm>
            <a:off x="9791554" y="1540349"/>
            <a:ext cx="1416841" cy="837453"/>
            <a:chOff x="14310" y="2896"/>
            <a:chExt cx="2231" cy="1319"/>
          </a:xfrm>
        </p:grpSpPr>
        <p:sp>
          <p:nvSpPr>
            <p:cNvPr id="30" name="直角三角形 26"/>
            <p:cNvSpPr/>
            <p:nvPr>
              <p:custDataLst>
                <p:tags r:id="rId31"/>
              </p:custDataLst>
            </p:nvPr>
          </p:nvSpPr>
          <p:spPr>
            <a:xfrm flipH="1" flipV="1">
              <a:off x="14310" y="3670"/>
              <a:ext cx="2231" cy="545"/>
            </a:xfrm>
            <a:custGeom>
              <a:avLst/>
              <a:gdLst>
                <a:gd name="connsiteX0" fmla="*/ 0 w 987173"/>
                <a:gd name="connsiteY0" fmla="*/ 302545 h 302545"/>
                <a:gd name="connsiteX1" fmla="*/ 0 w 987173"/>
                <a:gd name="connsiteY1" fmla="*/ 0 h 302545"/>
                <a:gd name="connsiteX2" fmla="*/ 987173 w 987173"/>
                <a:gd name="connsiteY2" fmla="*/ 302545 h 302545"/>
                <a:gd name="connsiteX3" fmla="*/ 0 w 987173"/>
                <a:gd name="connsiteY3" fmla="*/ 302545 h 302545"/>
                <a:gd name="connsiteX0-1" fmla="*/ 0 w 987173"/>
                <a:gd name="connsiteY0-2" fmla="*/ 302545 h 302545"/>
                <a:gd name="connsiteX1-3" fmla="*/ 0 w 987173"/>
                <a:gd name="connsiteY1-4" fmla="*/ 0 h 302545"/>
                <a:gd name="connsiteX2-5" fmla="*/ 987173 w 987173"/>
                <a:gd name="connsiteY2-6" fmla="*/ 302545 h 302545"/>
                <a:gd name="connsiteX3-7" fmla="*/ 0 w 987173"/>
                <a:gd name="connsiteY3-8" fmla="*/ 302545 h 302545"/>
                <a:gd name="connsiteX0-9" fmla="*/ 0 w 987173"/>
                <a:gd name="connsiteY0-10" fmla="*/ 302545 h 302545"/>
                <a:gd name="connsiteX1-11" fmla="*/ 0 w 987173"/>
                <a:gd name="connsiteY1-12" fmla="*/ 0 h 302545"/>
                <a:gd name="connsiteX2-13" fmla="*/ 987173 w 987173"/>
                <a:gd name="connsiteY2-14" fmla="*/ 302545 h 302545"/>
                <a:gd name="connsiteX3-15" fmla="*/ 0 w 987173"/>
                <a:gd name="connsiteY3-16" fmla="*/ 302545 h 302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73" h="302545">
                  <a:moveTo>
                    <a:pt x="0" y="302545"/>
                  </a:moveTo>
                  <a:lnTo>
                    <a:pt x="0" y="0"/>
                  </a:lnTo>
                  <a:cubicBezTo>
                    <a:pt x="310008" y="129423"/>
                    <a:pt x="331883" y="151691"/>
                    <a:pt x="987173" y="302545"/>
                  </a:cubicBezTo>
                  <a:lnTo>
                    <a:pt x="0" y="30254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2000"/>
                  </a:schemeClr>
                </a:gs>
                <a:gs pos="0">
                  <a:srgbClr val="ECECEC">
                    <a:alpha val="21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4368" y="2896"/>
              <a:ext cx="2131" cy="841"/>
              <a:chOff x="14368" y="2920"/>
              <a:chExt cx="2131" cy="841"/>
            </a:xfrm>
          </p:grpSpPr>
          <p:sp>
            <p:nvSpPr>
              <p:cNvPr id="31" name="矩形 30"/>
              <p:cNvSpPr/>
              <p:nvPr>
                <p:custDataLst>
                  <p:tags r:id="rId32"/>
                </p:custDataLst>
              </p:nvPr>
            </p:nvSpPr>
            <p:spPr>
              <a:xfrm>
                <a:off x="14368" y="2920"/>
                <a:ext cx="2116" cy="841"/>
              </a:xfrm>
              <a:prstGeom prst="rect">
                <a:avLst/>
              </a:prstGeom>
              <a:solidFill>
                <a:srgbClr val="F08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14876" y="2929"/>
                <a:ext cx="162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字魂58号-创中黑" panose="00000500000000000000" pitchFamily="2" charset="-122"/>
                    <a:ea typeface="字魂58号-创中黑" panose="000005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</p:grpSp>
      <p:grpSp>
        <p:nvGrpSpPr>
          <p:cNvPr id="60" name="组合 59"/>
          <p:cNvGrpSpPr/>
          <p:nvPr>
            <p:custDataLst>
              <p:tags r:id="rId5"/>
            </p:custDataLst>
          </p:nvPr>
        </p:nvGrpSpPr>
        <p:grpSpPr>
          <a:xfrm>
            <a:off x="9791700" y="2354580"/>
            <a:ext cx="1419225" cy="839470"/>
            <a:chOff x="14310" y="4284"/>
            <a:chExt cx="2235" cy="1322"/>
          </a:xfrm>
        </p:grpSpPr>
        <p:sp>
          <p:nvSpPr>
            <p:cNvPr id="34" name="直角三角形 26"/>
            <p:cNvSpPr/>
            <p:nvPr>
              <p:custDataLst>
                <p:tags r:id="rId28"/>
              </p:custDataLst>
            </p:nvPr>
          </p:nvSpPr>
          <p:spPr>
            <a:xfrm flipH="1" flipV="1">
              <a:off x="14310" y="5061"/>
              <a:ext cx="2231" cy="545"/>
            </a:xfrm>
            <a:custGeom>
              <a:avLst/>
              <a:gdLst>
                <a:gd name="connsiteX0" fmla="*/ 0 w 987173"/>
                <a:gd name="connsiteY0" fmla="*/ 302545 h 302545"/>
                <a:gd name="connsiteX1" fmla="*/ 0 w 987173"/>
                <a:gd name="connsiteY1" fmla="*/ 0 h 302545"/>
                <a:gd name="connsiteX2" fmla="*/ 987173 w 987173"/>
                <a:gd name="connsiteY2" fmla="*/ 302545 h 302545"/>
                <a:gd name="connsiteX3" fmla="*/ 0 w 987173"/>
                <a:gd name="connsiteY3" fmla="*/ 302545 h 302545"/>
                <a:gd name="connsiteX0-1" fmla="*/ 0 w 987173"/>
                <a:gd name="connsiteY0-2" fmla="*/ 302545 h 302545"/>
                <a:gd name="connsiteX1-3" fmla="*/ 0 w 987173"/>
                <a:gd name="connsiteY1-4" fmla="*/ 0 h 302545"/>
                <a:gd name="connsiteX2-5" fmla="*/ 987173 w 987173"/>
                <a:gd name="connsiteY2-6" fmla="*/ 302545 h 302545"/>
                <a:gd name="connsiteX3-7" fmla="*/ 0 w 987173"/>
                <a:gd name="connsiteY3-8" fmla="*/ 302545 h 302545"/>
                <a:gd name="connsiteX0-9" fmla="*/ 0 w 987173"/>
                <a:gd name="connsiteY0-10" fmla="*/ 302545 h 302545"/>
                <a:gd name="connsiteX1-11" fmla="*/ 0 w 987173"/>
                <a:gd name="connsiteY1-12" fmla="*/ 0 h 302545"/>
                <a:gd name="connsiteX2-13" fmla="*/ 987173 w 987173"/>
                <a:gd name="connsiteY2-14" fmla="*/ 302545 h 302545"/>
                <a:gd name="connsiteX3-15" fmla="*/ 0 w 987173"/>
                <a:gd name="connsiteY3-16" fmla="*/ 302545 h 302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73" h="302545">
                  <a:moveTo>
                    <a:pt x="0" y="302545"/>
                  </a:moveTo>
                  <a:lnTo>
                    <a:pt x="0" y="0"/>
                  </a:lnTo>
                  <a:cubicBezTo>
                    <a:pt x="310008" y="129423"/>
                    <a:pt x="331883" y="151691"/>
                    <a:pt x="987173" y="302545"/>
                  </a:cubicBezTo>
                  <a:lnTo>
                    <a:pt x="0" y="30254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2000"/>
                  </a:schemeClr>
                </a:gs>
                <a:gs pos="0">
                  <a:srgbClr val="ECECEC">
                    <a:alpha val="21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9"/>
              </p:custDataLst>
            </p:nvPr>
          </p:nvSpPr>
          <p:spPr>
            <a:xfrm>
              <a:off x="14404" y="4284"/>
              <a:ext cx="2116" cy="841"/>
            </a:xfrm>
            <a:prstGeom prst="rect">
              <a:avLst/>
            </a:prstGeom>
            <a:solidFill>
              <a:srgbClr val="168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30"/>
              </p:custDataLst>
            </p:nvPr>
          </p:nvSpPr>
          <p:spPr>
            <a:xfrm>
              <a:off x="14922" y="4287"/>
              <a:ext cx="16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6"/>
            </p:custDataLst>
          </p:nvPr>
        </p:nvGrpSpPr>
        <p:grpSpPr>
          <a:xfrm>
            <a:off x="9791700" y="4723765"/>
            <a:ext cx="1419225" cy="832485"/>
            <a:chOff x="14310" y="5649"/>
            <a:chExt cx="2235" cy="1311"/>
          </a:xfrm>
        </p:grpSpPr>
        <p:sp>
          <p:nvSpPr>
            <p:cNvPr id="37" name="直角三角形 26"/>
            <p:cNvSpPr/>
            <p:nvPr>
              <p:custDataLst>
                <p:tags r:id="rId25"/>
              </p:custDataLst>
            </p:nvPr>
          </p:nvSpPr>
          <p:spPr>
            <a:xfrm flipH="1" flipV="1">
              <a:off x="14310" y="6415"/>
              <a:ext cx="2231" cy="545"/>
            </a:xfrm>
            <a:custGeom>
              <a:avLst/>
              <a:gdLst>
                <a:gd name="connsiteX0" fmla="*/ 0 w 987173"/>
                <a:gd name="connsiteY0" fmla="*/ 302545 h 302545"/>
                <a:gd name="connsiteX1" fmla="*/ 0 w 987173"/>
                <a:gd name="connsiteY1" fmla="*/ 0 h 302545"/>
                <a:gd name="connsiteX2" fmla="*/ 987173 w 987173"/>
                <a:gd name="connsiteY2" fmla="*/ 302545 h 302545"/>
                <a:gd name="connsiteX3" fmla="*/ 0 w 987173"/>
                <a:gd name="connsiteY3" fmla="*/ 302545 h 302545"/>
                <a:gd name="connsiteX0-1" fmla="*/ 0 w 987173"/>
                <a:gd name="connsiteY0-2" fmla="*/ 302545 h 302545"/>
                <a:gd name="connsiteX1-3" fmla="*/ 0 w 987173"/>
                <a:gd name="connsiteY1-4" fmla="*/ 0 h 302545"/>
                <a:gd name="connsiteX2-5" fmla="*/ 987173 w 987173"/>
                <a:gd name="connsiteY2-6" fmla="*/ 302545 h 302545"/>
                <a:gd name="connsiteX3-7" fmla="*/ 0 w 987173"/>
                <a:gd name="connsiteY3-8" fmla="*/ 302545 h 302545"/>
                <a:gd name="connsiteX0-9" fmla="*/ 0 w 987173"/>
                <a:gd name="connsiteY0-10" fmla="*/ 302545 h 302545"/>
                <a:gd name="connsiteX1-11" fmla="*/ 0 w 987173"/>
                <a:gd name="connsiteY1-12" fmla="*/ 0 h 302545"/>
                <a:gd name="connsiteX2-13" fmla="*/ 987173 w 987173"/>
                <a:gd name="connsiteY2-14" fmla="*/ 302545 h 302545"/>
                <a:gd name="connsiteX3-15" fmla="*/ 0 w 987173"/>
                <a:gd name="connsiteY3-16" fmla="*/ 302545 h 302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7173" h="302545">
                  <a:moveTo>
                    <a:pt x="0" y="302545"/>
                  </a:moveTo>
                  <a:lnTo>
                    <a:pt x="0" y="0"/>
                  </a:lnTo>
                  <a:cubicBezTo>
                    <a:pt x="310008" y="129423"/>
                    <a:pt x="331883" y="151691"/>
                    <a:pt x="987173" y="302545"/>
                  </a:cubicBezTo>
                  <a:lnTo>
                    <a:pt x="0" y="30254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2000"/>
                  </a:schemeClr>
                </a:gs>
                <a:gs pos="0">
                  <a:srgbClr val="ECECEC">
                    <a:alpha val="21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26"/>
              </p:custDataLst>
            </p:nvPr>
          </p:nvSpPr>
          <p:spPr>
            <a:xfrm>
              <a:off x="14404" y="5649"/>
              <a:ext cx="2116" cy="841"/>
            </a:xfrm>
            <a:prstGeom prst="rect">
              <a:avLst/>
            </a:prstGeom>
            <a:solidFill>
              <a:srgbClr val="F08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7"/>
              </p:custDataLst>
            </p:nvPr>
          </p:nvSpPr>
          <p:spPr>
            <a:xfrm>
              <a:off x="14922" y="5658"/>
              <a:ext cx="16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7"/>
            </p:custDataLst>
          </p:nvPr>
        </p:nvGrpSpPr>
        <p:grpSpPr>
          <a:xfrm>
            <a:off x="1137285" y="1201420"/>
            <a:ext cx="9025255" cy="5013325"/>
            <a:chOff x="1807342" y="1054695"/>
            <a:chExt cx="7807300" cy="5013642"/>
          </a:xfrm>
        </p:grpSpPr>
        <p:sp>
          <p:nvSpPr>
            <p:cNvPr id="3" name="圆角矩形 2"/>
            <p:cNvSpPr/>
            <p:nvPr/>
          </p:nvSpPr>
          <p:spPr>
            <a:xfrm>
              <a:off x="1807342" y="1054697"/>
              <a:ext cx="7807300" cy="5013640"/>
            </a:xfrm>
            <a:prstGeom prst="roundRect">
              <a:avLst>
                <a:gd name="adj" fmla="val 162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 w="254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" name="梯形 4"/>
            <p:cNvSpPr/>
            <p:nvPr/>
          </p:nvSpPr>
          <p:spPr>
            <a:xfrm rot="16200000">
              <a:off x="-491666" y="3498542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7" name="梯形 6"/>
            <p:cNvSpPr/>
            <p:nvPr>
              <p:custDataLst>
                <p:tags r:id="rId23"/>
              </p:custDataLst>
            </p:nvPr>
          </p:nvSpPr>
          <p:spPr>
            <a:xfrm rot="5400000" flipH="1">
              <a:off x="6902026" y="3498542"/>
              <a:ext cx="5013640" cy="125950"/>
            </a:xfrm>
            <a:prstGeom prst="trapezoid">
              <a:avLst>
                <a:gd name="adj" fmla="val 37500"/>
              </a:avLst>
            </a:prstGeom>
            <a:gradFill>
              <a:gsLst>
                <a:gs pos="50000">
                  <a:srgbClr val="F3F3F3"/>
                </a:gs>
                <a:gs pos="26000">
                  <a:schemeClr val="bg1"/>
                </a:gs>
                <a:gs pos="0">
                  <a:srgbClr val="EEEEEE"/>
                </a:gs>
                <a:gs pos="75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076114" y="1054697"/>
              <a:ext cx="7269757" cy="5013640"/>
            </a:xfrm>
            <a:prstGeom prst="rect">
              <a:avLst/>
            </a:prstGeom>
            <a:gradFill>
              <a:gsLst>
                <a:gs pos="89000">
                  <a:srgbClr val="F7F7F7"/>
                </a:gs>
                <a:gs pos="74000">
                  <a:srgbClr val="EEEEEE"/>
                </a:gs>
                <a:gs pos="57000">
                  <a:srgbClr val="FBFBFB"/>
                </a:gs>
                <a:gs pos="47000">
                  <a:srgbClr val="EAEAEA"/>
                </a:gs>
                <a:gs pos="29000">
                  <a:srgbClr val="FBFBFB"/>
                </a:gs>
                <a:gs pos="15000">
                  <a:srgbClr val="F7F7F7"/>
                </a:gs>
                <a:gs pos="0">
                  <a:srgbClr val="F7F7F7"/>
                </a:gs>
                <a:gs pos="100000">
                  <a:srgbClr val="F5F5F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52045" y="1054695"/>
              <a:ext cx="308198" cy="5013642"/>
            </a:xfrm>
            <a:prstGeom prst="rect">
              <a:avLst/>
            </a:prstGeom>
            <a:gradFill>
              <a:gsLst>
                <a:gs pos="100000">
                  <a:srgbClr val="F7F7F7">
                    <a:alpha val="0"/>
                  </a:srgb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24"/>
              </p:custDataLst>
            </p:nvPr>
          </p:nvSpPr>
          <p:spPr>
            <a:xfrm rot="5400000" flipH="1">
              <a:off x="6852831" y="3546064"/>
              <a:ext cx="5013640" cy="30906"/>
            </a:xfrm>
            <a:custGeom>
              <a:avLst/>
              <a:gdLst>
                <a:gd name="connsiteX0" fmla="*/ 5013640 w 5013640"/>
                <a:gd name="connsiteY0" fmla="*/ 54754 h 54754"/>
                <a:gd name="connsiteX1" fmla="*/ 4993107 w 5013640"/>
                <a:gd name="connsiteY1" fmla="*/ 0 h 54754"/>
                <a:gd name="connsiteX2" fmla="*/ 20533 w 5013640"/>
                <a:gd name="connsiteY2" fmla="*/ 0 h 54754"/>
                <a:gd name="connsiteX3" fmla="*/ 0 w 5013640"/>
                <a:gd name="connsiteY3" fmla="*/ 54754 h 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3640" h="54754">
                  <a:moveTo>
                    <a:pt x="5013640" y="54754"/>
                  </a:moveTo>
                  <a:lnTo>
                    <a:pt x="4993107" y="0"/>
                  </a:lnTo>
                  <a:lnTo>
                    <a:pt x="20533" y="0"/>
                  </a:lnTo>
                  <a:lnTo>
                    <a:pt x="0" y="54754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35480" y="758190"/>
            <a:ext cx="2286635" cy="1792605"/>
            <a:chOff x="3886" y="2475"/>
            <a:chExt cx="3601" cy="2823"/>
          </a:xfrm>
        </p:grpSpPr>
        <p:sp>
          <p:nvSpPr>
            <p:cNvPr id="114" name="圆角矩形 113"/>
            <p:cNvSpPr/>
            <p:nvPr/>
          </p:nvSpPr>
          <p:spPr>
            <a:xfrm>
              <a:off x="4419" y="2475"/>
              <a:ext cx="2535" cy="2823"/>
            </a:xfrm>
            <a:prstGeom prst="roundRect">
              <a:avLst>
                <a:gd name="adj" fmla="val 11579"/>
              </a:avLst>
            </a:prstGeom>
            <a:solidFill>
              <a:srgbClr val="F08519"/>
            </a:solidFill>
            <a:ln>
              <a:solidFill>
                <a:schemeClr val="bg1"/>
              </a:solidFill>
            </a:ln>
            <a:effectLst>
              <a:outerShdw blurRad="317500" dist="127000" dir="54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TextBox 19"/>
            <p:cNvSpPr txBox="1"/>
            <p:nvPr/>
          </p:nvSpPr>
          <p:spPr>
            <a:xfrm>
              <a:off x="3886" y="2475"/>
              <a:ext cx="3601" cy="25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600" b="1" spc="-3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目 录</a:t>
              </a:r>
              <a:endParaRPr lang="en-US" altLang="zh-CN" sz="4600" b="1" spc="-3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000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CONTENTS</a:t>
              </a:r>
              <a:endParaRPr lang="zh-CN" altLang="en-US" sz="2000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35" y="3159125"/>
            <a:ext cx="2212340" cy="2393950"/>
          </a:xfrm>
          <a:prstGeom prst="rect">
            <a:avLst/>
          </a:prstGeom>
          <a:noFill/>
        </p:spPr>
      </p:pic>
      <p:grpSp>
        <p:nvGrpSpPr>
          <p:cNvPr id="2050" name="Group 8"/>
          <p:cNvGrpSpPr>
            <a:grpSpLocks noChangeAspect="1"/>
          </p:cNvGrpSpPr>
          <p:nvPr/>
        </p:nvGrpSpPr>
        <p:grpSpPr bwMode="auto">
          <a:xfrm>
            <a:off x="6367144" y="1669912"/>
            <a:ext cx="414895" cy="419376"/>
            <a:chOff x="4313" y="1262"/>
            <a:chExt cx="463" cy="468"/>
          </a:xfrm>
          <a:solidFill>
            <a:srgbClr val="F08519"/>
          </a:solidFill>
        </p:grpSpPr>
        <p:sp>
          <p:nvSpPr>
            <p:cNvPr id="2052" name="Rectangle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54" name="Rectangle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55" name="Rectangle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56" name="Rectangle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57" name="Rectangle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58" name="Freeform 14"/>
            <p:cNvSpPr/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59" name="Freeform 15"/>
            <p:cNvSpPr/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8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ACB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2072" name="Freeform 28"/>
          <p:cNvSpPr>
            <a:spLocks noEditPoints="1"/>
          </p:cNvSpPr>
          <p:nvPr/>
        </p:nvSpPr>
        <p:spPr bwMode="auto">
          <a:xfrm>
            <a:off x="6288937" y="3184914"/>
            <a:ext cx="571310" cy="462772"/>
          </a:xfrm>
          <a:custGeom>
            <a:avLst/>
            <a:gdLst>
              <a:gd name="T0" fmla="*/ 114 w 200"/>
              <a:gd name="T1" fmla="*/ 17 h 161"/>
              <a:gd name="T2" fmla="*/ 18 w 200"/>
              <a:gd name="T3" fmla="*/ 50 h 161"/>
              <a:gd name="T4" fmla="*/ 51 w 200"/>
              <a:gd name="T5" fmla="*/ 146 h 161"/>
              <a:gd name="T6" fmla="*/ 138 w 200"/>
              <a:gd name="T7" fmla="*/ 127 h 161"/>
              <a:gd name="T8" fmla="*/ 186 w 200"/>
              <a:gd name="T9" fmla="*/ 150 h 161"/>
              <a:gd name="T10" fmla="*/ 200 w 200"/>
              <a:gd name="T11" fmla="*/ 122 h 161"/>
              <a:gd name="T12" fmla="*/ 152 w 200"/>
              <a:gd name="T13" fmla="*/ 98 h 161"/>
              <a:gd name="T14" fmla="*/ 114 w 200"/>
              <a:gd name="T15" fmla="*/ 17 h 161"/>
              <a:gd name="T16" fmla="*/ 127 w 200"/>
              <a:gd name="T17" fmla="*/ 103 h 161"/>
              <a:gd name="T18" fmla="*/ 61 w 200"/>
              <a:gd name="T19" fmla="*/ 126 h 161"/>
              <a:gd name="T20" fmla="*/ 38 w 200"/>
              <a:gd name="T21" fmla="*/ 60 h 161"/>
              <a:gd name="T22" fmla="*/ 104 w 200"/>
              <a:gd name="T23" fmla="*/ 37 h 161"/>
              <a:gd name="T24" fmla="*/ 127 w 200"/>
              <a:gd name="T25" fmla="*/ 10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161">
                <a:moveTo>
                  <a:pt x="114" y="17"/>
                </a:moveTo>
                <a:cubicBezTo>
                  <a:pt x="78" y="0"/>
                  <a:pt x="35" y="15"/>
                  <a:pt x="18" y="50"/>
                </a:cubicBezTo>
                <a:cubicBezTo>
                  <a:pt x="0" y="86"/>
                  <a:pt x="15" y="129"/>
                  <a:pt x="51" y="146"/>
                </a:cubicBezTo>
                <a:cubicBezTo>
                  <a:pt x="81" y="161"/>
                  <a:pt x="118" y="152"/>
                  <a:pt x="138" y="127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200" y="122"/>
                  <a:pt x="200" y="122"/>
                  <a:pt x="200" y="122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60" y="66"/>
                  <a:pt x="145" y="32"/>
                  <a:pt x="114" y="17"/>
                </a:cubicBezTo>
                <a:close/>
                <a:moveTo>
                  <a:pt x="127" y="103"/>
                </a:moveTo>
                <a:cubicBezTo>
                  <a:pt x="115" y="128"/>
                  <a:pt x="85" y="138"/>
                  <a:pt x="61" y="126"/>
                </a:cubicBezTo>
                <a:cubicBezTo>
                  <a:pt x="36" y="114"/>
                  <a:pt x="26" y="84"/>
                  <a:pt x="38" y="60"/>
                </a:cubicBezTo>
                <a:cubicBezTo>
                  <a:pt x="50" y="35"/>
                  <a:pt x="80" y="25"/>
                  <a:pt x="104" y="37"/>
                </a:cubicBezTo>
                <a:cubicBezTo>
                  <a:pt x="129" y="49"/>
                  <a:pt x="139" y="79"/>
                  <a:pt x="127" y="103"/>
                </a:cubicBezTo>
                <a:close/>
              </a:path>
            </a:pathLst>
          </a:custGeom>
          <a:solidFill>
            <a:srgbClr val="F0851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1ACBE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cxnSp>
        <p:nvCxnSpPr>
          <p:cNvPr id="64" name="直接连接符 63"/>
          <p:cNvCxnSpPr/>
          <p:nvPr>
            <p:custDataLst>
              <p:tags r:id="rId8"/>
            </p:custDataLst>
          </p:nvPr>
        </p:nvCxnSpPr>
        <p:spPr>
          <a:xfrm>
            <a:off x="6944360" y="2089785"/>
            <a:ext cx="2247900" cy="0"/>
          </a:xfrm>
          <a:prstGeom prst="line">
            <a:avLst/>
          </a:prstGeom>
          <a:noFill/>
          <a:ln w="6350" cap="flat">
            <a:solidFill>
              <a:srgbClr val="7C7C7C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70" name="矩形 69"/>
          <p:cNvSpPr/>
          <p:nvPr>
            <p:custDataLst>
              <p:tags r:id="rId9"/>
            </p:custDataLst>
          </p:nvPr>
        </p:nvSpPr>
        <p:spPr>
          <a:xfrm>
            <a:off x="6944360" y="1555750"/>
            <a:ext cx="2067560" cy="53403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sz="24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淮安组织架构</a:t>
            </a:r>
          </a:p>
        </p:txBody>
      </p: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6408420" y="2306320"/>
            <a:ext cx="2772410" cy="570865"/>
            <a:chOff x="10110" y="5220"/>
            <a:chExt cx="4366" cy="899"/>
          </a:xfrm>
        </p:grpSpPr>
        <p:grpSp>
          <p:nvGrpSpPr>
            <p:cNvPr id="2074" name="Group 31"/>
            <p:cNvGrpSpPr>
              <a:grpSpLocks noChangeAspect="1"/>
            </p:cNvGrpSpPr>
            <p:nvPr/>
          </p:nvGrpSpPr>
          <p:grpSpPr bwMode="auto">
            <a:xfrm>
              <a:off x="10110" y="5461"/>
              <a:ext cx="512" cy="659"/>
              <a:chOff x="5177" y="1058"/>
              <a:chExt cx="363" cy="467"/>
            </a:xfrm>
            <a:solidFill>
              <a:srgbClr val="168275"/>
            </a:solidFill>
          </p:grpSpPr>
          <p:sp>
            <p:nvSpPr>
              <p:cNvPr id="2076" name="Freeform 32"/>
              <p:cNvSpPr/>
              <p:nvPr/>
            </p:nvSpPr>
            <p:spPr bwMode="auto">
              <a:xfrm>
                <a:off x="5305" y="1288"/>
                <a:ext cx="98" cy="237"/>
              </a:xfrm>
              <a:custGeom>
                <a:avLst/>
                <a:gdLst>
                  <a:gd name="T0" fmla="*/ 48 w 98"/>
                  <a:gd name="T1" fmla="*/ 237 h 237"/>
                  <a:gd name="T2" fmla="*/ 45 w 98"/>
                  <a:gd name="T3" fmla="*/ 230 h 237"/>
                  <a:gd name="T4" fmla="*/ 21 w 98"/>
                  <a:gd name="T5" fmla="*/ 184 h 237"/>
                  <a:gd name="T6" fmla="*/ 0 w 98"/>
                  <a:gd name="T7" fmla="*/ 139 h 237"/>
                  <a:gd name="T8" fmla="*/ 0 w 98"/>
                  <a:gd name="T9" fmla="*/ 137 h 237"/>
                  <a:gd name="T10" fmla="*/ 0 w 98"/>
                  <a:gd name="T11" fmla="*/ 134 h 237"/>
                  <a:gd name="T12" fmla="*/ 45 w 98"/>
                  <a:gd name="T13" fmla="*/ 12 h 237"/>
                  <a:gd name="T14" fmla="*/ 48 w 98"/>
                  <a:gd name="T15" fmla="*/ 0 h 237"/>
                  <a:gd name="T16" fmla="*/ 52 w 98"/>
                  <a:gd name="T17" fmla="*/ 12 h 237"/>
                  <a:gd name="T18" fmla="*/ 96 w 98"/>
                  <a:gd name="T19" fmla="*/ 134 h 237"/>
                  <a:gd name="T20" fmla="*/ 98 w 98"/>
                  <a:gd name="T21" fmla="*/ 137 h 237"/>
                  <a:gd name="T22" fmla="*/ 96 w 98"/>
                  <a:gd name="T23" fmla="*/ 139 h 237"/>
                  <a:gd name="T24" fmla="*/ 74 w 98"/>
                  <a:gd name="T25" fmla="*/ 184 h 237"/>
                  <a:gd name="T26" fmla="*/ 52 w 98"/>
                  <a:gd name="T27" fmla="*/ 230 h 237"/>
                  <a:gd name="T28" fmla="*/ 48 w 98"/>
                  <a:gd name="T29" fmla="*/ 237 h 237"/>
                  <a:gd name="T30" fmla="*/ 48 w 98"/>
                  <a:gd name="T3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" h="237">
                    <a:moveTo>
                      <a:pt x="48" y="237"/>
                    </a:moveTo>
                    <a:lnTo>
                      <a:pt x="45" y="230"/>
                    </a:lnTo>
                    <a:lnTo>
                      <a:pt x="21" y="184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45" y="12"/>
                    </a:lnTo>
                    <a:lnTo>
                      <a:pt x="48" y="0"/>
                    </a:lnTo>
                    <a:lnTo>
                      <a:pt x="52" y="12"/>
                    </a:lnTo>
                    <a:lnTo>
                      <a:pt x="96" y="134"/>
                    </a:lnTo>
                    <a:lnTo>
                      <a:pt x="98" y="137"/>
                    </a:lnTo>
                    <a:lnTo>
                      <a:pt x="96" y="139"/>
                    </a:lnTo>
                    <a:lnTo>
                      <a:pt x="74" y="184"/>
                    </a:lnTo>
                    <a:lnTo>
                      <a:pt x="52" y="230"/>
                    </a:lnTo>
                    <a:lnTo>
                      <a:pt x="48" y="237"/>
                    </a:lnTo>
                    <a:lnTo>
                      <a:pt x="48" y="2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01ACB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077" name="Oval 33"/>
              <p:cNvSpPr>
                <a:spLocks noChangeArrowheads="1"/>
              </p:cNvSpPr>
              <p:nvPr/>
            </p:nvSpPr>
            <p:spPr bwMode="auto">
              <a:xfrm>
                <a:off x="5247" y="1058"/>
                <a:ext cx="212" cy="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01ACB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078" name="Freeform 34"/>
              <p:cNvSpPr/>
              <p:nvPr/>
            </p:nvSpPr>
            <p:spPr bwMode="auto">
              <a:xfrm>
                <a:off x="5386" y="1290"/>
                <a:ext cx="154" cy="235"/>
              </a:xfrm>
              <a:custGeom>
                <a:avLst/>
                <a:gdLst>
                  <a:gd name="T0" fmla="*/ 50 w 64"/>
                  <a:gd name="T1" fmla="*/ 0 h 98"/>
                  <a:gd name="T2" fmla="*/ 37 w 64"/>
                  <a:gd name="T3" fmla="*/ 0 h 98"/>
                  <a:gd name="T4" fmla="*/ 13 w 64"/>
                  <a:gd name="T5" fmla="*/ 62 h 98"/>
                  <a:gd name="T6" fmla="*/ 0 w 64"/>
                  <a:gd name="T7" fmla="*/ 98 h 98"/>
                  <a:gd name="T8" fmla="*/ 50 w 64"/>
                  <a:gd name="T9" fmla="*/ 98 h 98"/>
                  <a:gd name="T10" fmla="*/ 64 w 64"/>
                  <a:gd name="T11" fmla="*/ 84 h 98"/>
                  <a:gd name="T12" fmla="*/ 64 w 64"/>
                  <a:gd name="T13" fmla="*/ 14 h 98"/>
                  <a:gd name="T14" fmla="*/ 50 w 64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98">
                    <a:moveTo>
                      <a:pt x="5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8" y="98"/>
                      <a:pt x="64" y="92"/>
                      <a:pt x="64" y="8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6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01ACB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079" name="Freeform 35"/>
              <p:cNvSpPr/>
              <p:nvPr/>
            </p:nvSpPr>
            <p:spPr bwMode="auto">
              <a:xfrm>
                <a:off x="5177" y="1290"/>
                <a:ext cx="149" cy="235"/>
              </a:xfrm>
              <a:custGeom>
                <a:avLst/>
                <a:gdLst>
                  <a:gd name="T0" fmla="*/ 24 w 62"/>
                  <a:gd name="T1" fmla="*/ 0 h 98"/>
                  <a:gd name="T2" fmla="*/ 13 w 62"/>
                  <a:gd name="T3" fmla="*/ 0 h 98"/>
                  <a:gd name="T4" fmla="*/ 0 w 62"/>
                  <a:gd name="T5" fmla="*/ 14 h 98"/>
                  <a:gd name="T6" fmla="*/ 0 w 62"/>
                  <a:gd name="T7" fmla="*/ 84 h 98"/>
                  <a:gd name="T8" fmla="*/ 13 w 62"/>
                  <a:gd name="T9" fmla="*/ 98 h 98"/>
                  <a:gd name="T10" fmla="*/ 62 w 62"/>
                  <a:gd name="T11" fmla="*/ 98 h 98"/>
                  <a:gd name="T12" fmla="*/ 48 w 62"/>
                  <a:gd name="T13" fmla="*/ 62 h 98"/>
                  <a:gd name="T14" fmla="*/ 24 w 62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98">
                    <a:moveTo>
                      <a:pt x="2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2"/>
                      <a:pt x="6" y="98"/>
                      <a:pt x="13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48" y="62"/>
                      <a:pt x="48" y="62"/>
                      <a:pt x="48" y="62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01ACBE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cxnSp>
          <p:nvCxnSpPr>
            <p:cNvPr id="65" name="直接连接符 64"/>
            <p:cNvCxnSpPr/>
            <p:nvPr>
              <p:custDataLst>
                <p:tags r:id="rId21"/>
              </p:custDataLst>
            </p:nvPr>
          </p:nvCxnSpPr>
          <p:spPr>
            <a:xfrm>
              <a:off x="10936" y="6085"/>
              <a:ext cx="3540" cy="0"/>
            </a:xfrm>
            <a:prstGeom prst="line">
              <a:avLst/>
            </a:prstGeom>
            <a:noFill/>
            <a:ln w="6350" cap="flat">
              <a:solidFill>
                <a:srgbClr val="7C7C7C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sp>
          <p:nvSpPr>
            <p:cNvPr id="71" name="矩形 70"/>
            <p:cNvSpPr/>
            <p:nvPr>
              <p:custDataLst>
                <p:tags r:id="rId22"/>
              </p:custDataLst>
            </p:nvPr>
          </p:nvSpPr>
          <p:spPr>
            <a:xfrm>
              <a:off x="10936" y="5220"/>
              <a:ext cx="3256" cy="84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b="1" smtClean="0">
                  <a:ln>
                    <a:noFill/>
                  </a:ln>
                  <a:solidFill>
                    <a:srgbClr val="7C7C7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OA</a:t>
              </a:r>
              <a:r>
                <a:rPr lang="zh-CN" altLang="en-US" sz="2400" b="1" smtClean="0">
                  <a:ln>
                    <a:noFill/>
                  </a:ln>
                  <a:solidFill>
                    <a:srgbClr val="7C7C7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流程简介</a:t>
              </a:r>
            </a:p>
          </p:txBody>
        </p:sp>
      </p:grpSp>
      <p:sp>
        <p:nvSpPr>
          <p:cNvPr id="72" name="矩形 71"/>
          <p:cNvSpPr/>
          <p:nvPr>
            <p:custDataLst>
              <p:tags r:id="rId11"/>
            </p:custDataLst>
          </p:nvPr>
        </p:nvSpPr>
        <p:spPr>
          <a:xfrm>
            <a:off x="6944360" y="3092450"/>
            <a:ext cx="2067560" cy="53403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GB" sz="24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流程的发起</a:t>
            </a:r>
          </a:p>
        </p:txBody>
      </p:sp>
      <p:pic>
        <p:nvPicPr>
          <p:cNvPr id="9" name="图片 8" descr="商标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>
            <a:off x="6944360" y="3613150"/>
            <a:ext cx="2247900" cy="0"/>
          </a:xfrm>
          <a:prstGeom prst="line">
            <a:avLst/>
          </a:prstGeom>
          <a:noFill/>
          <a:ln w="6350" cap="flat">
            <a:solidFill>
              <a:srgbClr val="7C7C7C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grpSp>
        <p:nvGrpSpPr>
          <p:cNvPr id="10" name="组合 9"/>
          <p:cNvGrpSpPr/>
          <p:nvPr>
            <p:custDataLst>
              <p:tags r:id="rId13"/>
            </p:custDataLst>
          </p:nvPr>
        </p:nvGrpSpPr>
        <p:grpSpPr>
          <a:xfrm>
            <a:off x="6920230" y="3874770"/>
            <a:ext cx="2247900" cy="549275"/>
            <a:chOff x="10936" y="5220"/>
            <a:chExt cx="3540" cy="865"/>
          </a:xfrm>
        </p:grpSpPr>
        <p:cxnSp>
          <p:nvCxnSpPr>
            <p:cNvPr id="17" name="直接连接符 16"/>
            <p:cNvCxnSpPr/>
            <p:nvPr>
              <p:custDataLst>
                <p:tags r:id="rId19"/>
              </p:custDataLst>
            </p:nvPr>
          </p:nvCxnSpPr>
          <p:spPr>
            <a:xfrm>
              <a:off x="10936" y="6085"/>
              <a:ext cx="3540" cy="0"/>
            </a:xfrm>
            <a:prstGeom prst="line">
              <a:avLst/>
            </a:prstGeom>
            <a:noFill/>
            <a:ln w="6350" cap="flat">
              <a:solidFill>
                <a:srgbClr val="7C7C7C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10936" y="5220"/>
              <a:ext cx="3256" cy="84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zh-CN" sz="2400" b="1" smtClean="0">
                  <a:ln>
                    <a:noFill/>
                  </a:ln>
                  <a:solidFill>
                    <a:srgbClr val="7C7C7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流程的审批</a:t>
              </a:r>
            </a:p>
          </p:txBody>
        </p:sp>
      </p:grp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6926580" y="4636770"/>
            <a:ext cx="2266315" cy="549275"/>
            <a:chOff x="10936" y="5220"/>
            <a:chExt cx="3569" cy="865"/>
          </a:xfrm>
        </p:grpSpPr>
        <p:cxnSp>
          <p:nvCxnSpPr>
            <p:cNvPr id="25" name="直接连接符 24"/>
            <p:cNvCxnSpPr/>
            <p:nvPr>
              <p:custDataLst>
                <p:tags r:id="rId17"/>
              </p:custDataLst>
            </p:nvPr>
          </p:nvCxnSpPr>
          <p:spPr>
            <a:xfrm>
              <a:off x="10936" y="6085"/>
              <a:ext cx="3540" cy="0"/>
            </a:xfrm>
            <a:prstGeom prst="line">
              <a:avLst/>
            </a:prstGeom>
            <a:noFill/>
            <a:ln w="6350" cap="flat">
              <a:solidFill>
                <a:srgbClr val="7C7C7C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sp>
          <p:nvSpPr>
            <p:cNvPr id="28" name="矩形 27"/>
            <p:cNvSpPr/>
            <p:nvPr>
              <p:custDataLst>
                <p:tags r:id="rId18"/>
              </p:custDataLst>
            </p:nvPr>
          </p:nvSpPr>
          <p:spPr>
            <a:xfrm>
              <a:off x="10936" y="5220"/>
              <a:ext cx="3569" cy="84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400" b="1" smtClean="0">
                  <a:ln>
                    <a:noFill/>
                  </a:ln>
                  <a:solidFill>
                    <a:srgbClr val="7C7C7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钉钉</a:t>
              </a:r>
              <a:r>
                <a:rPr lang="en-US" altLang="zh-CN" sz="2400" b="1" smtClean="0">
                  <a:ln>
                    <a:noFill/>
                  </a:ln>
                  <a:solidFill>
                    <a:srgbClr val="7C7C7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&amp;OA</a:t>
              </a:r>
            </a:p>
          </p:txBody>
        </p:sp>
      </p:grpSp>
      <p:pic>
        <p:nvPicPr>
          <p:cNvPr id="47" name="图片 46" descr="看书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6344920" y="3975100"/>
            <a:ext cx="503555" cy="503555"/>
          </a:xfrm>
          <a:prstGeom prst="rect">
            <a:avLst/>
          </a:prstGeom>
        </p:spPr>
      </p:pic>
      <p:pic>
        <p:nvPicPr>
          <p:cNvPr id="49" name="图片 48" descr="目标人群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6330315" y="4667250"/>
            <a:ext cx="573405" cy="573405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6944360" y="5429250"/>
            <a:ext cx="2067560" cy="53403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sz="24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应用案例</a:t>
            </a:r>
          </a:p>
        </p:txBody>
      </p:sp>
      <p:cxnSp>
        <p:nvCxnSpPr>
          <p:cNvPr id="21" name="直接连接符 20"/>
          <p:cNvCxnSpPr/>
          <p:nvPr>
            <p:custDataLst>
              <p:tags r:id="rId16"/>
            </p:custDataLst>
          </p:nvPr>
        </p:nvCxnSpPr>
        <p:spPr>
          <a:xfrm>
            <a:off x="6920230" y="5951220"/>
            <a:ext cx="2247900" cy="0"/>
          </a:xfrm>
          <a:prstGeom prst="line">
            <a:avLst/>
          </a:prstGeom>
          <a:noFill/>
          <a:ln w="6350" cap="flat">
            <a:solidFill>
              <a:srgbClr val="7C7C7C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pic>
        <p:nvPicPr>
          <p:cNvPr id="22" name="图片 21" descr="写字板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>
            <a:fillRect/>
          </a:stretch>
        </p:blipFill>
        <p:spPr>
          <a:xfrm>
            <a:off x="6356985" y="5396865"/>
            <a:ext cx="554355" cy="554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70" grpId="0"/>
      <p:bldP spid="72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1423670" y="390525"/>
            <a:ext cx="8041005" cy="569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150000"/>
              </a:lnSpc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580" dirty="0"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流程的审批</a:t>
            </a:r>
            <a:endParaRPr lang="en-US" alt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50000"/>
              </a:lnSpc>
              <a:spcBef>
                <a:spcPts val="5"/>
              </a:spcBef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</a:t>
            </a:r>
            <a:r>
              <a:rPr 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发起后，会自动跳到相关人员审批</a:t>
            </a:r>
            <a:endParaRPr 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1653" b="27455"/>
          <a:stretch>
            <a:fillRect/>
          </a:stretch>
        </p:blipFill>
        <p:spPr>
          <a:xfrm>
            <a:off x="1007745" y="1644015"/>
            <a:ext cx="8872855" cy="3991610"/>
          </a:xfrm>
          <a:prstGeom prst="rect">
            <a:avLst/>
          </a:prstGeom>
        </p:spPr>
      </p:pic>
      <p:graphicFrame>
        <p:nvGraphicFramePr>
          <p:cNvPr id="164" name="table 164"/>
          <p:cNvGraphicFramePr>
            <a:graphicFrameLocks noGrp="1"/>
          </p:cNvGraphicFramePr>
          <p:nvPr/>
        </p:nvGraphicFramePr>
        <p:xfrm>
          <a:off x="5738876" y="3283331"/>
          <a:ext cx="2425700" cy="712470"/>
        </p:xfrm>
        <a:graphic>
          <a:graphicData uri="http://schemas.openxmlformats.org/drawingml/2006/table">
            <a:tbl>
              <a:tblPr/>
              <a:tblGrid>
                <a:gridCol w="2425700"/>
              </a:tblGrid>
              <a:tr h="7124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22885" indent="-201930" algn="l" rtl="0" eaLnBrk="0">
                        <a:lnSpc>
                          <a:spcPct val="103000"/>
                        </a:lnSpc>
                      </a:pPr>
                      <a:r>
                        <a:rPr sz="1500" kern="0" spc="60" dirty="0">
                          <a:ln w="3175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选择需要审批处理的流程，</a:t>
                      </a:r>
                      <a:r>
                        <a:rPr sz="15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60" dirty="0">
                          <a:ln w="3175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即可进入流程审批处理</a:t>
                      </a:r>
                      <a:endParaRPr lang="en-US" altLang="en-US" sz="15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615" y="1442720"/>
            <a:ext cx="9716770" cy="5079365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1423670" y="390525"/>
            <a:ext cx="8041005" cy="569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150000"/>
              </a:lnSpc>
              <a:buClrTx/>
              <a:buSzTx/>
              <a:buFontTx/>
            </a:pP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580" dirty="0">
                <a:solidFill>
                  <a:srgbClr val="262626">
                    <a:alpha val="100000"/>
                  </a:srgb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en-US" altLang="zh-CN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</a:t>
            </a:r>
            <a:r>
              <a:rPr lang="zh-CN" altLang="en-US" sz="2200" kern="0" spc="2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处理路线</a:t>
            </a:r>
            <a:endParaRPr lang="en-US" alt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50000"/>
              </a:lnSpc>
              <a:spcBef>
                <a:spcPts val="5"/>
              </a:spcBef>
              <a:buClrTx/>
              <a:buSzTx/>
              <a:buFontTx/>
            </a:pPr>
            <a:endParaRPr lang="zh-CN" sz="2200" kern="0" spc="20" dirty="0">
              <a:ln w="2669" cap="flat" cmpd="sng">
                <a:solidFill>
                  <a:srgbClr val="262626">
                    <a:alpha val="100000"/>
                  </a:srgbClr>
                </a:solidFill>
                <a:prstDash val="solid"/>
                <a:miter lim="10"/>
              </a:ln>
              <a:solidFill>
                <a:srgbClr val="262626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88" name="table 18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98115" y="2514600"/>
          <a:ext cx="4303395" cy="286639"/>
        </p:xfrm>
        <a:graphic>
          <a:graphicData uri="http://schemas.openxmlformats.org/drawingml/2006/table">
            <a:tbl>
              <a:tblPr>
                <a:solidFill>
                  <a:srgbClr val="384DD3"/>
                </a:solidFill>
              </a:tblPr>
              <a:tblGrid>
                <a:gridCol w="4303395"/>
              </a:tblGrid>
              <a:tr h="286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16078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显示流程下一个处理</a:t>
                      </a:r>
                      <a:r>
                        <a:rPr sz="1500" kern="0" spc="6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节点</a:t>
                      </a:r>
                      <a:endParaRPr lang="en-US" altLang="en-US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275"/>
                    </a:solidFill>
                  </a:tcPr>
                </a:tc>
              </a:tr>
            </a:tbl>
          </a:graphicData>
        </a:graphic>
      </p:graphicFrame>
      <p:sp>
        <p:nvSpPr>
          <p:cNvPr id="190" name="textbox 190"/>
          <p:cNvSpPr/>
          <p:nvPr/>
        </p:nvSpPr>
        <p:spPr>
          <a:xfrm>
            <a:off x="2895555" y="3855953"/>
            <a:ext cx="5628640" cy="252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500" kern="0" spc="8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流程相关各职能部门和岗位，在</a:t>
            </a:r>
            <a:r>
              <a:rPr sz="1500" kern="0" spc="7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此处填写对流程事项的相关意见</a:t>
            </a:r>
            <a:endParaRPr lang="en-US" altLang="en-US" sz="1500" dirty="0"/>
          </a:p>
        </p:txBody>
      </p:sp>
      <p:graphicFrame>
        <p:nvGraphicFramePr>
          <p:cNvPr id="186" name="table 18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98115" y="5801995"/>
          <a:ext cx="4427855" cy="287592"/>
        </p:xfrm>
        <a:graphic>
          <a:graphicData uri="http://schemas.openxmlformats.org/drawingml/2006/table">
            <a:tbl>
              <a:tblPr>
                <a:solidFill>
                  <a:srgbClr val="384DD3"/>
                </a:solidFill>
              </a:tblPr>
              <a:tblGrid>
                <a:gridCol w="4427855"/>
              </a:tblGrid>
              <a:tr h="287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126174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显示流程当前处理节点</a:t>
                      </a:r>
                      <a:endParaRPr lang="en-US" altLang="en-US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3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27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3499" y="1888664"/>
            <a:ext cx="9025003" cy="2828432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/>
        </p:nvSpPr>
        <p:spPr>
          <a:xfrm>
            <a:off x="2077656" y="1544435"/>
            <a:ext cx="2146380" cy="2393443"/>
          </a:xfrm>
          <a:prstGeom prst="roundRect">
            <a:avLst>
              <a:gd name="adj" fmla="val 11579"/>
            </a:avLst>
          </a:prstGeom>
          <a:solidFill>
            <a:srgbClr val="F085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2423785" y="2062024"/>
            <a:ext cx="1454123" cy="15690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PART </a:t>
            </a:r>
          </a:p>
          <a:p>
            <a:pPr algn="ctr">
              <a:lnSpc>
                <a:spcPct val="100000"/>
              </a:lnSpc>
            </a:pPr>
            <a:r>
              <a:rPr lang="en-US" altLang="zh-CN" sz="5865" b="1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05</a:t>
            </a:r>
            <a:endParaRPr lang="en-US" altLang="zh-CN" sz="5865" b="1" dirty="0">
              <a:solidFill>
                <a:schemeClr val="bg1"/>
              </a:solidFill>
              <a:latin typeface="方正大黑简体" panose="03000509000000000000" charset="-122"/>
              <a:ea typeface="方正大黑简体" panose="03000509000000000000" charset="-122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/>
        </p:nvSpPr>
        <p:spPr>
          <a:xfrm>
            <a:off x="4394200" y="2453640"/>
            <a:ext cx="5361940" cy="6203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dist">
              <a:lnSpc>
                <a:spcPct val="120000"/>
              </a:lnSpc>
              <a:buClrTx/>
              <a:buSzTx/>
              <a:buFontTx/>
            </a:pPr>
            <a:r>
              <a:rPr lang="zh-CN" sz="42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手机端</a:t>
            </a:r>
            <a:r>
              <a:rPr lang="en-US" altLang="zh-CN" sz="42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42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钉钉</a:t>
            </a:r>
            <a:r>
              <a:rPr lang="en-US" altLang="zh-CN" sz="42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42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如何发起流程和审批</a:t>
            </a:r>
            <a:endParaRPr lang="zh-CN" altLang="en-US" sz="4200" b="1" dirty="0" smtClean="0">
              <a:ln>
                <a:noFill/>
              </a:ln>
              <a:solidFill>
                <a:srgbClr val="7C7C7C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7332006" y="815632"/>
          <a:ext cx="2475230" cy="5339715"/>
        </p:xfrm>
        <a:graphic>
          <a:graphicData uri="http://schemas.openxmlformats.org/drawingml/2006/table">
            <a:tbl>
              <a:tblPr/>
              <a:tblGrid>
                <a:gridCol w="2475230"/>
              </a:tblGrid>
              <a:tr h="5339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5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0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38918" y="822545"/>
            <a:ext cx="2462105" cy="5333410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600075" y="1443990"/>
            <a:ext cx="6158865" cy="2095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2200" dirty="0"/>
          </a:p>
          <a:p>
            <a:pPr marL="12700" algn="l" rtl="0" eaLnBrk="0">
              <a:lnSpc>
                <a:spcPct val="99000"/>
              </a:lnSpc>
            </a:pP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200" kern="0" spc="-39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55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手机端钉钉发起流程</a:t>
            </a:r>
          </a:p>
          <a:p>
            <a:pPr marL="12700" algn="l" rtl="0" eaLnBrk="0">
              <a:lnSpc>
                <a:spcPct val="99000"/>
              </a:lnSpc>
            </a:pPr>
            <a:endParaRPr sz="2200" kern="0" spc="40" dirty="0">
              <a:ln w="3175" cap="flat" cmpd="sng">
                <a:solidFill>
                  <a:srgbClr val="000000">
                    <a:alpha val="100000"/>
                  </a:srgbClr>
                </a:solidFill>
                <a:prstDash val="solid"/>
                <a:miter lim="0"/>
              </a:ln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2200" kern="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OA</a:t>
            </a: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流程发起，优先推荐使用电脑网页版</a:t>
            </a:r>
            <a:r>
              <a:rPr sz="2200" kern="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OA</a:t>
            </a: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系统发起</a:t>
            </a:r>
            <a:r>
              <a:rPr sz="2200" kern="0" spc="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en-US" sz="2200" dirty="0"/>
          </a:p>
          <a:p>
            <a:pPr algn="l" rtl="0" eaLnBrk="0">
              <a:lnSpc>
                <a:spcPct val="146000"/>
              </a:lnSpc>
            </a:pP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（2）如无电脑，</a:t>
            </a: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需用手机发起流程，打开手机</a:t>
            </a:r>
          </a:p>
          <a:p>
            <a:pPr algn="l" rtl="0" eaLnBrk="0">
              <a:lnSpc>
                <a:spcPct val="146000"/>
              </a:lnSpc>
            </a:pPr>
            <a:r>
              <a:rPr sz="2200" kern="0" spc="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“钉钉”</a:t>
            </a:r>
            <a:r>
              <a:rPr sz="2200" kern="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app</a:t>
            </a:r>
            <a:r>
              <a:rPr sz="2200" kern="0" spc="-43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endParaRPr lang="en-US" altLang="en-US" sz="2200" dirty="0"/>
          </a:p>
          <a:p>
            <a:pPr algn="r" rtl="0" eaLnBrk="0">
              <a:lnSpc>
                <a:spcPts val="3785"/>
              </a:lnSpc>
            </a:pPr>
            <a:r>
              <a:rPr lang="en-US" sz="2200" kern="0" spc="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（3）点击钉钉下面</a:t>
            </a:r>
            <a:r>
              <a:rPr sz="2200" kern="0" spc="-5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3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“工作台”</a:t>
            </a:r>
            <a:r>
              <a:rPr sz="2200" kern="0" spc="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，选择</a:t>
            </a:r>
            <a:r>
              <a:rPr sz="2200" kern="0" spc="-5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3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“蓝</a:t>
            </a:r>
            <a:r>
              <a:rPr sz="2200" kern="0" spc="2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凌</a:t>
            </a:r>
            <a:r>
              <a:rPr sz="2200" kern="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OA</a:t>
            </a:r>
            <a:r>
              <a:rPr sz="2200" kern="0" spc="2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en-US" sz="2200" dirty="0"/>
          </a:p>
        </p:txBody>
      </p:sp>
    </p:spTree>
  </p:cSld>
  <p:clrMapOvr>
    <a:masterClrMapping/>
  </p:clrMapOvr>
  <p:transition spd="med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26405" y="409575"/>
            <a:ext cx="2830195" cy="6132195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47735" y="409575"/>
            <a:ext cx="2860675" cy="6154420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-66040" y="1166495"/>
            <a:ext cx="5497195" cy="2423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2200" dirty="0"/>
          </a:p>
          <a:p>
            <a:pPr marL="173355" algn="l" rtl="0" eaLnBrk="0">
              <a:lnSpc>
                <a:spcPct val="150000"/>
              </a:lnSpc>
            </a:pP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200" kern="0" spc="-36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60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从钉钉中流程发起</a:t>
            </a:r>
            <a:endParaRPr lang="en-US" altLang="en-US" sz="2200" dirty="0"/>
          </a:p>
          <a:p>
            <a:pPr marL="14605" indent="111760" algn="l" rtl="0" eaLnBrk="0">
              <a:lnSpc>
                <a:spcPct val="150000"/>
              </a:lnSpc>
              <a:spcBef>
                <a:spcPts val="450"/>
              </a:spcBef>
            </a:pPr>
            <a:r>
              <a:rPr sz="2200" kern="0" spc="-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2200" kern="0" spc="-4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</a:t>
            </a:r>
            <a:r>
              <a:rPr sz="2200" kern="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0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“蓝凌OA”</a:t>
            </a:r>
            <a:r>
              <a:rPr sz="2200" kern="0" spc="-10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</a:t>
            </a:r>
            <a:r>
              <a:rPr sz="2200" kern="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0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“流程管理”</a:t>
            </a: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界面</a:t>
            </a:r>
            <a:endParaRPr lang="en-US" altLang="en-US" sz="2200" dirty="0"/>
          </a:p>
          <a:p>
            <a:pPr marL="12700" indent="114300" algn="l" rtl="0" eaLnBrk="0">
              <a:lnSpc>
                <a:spcPct val="150000"/>
              </a:lnSpc>
              <a:spcBef>
                <a:spcPts val="460"/>
              </a:spcBef>
            </a:pPr>
            <a:r>
              <a:rPr sz="2200" kern="0" spc="-2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sz="2200" kern="0" spc="-4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2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如要新建流程，选择</a:t>
            </a:r>
            <a:r>
              <a:rPr sz="2200" kern="0" spc="-5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2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“新建流</a:t>
            </a:r>
            <a:r>
              <a:rPr sz="2200" kern="0" spc="42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程”</a:t>
            </a:r>
            <a:endParaRPr lang="en-US" altLang="en-US" sz="2200" dirty="0"/>
          </a:p>
          <a:p>
            <a:pPr marL="12700" indent="114300" algn="l" rtl="0" eaLnBrk="0">
              <a:lnSpc>
                <a:spcPct val="150000"/>
              </a:lnSpc>
            </a:pP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sz="2200" kern="0" spc="-4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sz="2200" kern="0" spc="-2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“所有分类”</a:t>
            </a: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选择需要</a:t>
            </a:r>
            <a:r>
              <a:rPr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新建的流</a:t>
            </a:r>
          </a:p>
          <a:p>
            <a:pPr marL="12700" indent="114300" algn="l" rtl="0" eaLnBrk="0">
              <a:lnSpc>
                <a:spcPct val="150000"/>
              </a:lnSpc>
            </a:pPr>
            <a:r>
              <a:rPr lang="en-US"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程，</a:t>
            </a:r>
            <a:r>
              <a:rPr sz="2200" kern="0" spc="5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比如</a:t>
            </a:r>
            <a:r>
              <a:rPr sz="2200" kern="0" spc="-5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6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“请假流程”</a:t>
            </a:r>
            <a:r>
              <a:rPr sz="2200" kern="0" spc="-2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（属</a:t>
            </a: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于人事</a:t>
            </a:r>
          </a:p>
          <a:p>
            <a:pPr marL="12700" indent="114300" algn="l" rtl="0" eaLnBrk="0">
              <a:lnSpc>
                <a:spcPct val="150000"/>
              </a:lnSpc>
            </a:pP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200" kern="0" spc="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管理类流程）</a:t>
            </a:r>
            <a:endParaRPr lang="en-US" altLang="en-US" sz="2200" dirty="0"/>
          </a:p>
        </p:txBody>
      </p:sp>
    </p:spTree>
  </p:cSld>
  <p:clrMapOvr>
    <a:masterClrMapping/>
  </p:clrMapOvr>
  <p:transition spd="med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78850" y="353695"/>
            <a:ext cx="2781935" cy="6028055"/>
          </a:xfrm>
          <a:prstGeom prst="rect">
            <a:avLst/>
          </a:prstGeom>
        </p:spPr>
      </p:pic>
      <p:pic>
        <p:nvPicPr>
          <p:cNvPr id="240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86705" y="353695"/>
            <a:ext cx="2794000" cy="6054090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266700" y="855345"/>
            <a:ext cx="4989195" cy="2166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2200" dirty="0"/>
          </a:p>
          <a:p>
            <a:pPr marL="172085" algn="l" rtl="0" eaLnBrk="0">
              <a:lnSpc>
                <a:spcPct val="150000"/>
              </a:lnSpc>
            </a:pP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200" kern="0" spc="-36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200" kern="0" spc="-60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3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从钉钉中流程发起</a:t>
            </a:r>
            <a:endParaRPr lang="en-US" altLang="en-US" sz="2200" dirty="0"/>
          </a:p>
          <a:p>
            <a:pPr marL="12700" indent="113665" algn="l" rtl="0" eaLnBrk="0">
              <a:lnSpc>
                <a:spcPct val="150000"/>
              </a:lnSpc>
              <a:spcBef>
                <a:spcPts val="460"/>
              </a:spcBef>
            </a:pP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2200" kern="0" spc="-4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选择需要发起的流程，</a:t>
            </a:r>
            <a:r>
              <a:rPr sz="22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比如“请</a:t>
            </a:r>
            <a:r>
              <a:rPr sz="2200" kern="0" spc="-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200" kern="0" spc="2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假流程”</a:t>
            </a:r>
            <a:endParaRPr lang="en-US" altLang="en-US" sz="2200" dirty="0"/>
          </a:p>
          <a:p>
            <a:pPr marL="16510" indent="109220" algn="l" rtl="0" eaLnBrk="0">
              <a:lnSpc>
                <a:spcPct val="150000"/>
              </a:lnSpc>
              <a:spcBef>
                <a:spcPts val="75"/>
              </a:spcBef>
            </a:pP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sz="2200" kern="0" spc="-4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4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按要求填写流程信息，</a:t>
            </a:r>
            <a:r>
              <a:rPr sz="2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红色*</a:t>
            </a:r>
            <a:r>
              <a:rPr sz="2200" kern="0" spc="-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200" kern="0" spc="-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为必选和必填，如未填，</a:t>
            </a:r>
            <a:r>
              <a:rPr sz="2200" kern="0" spc="5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流程无法提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200" kern="0" spc="-5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交</a:t>
            </a:r>
            <a:endParaRPr lang="en-US" altLang="en-US" sz="2200" dirty="0"/>
          </a:p>
          <a:p>
            <a:pPr marL="14605" indent="111125" algn="l" rtl="0" eaLnBrk="0">
              <a:lnSpc>
                <a:spcPct val="150000"/>
              </a:lnSpc>
              <a:spcBef>
                <a:spcPts val="0"/>
              </a:spcBef>
            </a:pPr>
            <a:r>
              <a:rPr sz="2200" kern="0" spc="-1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sz="2200" kern="0" spc="-3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流程信息填完后，</a:t>
            </a:r>
            <a:r>
              <a:rPr sz="2200" kern="0" spc="4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sz="2200" kern="0" spc="-2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1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“提交”</a:t>
            </a:r>
            <a:r>
              <a:rPr sz="2200" kern="0" spc="-1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7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流程正式生效。并流向下一级审批人</a:t>
            </a:r>
            <a:endParaRPr lang="en-US" altLang="en-US" sz="2200" dirty="0"/>
          </a:p>
        </p:txBody>
      </p:sp>
    </p:spTree>
  </p:cSld>
  <p:clrMapOvr>
    <a:masterClrMapping/>
  </p:clrMapOvr>
  <p:transition spd="med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8"/>
          <p:cNvSpPr/>
          <p:nvPr/>
        </p:nvSpPr>
        <p:spPr>
          <a:xfrm>
            <a:off x="1055370" y="1109345"/>
            <a:ext cx="5489575" cy="1717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2200" dirty="0"/>
          </a:p>
          <a:p>
            <a:pPr marL="12700" algn="l" rtl="0" eaLnBrk="0">
              <a:lnSpc>
                <a:spcPct val="150000"/>
              </a:lnSpc>
            </a:pPr>
            <a:r>
              <a:rPr sz="2200" kern="0" spc="27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2200" kern="0" spc="-38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270" dirty="0">
                <a:ln w="2669" cap="flat" cmpd="sng">
                  <a:solidFill>
                    <a:srgbClr val="262626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、在钉钉中审批流程</a:t>
            </a:r>
          </a:p>
          <a:p>
            <a:pPr marL="12700" algn="l" rtl="0" eaLnBrk="0">
              <a:lnSpc>
                <a:spcPct val="150000"/>
              </a:lnSpc>
            </a:pPr>
            <a:r>
              <a:rPr sz="2200" kern="0" spc="-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22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流程发起后，</a:t>
            </a:r>
            <a:r>
              <a:rPr sz="2200" kern="0" spc="-3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下一级的审批人，在钉钉消息中收</a:t>
            </a:r>
            <a:r>
              <a:rPr sz="2200" kern="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3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到待审批流程提醒，</a:t>
            </a:r>
            <a:r>
              <a:rPr sz="2200" kern="0" spc="42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通过点击信息</a:t>
            </a:r>
            <a:r>
              <a:rPr lang="zh-CN" sz="2200" kern="0" spc="-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200" kern="0" spc="-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即可进入审批</a:t>
            </a:r>
          </a:p>
          <a:p>
            <a:pPr marL="12700" algn="l" rtl="0" eaLnBrk="0">
              <a:lnSpc>
                <a:spcPct val="150000"/>
              </a:lnSpc>
            </a:pPr>
            <a:r>
              <a:rPr sz="2200" kern="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同时</a:t>
            </a:r>
            <a:r>
              <a:rPr sz="2200" kern="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“待办”也会显示有待办事项</a:t>
            </a:r>
            <a:r>
              <a:rPr sz="2200" kern="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，通过</a:t>
            </a:r>
            <a:r>
              <a:rPr sz="2200" kern="0" spc="-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“待办”</a:t>
            </a:r>
            <a:r>
              <a:rPr lang="zh-CN"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200" kern="0" spc="-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也可以进入流程审批界面</a:t>
            </a:r>
            <a:endParaRPr lang="en-US" altLang="en-US" sz="2200" dirty="0"/>
          </a:p>
        </p:txBody>
      </p:sp>
      <p:pic>
        <p:nvPicPr>
          <p:cNvPr id="2" name="图片 1" descr="defa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645" y="207010"/>
            <a:ext cx="2908935" cy="6299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061960" y="1202055"/>
            <a:ext cx="492125" cy="304165"/>
          </a:xfrm>
          <a:prstGeom prst="roundRect">
            <a:avLst/>
          </a:prstGeom>
          <a:noFill/>
          <a:ln w="38100" cap="flat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89825" y="2221865"/>
            <a:ext cx="2820035" cy="441325"/>
          </a:xfrm>
          <a:prstGeom prst="roundRect">
            <a:avLst/>
          </a:prstGeom>
          <a:noFill/>
          <a:ln w="38100" cap="flat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7140" y="2663190"/>
            <a:ext cx="2604770" cy="316611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3499" y="1888664"/>
            <a:ext cx="9025003" cy="2828432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/>
        </p:nvSpPr>
        <p:spPr>
          <a:xfrm>
            <a:off x="2077656" y="1544435"/>
            <a:ext cx="2146380" cy="2393443"/>
          </a:xfrm>
          <a:prstGeom prst="roundRect">
            <a:avLst>
              <a:gd name="adj" fmla="val 11579"/>
            </a:avLst>
          </a:prstGeom>
          <a:solidFill>
            <a:srgbClr val="16827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2423785" y="2062024"/>
            <a:ext cx="1454123" cy="15690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PART </a:t>
            </a:r>
          </a:p>
          <a:p>
            <a:pPr algn="ctr">
              <a:lnSpc>
                <a:spcPct val="100000"/>
              </a:lnSpc>
            </a:pPr>
            <a:r>
              <a:rPr lang="en-US" altLang="zh-CN" sz="5865" b="1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06</a:t>
            </a:r>
            <a:endParaRPr lang="en-US" altLang="zh-CN" sz="5865" b="1" dirty="0">
              <a:solidFill>
                <a:schemeClr val="bg1"/>
              </a:solidFill>
              <a:latin typeface="方正大黑简体" panose="03000509000000000000" charset="-122"/>
              <a:ea typeface="方正大黑简体" panose="03000509000000000000" charset="-122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/>
        </p:nvSpPr>
        <p:spPr>
          <a:xfrm>
            <a:off x="4625340" y="2522855"/>
            <a:ext cx="4324985" cy="9061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dist">
              <a:lnSpc>
                <a:spcPct val="120000"/>
              </a:lnSpc>
              <a:buClrTx/>
              <a:buSzTx/>
              <a:buFontTx/>
            </a:pPr>
            <a:r>
              <a:rPr lang="zh-CN" sz="50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应用案例</a:t>
            </a:r>
            <a:endParaRPr lang="zh-CN" sz="5000" b="1" dirty="0" smtClean="0">
              <a:ln>
                <a:noFill/>
              </a:ln>
              <a:solidFill>
                <a:srgbClr val="7C7C7C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487488" y="1436267"/>
            <a:ext cx="9217024" cy="3720931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TextBox 7"/>
          <p:cNvSpPr txBox="1"/>
          <p:nvPr/>
        </p:nvSpPr>
        <p:spPr>
          <a:xfrm>
            <a:off x="3021672" y="2659538"/>
            <a:ext cx="6175325" cy="139192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8800" spc="169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THANKS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4128770"/>
            <a:ext cx="2521585" cy="2729230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2458085" y="0"/>
            <a:ext cx="2366645" cy="2116455"/>
            <a:chOff x="4315" y="0"/>
            <a:chExt cx="4065" cy="3458"/>
          </a:xfrm>
        </p:grpSpPr>
        <p:sp>
          <p:nvSpPr>
            <p:cNvPr id="17" name="Freeform 7"/>
            <p:cNvSpPr/>
            <p:nvPr/>
          </p:nvSpPr>
          <p:spPr bwMode="auto">
            <a:xfrm>
              <a:off x="4315" y="0"/>
              <a:ext cx="4065" cy="3458"/>
            </a:xfrm>
            <a:custGeom>
              <a:avLst/>
              <a:gdLst>
                <a:gd name="T0" fmla="*/ 3387 w 3387"/>
                <a:gd name="T1" fmla="*/ 0 h 2877"/>
                <a:gd name="T2" fmla="*/ 3387 w 3387"/>
                <a:gd name="T3" fmla="*/ 2630 h 2877"/>
                <a:gd name="T4" fmla="*/ 3140 w 3387"/>
                <a:gd name="T5" fmla="*/ 2877 h 2877"/>
                <a:gd name="T6" fmla="*/ 247 w 3387"/>
                <a:gd name="T7" fmla="*/ 2877 h 2877"/>
                <a:gd name="T8" fmla="*/ 0 w 3387"/>
                <a:gd name="T9" fmla="*/ 2630 h 2877"/>
                <a:gd name="T10" fmla="*/ 0 w 3387"/>
                <a:gd name="T11" fmla="*/ 0 h 2877"/>
                <a:gd name="T12" fmla="*/ 3387 w 3387"/>
                <a:gd name="T13" fmla="*/ 0 h 2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7" h="2877">
                  <a:moveTo>
                    <a:pt x="3387" y="0"/>
                  </a:moveTo>
                  <a:lnTo>
                    <a:pt x="3387" y="2630"/>
                  </a:lnTo>
                  <a:cubicBezTo>
                    <a:pt x="3387" y="2765"/>
                    <a:pt x="3276" y="2877"/>
                    <a:pt x="3140" y="2877"/>
                  </a:cubicBezTo>
                  <a:lnTo>
                    <a:pt x="247" y="2877"/>
                  </a:lnTo>
                  <a:cubicBezTo>
                    <a:pt x="112" y="2877"/>
                    <a:pt x="0" y="2765"/>
                    <a:pt x="0" y="2630"/>
                  </a:cubicBezTo>
                  <a:lnTo>
                    <a:pt x="0" y="0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rgbClr val="F08519"/>
            </a:solidFill>
            <a:ln w="57150">
              <a:solidFill>
                <a:schemeClr val="bg1"/>
              </a:solidFill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2" name="Freeform 13"/>
            <p:cNvSpPr>
              <a:spLocks noEditPoints="1"/>
            </p:cNvSpPr>
            <p:nvPr/>
          </p:nvSpPr>
          <p:spPr bwMode="auto">
            <a:xfrm>
              <a:off x="4808" y="788"/>
              <a:ext cx="2769" cy="2175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6" name="图片 5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3499" y="1888664"/>
            <a:ext cx="9025003" cy="2828432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/>
        </p:nvSpPr>
        <p:spPr>
          <a:xfrm>
            <a:off x="2077656" y="1544435"/>
            <a:ext cx="2146380" cy="2393443"/>
          </a:xfrm>
          <a:prstGeom prst="roundRect">
            <a:avLst>
              <a:gd name="adj" fmla="val 11579"/>
            </a:avLst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2423785" y="2062024"/>
            <a:ext cx="1454123" cy="15690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PART </a:t>
            </a:r>
          </a:p>
          <a:p>
            <a:pPr algn="ctr">
              <a:lnSpc>
                <a:spcPct val="100000"/>
              </a:lnSpc>
            </a:pPr>
            <a:r>
              <a:rPr lang="en-US" altLang="zh-CN" sz="5865" b="1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01</a:t>
            </a:r>
            <a:endParaRPr lang="en-US" altLang="zh-CN" sz="5865" b="1" dirty="0">
              <a:solidFill>
                <a:schemeClr val="bg1"/>
              </a:solidFill>
              <a:latin typeface="方正大黑简体" panose="03000509000000000000" charset="-122"/>
              <a:ea typeface="方正大黑简体" panose="03000509000000000000" charset="-122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/>
        </p:nvSpPr>
        <p:spPr>
          <a:xfrm>
            <a:off x="4977130" y="2727504"/>
            <a:ext cx="4655820" cy="7067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dist">
              <a:lnSpc>
                <a:spcPct val="120000"/>
              </a:lnSpc>
              <a:buClrTx/>
              <a:buSzTx/>
              <a:buFontTx/>
            </a:pPr>
            <a:r>
              <a:rPr lang="zh-CN" sz="50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淮安组织架构</a:t>
            </a:r>
            <a:endParaRPr lang="zh-CN" sz="5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8" name="图片 5" descr="C:\Users\ADMINI~1\AppData\Local\Temp\WeChat Files\9e4f946f363f93edabdfc69e2c1edd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7410" y="-152400"/>
            <a:ext cx="6904355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73315" y="1682115"/>
            <a:ext cx="3823970" cy="3479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+mj-ea"/>
                <a:cs typeface="+mj-cs"/>
                <a:sym typeface="Helvetica" panose="020B0504020202030204"/>
              </a:rPr>
              <a:t>张芹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27960" y="3343910"/>
            <a:ext cx="5947410" cy="3479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+mj-ea"/>
                <a:cs typeface="+mj-cs"/>
                <a:sym typeface="Helvetica" panose="020B0504020202030204"/>
              </a:rPr>
              <a:t>成之阳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+mj-ea"/>
                <a:cs typeface="+mj-cs"/>
                <a:sym typeface="Helvetica" panose="020B0504020202030204"/>
              </a:rPr>
              <a:t>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李冬海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柏广东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萧慧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刘文娣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顾锦春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潘美蓉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          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石慧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75685" y="4752975"/>
            <a:ext cx="5947410" cy="3479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柏广东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+mj-ea"/>
                <a:cs typeface="+mj-cs"/>
                <a:sym typeface="Helvetica" panose="020B0504020202030204"/>
              </a:rPr>
              <a:t>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柏广东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                            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杨丰仁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何玉珍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李飚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石慧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20290" y="6456045"/>
            <a:ext cx="5947410" cy="3479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柏广华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+mj-ea"/>
                <a:cs typeface="+mj-cs"/>
                <a:sym typeface="Helvetica" panose="020B0504020202030204"/>
              </a:rPr>
              <a:t>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夏文君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</a:t>
            </a:r>
            <a:r>
              <a:rPr kumimoji="0" 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唐永连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张晋豪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   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08519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 panose="020B0504020202030204"/>
              </a:rPr>
              <a:t>沈书凤</a:t>
            </a: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3499" y="1888664"/>
            <a:ext cx="9025003" cy="2828432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/>
        </p:nvSpPr>
        <p:spPr>
          <a:xfrm>
            <a:off x="2077656" y="1544435"/>
            <a:ext cx="2146380" cy="2393443"/>
          </a:xfrm>
          <a:prstGeom prst="roundRect">
            <a:avLst>
              <a:gd name="adj" fmla="val 11579"/>
            </a:avLst>
          </a:prstGeom>
          <a:solidFill>
            <a:srgbClr val="16827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2423785" y="2062024"/>
            <a:ext cx="1454123" cy="15690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PART </a:t>
            </a:r>
          </a:p>
          <a:p>
            <a:pPr algn="ctr">
              <a:lnSpc>
                <a:spcPct val="100000"/>
              </a:lnSpc>
            </a:pPr>
            <a:r>
              <a:rPr lang="en-US" altLang="zh-CN" sz="5865" b="1" dirty="0" smtClean="0">
                <a:solidFill>
                  <a:schemeClr val="bg1"/>
                </a:solidFill>
                <a:latin typeface="方正大黑简体" panose="03000509000000000000" charset="-122"/>
                <a:ea typeface="方正大黑简体" panose="03000509000000000000" charset="-122"/>
                <a:cs typeface="+mn-ea"/>
                <a:sym typeface="+mn-lt"/>
              </a:rPr>
              <a:t>02</a:t>
            </a:r>
            <a:endParaRPr lang="en-US" altLang="zh-CN" sz="5865" b="1" dirty="0">
              <a:solidFill>
                <a:schemeClr val="bg1"/>
              </a:solidFill>
              <a:latin typeface="方正大黑简体" panose="03000509000000000000" charset="-122"/>
              <a:ea typeface="方正大黑简体" panose="03000509000000000000" charset="-122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/>
        </p:nvSpPr>
        <p:spPr>
          <a:xfrm>
            <a:off x="4977130" y="2727504"/>
            <a:ext cx="4655820" cy="7067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dist">
              <a:lnSpc>
                <a:spcPct val="120000"/>
              </a:lnSpc>
              <a:buClrTx/>
              <a:buSzTx/>
              <a:buFontTx/>
            </a:pPr>
            <a:r>
              <a:rPr lang="en-US" altLang="zh-CN" sz="50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OA</a:t>
            </a:r>
            <a:r>
              <a:rPr lang="zh-CN" altLang="en-US" sz="5000" b="1" smtClean="0">
                <a:ln>
                  <a:noFill/>
                </a:ln>
                <a:solidFill>
                  <a:srgbClr val="7C7C7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流程简介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0" y="340995"/>
            <a:ext cx="4486275" cy="474980"/>
            <a:chOff x="0" y="493"/>
            <a:chExt cx="7065" cy="748"/>
          </a:xfrm>
        </p:grpSpPr>
        <p:sp>
          <p:nvSpPr>
            <p:cNvPr id="2" name="圆角矩形 6"/>
            <p:cNvSpPr/>
            <p:nvPr/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圆角矩形 6"/>
            <p:cNvSpPr/>
            <p:nvPr/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8" name="椭圆 17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13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14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15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16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 userDrawn="1"/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01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71" name="文本框 70"/>
          <p:cNvSpPr txBox="1"/>
          <p:nvPr userDrawn="1"/>
        </p:nvSpPr>
        <p:spPr>
          <a:xfrm>
            <a:off x="1486535" y="404495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人事管理类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r="3597"/>
          <a:stretch>
            <a:fillRect/>
          </a:stretch>
        </p:blipFill>
        <p:spPr>
          <a:xfrm>
            <a:off x="2011045" y="1995805"/>
            <a:ext cx="8169275" cy="3333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19980" y="3201035"/>
            <a:ext cx="2176145" cy="473075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203450" y="3928110"/>
            <a:ext cx="2165350" cy="1278255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632065" y="4714875"/>
            <a:ext cx="2129790" cy="45847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49475" y="230187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4919980" y="2301875"/>
            <a:ext cx="2099310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7617460" y="2301875"/>
            <a:ext cx="213042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2204085" y="311467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7617460" y="3102610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0" y="340995"/>
            <a:ext cx="4486275" cy="474980"/>
            <a:chOff x="0" y="493"/>
            <a:chExt cx="7065" cy="748"/>
          </a:xfrm>
        </p:grpSpPr>
        <p:sp>
          <p:nvSpPr>
            <p:cNvPr id="2" name="圆角矩形 6"/>
            <p:cNvSpPr/>
            <p:nvPr/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圆角矩形 6"/>
            <p:cNvSpPr/>
            <p:nvPr/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8" name="椭圆 17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13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14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15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16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 userDrawn="1"/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02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71" name="文本框 70"/>
          <p:cNvSpPr txBox="1"/>
          <p:nvPr userDrawn="1"/>
        </p:nvSpPr>
        <p:spPr>
          <a:xfrm>
            <a:off x="1486535" y="404495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行政管理类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t="3769"/>
          <a:stretch>
            <a:fillRect/>
          </a:stretch>
        </p:blipFill>
        <p:spPr>
          <a:xfrm>
            <a:off x="1727835" y="2300605"/>
            <a:ext cx="8736330" cy="2670175"/>
          </a:xfrm>
          <a:prstGeom prst="rect">
            <a:avLst/>
          </a:prstGeom>
        </p:spPr>
      </p:pic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1960880" y="263715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1960880" y="3444240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1960880" y="4284980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4855845" y="263715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0" y="340995"/>
            <a:ext cx="4486275" cy="474980"/>
            <a:chOff x="0" y="493"/>
            <a:chExt cx="7065" cy="748"/>
          </a:xfrm>
        </p:grpSpPr>
        <p:sp>
          <p:nvSpPr>
            <p:cNvPr id="2" name="圆角矩形 6"/>
            <p:cNvSpPr/>
            <p:nvPr>
              <p:custDataLst>
                <p:tags r:id="rId22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圆角矩形 6"/>
            <p:cNvSpPr/>
            <p:nvPr>
              <p:custDataLst>
                <p:tags r:id="rId23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8" name="椭圆 17"/>
              <p:cNvSpPr/>
              <p:nvPr>
                <p:custDataLst>
                  <p:tags r:id="rId25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27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13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14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15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16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 userDrawn="1">
              <p:custDataLst>
                <p:tags r:id="rId24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03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71" name="文本框 70"/>
          <p:cNvSpPr txBox="1"/>
          <p:nvPr userDrawn="1">
            <p:custDataLst>
              <p:tags r:id="rId2"/>
            </p:custDataLst>
          </p:nvPr>
        </p:nvSpPr>
        <p:spPr>
          <a:xfrm>
            <a:off x="1486535" y="404495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财务管理类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011045" y="1419225"/>
            <a:ext cx="8168640" cy="1749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000250" y="4438650"/>
            <a:ext cx="8179435" cy="1065530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0" y="3639820"/>
            <a:ext cx="4486275" cy="474980"/>
            <a:chOff x="0" y="493"/>
            <a:chExt cx="7065" cy="748"/>
          </a:xfrm>
        </p:grpSpPr>
        <p:sp>
          <p:nvSpPr>
            <p:cNvPr id="12" name="圆角矩形 6"/>
            <p:cNvSpPr/>
            <p:nvPr>
              <p:custDataLst>
                <p:tags r:id="rId11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圆角矩形 6"/>
            <p:cNvSpPr/>
            <p:nvPr>
              <p:custDataLst>
                <p:tags r:id="rId12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5" name="椭圆 14"/>
              <p:cNvSpPr/>
              <p:nvPr>
                <p:custDataLst>
                  <p:tags r:id="rId14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15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3"/>
              <p:cNvSpPr/>
              <p:nvPr>
                <p:custDataLst>
                  <p:tags r:id="rId18"/>
                </p:custDataLst>
              </p:nvPr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14"/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15"/>
              <p:cNvSpPr/>
              <p:nvPr>
                <p:custDataLst>
                  <p:tags r:id="rId20"/>
                </p:custDataLst>
              </p:nvPr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圆角矩形 16"/>
              <p:cNvSpPr/>
              <p:nvPr>
                <p:custDataLst>
                  <p:tags r:id="rId21"/>
                </p:custDataLst>
              </p:nvPr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 userDrawn="1">
              <p:custDataLst>
                <p:tags r:id="rId13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04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29" name="文本框 28"/>
          <p:cNvSpPr txBox="1"/>
          <p:nvPr userDrawn="1">
            <p:custDataLst>
              <p:tags r:id="rId7"/>
            </p:custDataLst>
          </p:nvPr>
        </p:nvSpPr>
        <p:spPr>
          <a:xfrm>
            <a:off x="1486535" y="3716020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合同审核类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8"/>
            </p:custDataLst>
          </p:nvPr>
        </p:nvSpPr>
        <p:spPr>
          <a:xfrm>
            <a:off x="2149475" y="247586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>
          <a:xfrm>
            <a:off x="7655560" y="1710690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  <p:sp>
        <p:nvSpPr>
          <p:cNvPr id="6" name="圆角矩形 5"/>
          <p:cNvSpPr/>
          <p:nvPr>
            <p:custDataLst>
              <p:tags r:id="rId10"/>
            </p:custDataLst>
          </p:nvPr>
        </p:nvSpPr>
        <p:spPr>
          <a:xfrm>
            <a:off x="4848225" y="2475865"/>
            <a:ext cx="2164715" cy="685800"/>
          </a:xfrm>
          <a:prstGeom prst="roundRect">
            <a:avLst/>
          </a:prstGeom>
          <a:noFill/>
          <a:ln w="57150" cap="flat" cmpd="sng">
            <a:solidFill>
              <a:srgbClr val="F0851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 panose="020B0504020202030204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  <p:bldP spid="29" grpId="0" bldLvl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0" y="340995"/>
            <a:ext cx="4486275" cy="474980"/>
            <a:chOff x="0" y="493"/>
            <a:chExt cx="7065" cy="748"/>
          </a:xfrm>
        </p:grpSpPr>
        <p:sp>
          <p:nvSpPr>
            <p:cNvPr id="2" name="圆角矩形 6"/>
            <p:cNvSpPr/>
            <p:nvPr>
              <p:custDataLst>
                <p:tags r:id="rId20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圆角矩形 6"/>
            <p:cNvSpPr/>
            <p:nvPr>
              <p:custDataLst>
                <p:tags r:id="rId21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8" name="椭圆 17"/>
              <p:cNvSpPr/>
              <p:nvPr>
                <p:custDataLst>
                  <p:tags r:id="rId23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24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25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13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14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15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16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 userDrawn="1">
              <p:custDataLst>
                <p:tags r:id="rId22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05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71" name="文本框 70"/>
          <p:cNvSpPr txBox="1"/>
          <p:nvPr userDrawn="1">
            <p:custDataLst>
              <p:tags r:id="rId2"/>
            </p:custDataLst>
          </p:nvPr>
        </p:nvSpPr>
        <p:spPr>
          <a:xfrm>
            <a:off x="1486535" y="404495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销售管理类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 descr="商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121140" y="145415"/>
            <a:ext cx="2825750" cy="707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011045" y="1236345"/>
            <a:ext cx="5530850" cy="1006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011045" y="3947795"/>
            <a:ext cx="8004175" cy="1733550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0" y="3216910"/>
            <a:ext cx="4486275" cy="474980"/>
            <a:chOff x="0" y="493"/>
            <a:chExt cx="7065" cy="748"/>
          </a:xfrm>
        </p:grpSpPr>
        <p:sp>
          <p:nvSpPr>
            <p:cNvPr id="12" name="圆角矩形 6"/>
            <p:cNvSpPr/>
            <p:nvPr>
              <p:custDataLst>
                <p:tags r:id="rId9"/>
              </p:custDataLst>
            </p:nvPr>
          </p:nvSpPr>
          <p:spPr>
            <a:xfrm>
              <a:off x="303" y="493"/>
              <a:ext cx="6762" cy="746"/>
            </a:xfrm>
            <a:prstGeom prst="roundRect">
              <a:avLst>
                <a:gd name="adj" fmla="val 9976"/>
              </a:avLst>
            </a:prstGeom>
            <a:solidFill>
              <a:srgbClr val="168275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303" y="495"/>
              <a:ext cx="1657" cy="746"/>
            </a:xfrm>
            <a:prstGeom prst="roundRect">
              <a:avLst>
                <a:gd name="adj" fmla="val 9976"/>
              </a:avLst>
            </a:prstGeom>
            <a:solidFill>
              <a:srgbClr val="F08519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0" y="611"/>
              <a:ext cx="669" cy="560"/>
              <a:chOff x="469900" y="728859"/>
              <a:chExt cx="424561" cy="355906"/>
            </a:xfrm>
          </p:grpSpPr>
          <p:sp>
            <p:nvSpPr>
              <p:cNvPr id="15" name="椭圆 14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13"/>
                </p:custDataLst>
              </p:nvPr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14"/>
                </p:custDataLst>
              </p:nvPr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18"/>
              <p:cNvSpPr/>
              <p:nvPr>
                <p:custDataLst>
                  <p:tags r:id="rId15"/>
                </p:custDataLst>
              </p:nvPr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3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14"/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15"/>
              <p:cNvSpPr/>
              <p:nvPr>
                <p:custDataLst>
                  <p:tags r:id="rId18"/>
                </p:custDataLst>
              </p:nvPr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圆角矩形 16"/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 userDrawn="1">
              <p:custDataLst>
                <p:tags r:id="rId11"/>
              </p:custDataLst>
            </p:nvPr>
          </p:nvSpPr>
          <p:spPr>
            <a:xfrm>
              <a:off x="949" y="593"/>
              <a:ext cx="701" cy="6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06</a:t>
              </a:r>
              <a:endPara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</p:grpSp>
      <p:sp>
        <p:nvSpPr>
          <p:cNvPr id="29" name="文本框 28"/>
          <p:cNvSpPr txBox="1"/>
          <p:nvPr userDrawn="1">
            <p:custDataLst>
              <p:tags r:id="rId7"/>
            </p:custDataLst>
          </p:nvPr>
        </p:nvSpPr>
        <p:spPr>
          <a:xfrm>
            <a:off x="1486535" y="3266440"/>
            <a:ext cx="173037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di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采购管理类</a:t>
            </a:r>
            <a:endParaRPr kumimoji="0" lang="zh-CN" altLang="en-US" sz="1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textbox 22"/>
          <p:cNvSpPr/>
          <p:nvPr>
            <p:custDataLst>
              <p:tags r:id="rId8"/>
            </p:custDataLst>
          </p:nvPr>
        </p:nvSpPr>
        <p:spPr>
          <a:xfrm>
            <a:off x="9685592" y="4359925"/>
            <a:ext cx="1808479" cy="744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20320" algn="l" rtl="0" eaLnBrk="0">
              <a:lnSpc>
                <a:spcPct val="102000"/>
              </a:lnSpc>
            </a:pPr>
            <a:r>
              <a:rPr sz="15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</a:t>
            </a:r>
            <a:r>
              <a:rPr sz="1500" b="1" kern="0" spc="7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5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订单，</a:t>
            </a:r>
            <a:r>
              <a:rPr sz="1500" b="1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ERP</a:t>
            </a:r>
            <a:r>
              <a:rPr sz="15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口打通后，</a:t>
            </a:r>
            <a:r>
              <a:rPr sz="1500" b="1" kern="0" spc="-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审批流从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迁入</a:t>
            </a:r>
            <a:r>
              <a:rPr sz="1500" b="1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OA</a:t>
            </a:r>
            <a:r>
              <a:rPr sz="1500" b="1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后再启用）</a:t>
            </a:r>
            <a:endParaRPr lang="en-US" altLang="en-US" sz="1500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  <p:bldP spid="29" grpId="0" bldLvl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NywiaGRpZCI6IjBlMjA0ODdhNGNjYmEzNzVmZjdiY2YxMjE0ZjdjYjA2IiwidXNlckNvdW50Ijo3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-5.15,&quot;top&quot;:26.85,&quot;width&quot;:392.3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-5.15,&quot;top&quot;:26.85,&quot;width&quot;:392.3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78*41"/>
  <p:tag name="TABLE_ENDDRAG_RECT" val="560*237*178*4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38*19"/>
  <p:tag name="TABLE_ENDDRAG_RECT" val="212*200*338*1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8*21"/>
  <p:tag name="TABLE_ENDDRAG_RECT" val="212*456*348*2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97.15,&quot;left&quot;:0,&quot;top&quot;:26.85,&quot;width&quot;:353.25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7.15,&quot;left&quot;:0,&quot;top&quot;:26.85,&quot;width&quot;:353.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75,&quot;left&quot;:89.55,&quot;top&quot;:94.6,&quot;width&quot;:794.7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5,&quot;left&quot;:0,&quot;top&quot;:26.85,&quot;width&quot;:353.25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3.85,&quot;left&quot;:0,&quot;top&quot;:26.85,&quot;width&quot;:353.25}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 panose="020B0504020202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 panose="020B0504020202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 panose="020B0504020202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 panose="020B0504020202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497</Words>
  <Application>Microsoft Office PowerPoint</Application>
  <PresentationFormat>自定义</PresentationFormat>
  <Paragraphs>140</Paragraphs>
  <Slides>28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ZXR</dc:creator>
  <cp:lastModifiedBy>CZY</cp:lastModifiedBy>
  <cp:revision>465</cp:revision>
  <dcterms:created xsi:type="dcterms:W3CDTF">2018-06-01T14:04:00Z</dcterms:created>
  <dcterms:modified xsi:type="dcterms:W3CDTF">2024-09-03T05:27:39Z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KSOSaveFontToCloudKey">
    <vt:lpwstr>395714095_btnclosed</vt:lpwstr>
  </property>
  <property fmtid="{D5CDD505-2E9C-101B-9397-08002B2CF9AE}" pid="4" name="KSOTemplateUUID">
    <vt:lpwstr>v1.0_mb_vxd/SBhXJ07Ohfs70hOxsw==</vt:lpwstr>
  </property>
  <property fmtid="{D5CDD505-2E9C-101B-9397-08002B2CF9AE}" pid="5" name="ICV">
    <vt:lpwstr>5DAC3F24E80B40FCB09B4EAC8F1D2327_11</vt:lpwstr>
  </property>
</Properties>
</file>