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606" r:id="rId2"/>
    <p:sldId id="989" r:id="rId3"/>
    <p:sldId id="990" r:id="rId4"/>
    <p:sldId id="991" r:id="rId5"/>
    <p:sldId id="992" r:id="rId6"/>
    <p:sldId id="994" r:id="rId7"/>
    <p:sldId id="995" r:id="rId8"/>
    <p:sldId id="993" r:id="rId9"/>
    <p:sldId id="996" r:id="rId10"/>
    <p:sldId id="998" r:id="rId11"/>
  </p:sldIdLst>
  <p:sldSz cx="9144000" cy="6858000" type="screen4x3"/>
  <p:notesSz cx="6858000" cy="9144000"/>
  <p:embeddedFontLst>
    <p:embeddedFont>
      <p:font typeface="微软雅黑" pitchFamily="34" charset="-122"/>
      <p:regular r:id="rId14"/>
      <p:bold r:id="rId15"/>
    </p:embeddedFont>
  </p:embeddedFontLst>
  <p:custDataLst>
    <p:tags r:id="rId16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33CC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4" d="100"/>
          <a:sy n="104" d="100"/>
        </p:scale>
        <p:origin x="-1824" y="-96"/>
      </p:cViewPr>
      <p:guideLst>
        <p:guide orient="horz" pos="203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/>
              <a:t>‹#›</a:t>
            </a:fld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0526070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页眉占位符 307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5" name="日期占位符 3074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796" name="幻灯片图像占位符 30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8197" name="文本占位符 3076"/>
          <p:cNvSpPr>
            <a:spLocks noGrp="1" noRot="1" noChangeArrowheads="1"/>
          </p:cNvSpPr>
          <p:nvPr>
            <p:ph type="body" sz="quarter" idx="4294967295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第五级</a:t>
            </a:r>
          </a:p>
        </p:txBody>
      </p:sp>
      <p:sp>
        <p:nvSpPr>
          <p:cNvPr id="3078" name="页脚占位符 3077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9" name="灯片编号占位符 307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/>
              <a:t>‹#›</a:t>
            </a:fld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26495864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2"/>
          <p:cNvSpPr>
            <a:spLocks noGrp="1" noRot="1"/>
          </p:cNvSpPr>
          <p:nvPr>
            <p:ph type="body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dirty="0"/>
          </a:p>
        </p:txBody>
      </p:sp>
      <p:sp>
        <p:nvSpPr>
          <p:cNvPr id="593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t>1</a:t>
            </a:fld>
            <a:endParaRPr lang="zh-CN" altLang="en-US" sz="1200" dirty="0"/>
          </a:p>
        </p:txBody>
      </p:sp>
      <p:sp>
        <p:nvSpPr>
          <p:cNvPr id="59397" name="日期占位符 4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/>
            <a:endParaRPr lang="en-US" alt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2"/>
          <p:cNvSpPr>
            <a:spLocks noGrp="1" noRot="1"/>
          </p:cNvSpPr>
          <p:nvPr>
            <p:ph type="body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dirty="0"/>
          </a:p>
        </p:txBody>
      </p:sp>
      <p:sp>
        <p:nvSpPr>
          <p:cNvPr id="593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t>10</a:t>
            </a:fld>
            <a:endParaRPr lang="zh-CN" altLang="en-US" sz="1200" dirty="0"/>
          </a:p>
        </p:txBody>
      </p:sp>
      <p:sp>
        <p:nvSpPr>
          <p:cNvPr id="59397" name="日期占位符 4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/>
            <a:endParaRPr lang="en-US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2"/>
          <p:cNvSpPr>
            <a:spLocks noGrp="1" noRot="1"/>
          </p:cNvSpPr>
          <p:nvPr>
            <p:ph type="body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dirty="0"/>
          </a:p>
        </p:txBody>
      </p:sp>
      <p:sp>
        <p:nvSpPr>
          <p:cNvPr id="593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t>2</a:t>
            </a:fld>
            <a:endParaRPr lang="zh-CN" altLang="en-US" sz="1200" dirty="0"/>
          </a:p>
        </p:txBody>
      </p:sp>
      <p:sp>
        <p:nvSpPr>
          <p:cNvPr id="59397" name="日期占位符 4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/>
            <a:endParaRPr lang="en-US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2"/>
          <p:cNvSpPr>
            <a:spLocks noGrp="1" noRot="1"/>
          </p:cNvSpPr>
          <p:nvPr>
            <p:ph type="body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dirty="0"/>
          </a:p>
        </p:txBody>
      </p:sp>
      <p:sp>
        <p:nvSpPr>
          <p:cNvPr id="593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t>3</a:t>
            </a:fld>
            <a:endParaRPr lang="zh-CN" altLang="en-US" sz="1200" dirty="0"/>
          </a:p>
        </p:txBody>
      </p:sp>
      <p:sp>
        <p:nvSpPr>
          <p:cNvPr id="59397" name="日期占位符 4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/>
            <a:endParaRPr lang="en-US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2"/>
          <p:cNvSpPr>
            <a:spLocks noGrp="1" noRot="1"/>
          </p:cNvSpPr>
          <p:nvPr>
            <p:ph type="body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dirty="0"/>
          </a:p>
        </p:txBody>
      </p:sp>
      <p:sp>
        <p:nvSpPr>
          <p:cNvPr id="593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t>4</a:t>
            </a:fld>
            <a:endParaRPr lang="zh-CN" altLang="en-US" sz="1200" dirty="0"/>
          </a:p>
        </p:txBody>
      </p:sp>
      <p:sp>
        <p:nvSpPr>
          <p:cNvPr id="59397" name="日期占位符 4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/>
            <a:endParaRPr lang="en-US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2"/>
          <p:cNvSpPr>
            <a:spLocks noGrp="1" noRot="1"/>
          </p:cNvSpPr>
          <p:nvPr>
            <p:ph type="body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dirty="0"/>
          </a:p>
        </p:txBody>
      </p:sp>
      <p:sp>
        <p:nvSpPr>
          <p:cNvPr id="593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t>5</a:t>
            </a:fld>
            <a:endParaRPr lang="zh-CN" altLang="en-US" sz="1200" dirty="0"/>
          </a:p>
        </p:txBody>
      </p:sp>
      <p:sp>
        <p:nvSpPr>
          <p:cNvPr id="59397" name="日期占位符 4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/>
            <a:endParaRPr lang="en-US" alt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2"/>
          <p:cNvSpPr>
            <a:spLocks noGrp="1" noRot="1"/>
          </p:cNvSpPr>
          <p:nvPr>
            <p:ph type="body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dirty="0"/>
          </a:p>
        </p:txBody>
      </p:sp>
      <p:sp>
        <p:nvSpPr>
          <p:cNvPr id="593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t>6</a:t>
            </a:fld>
            <a:endParaRPr lang="zh-CN" altLang="en-US" sz="1200" dirty="0"/>
          </a:p>
        </p:txBody>
      </p:sp>
      <p:sp>
        <p:nvSpPr>
          <p:cNvPr id="59397" name="日期占位符 4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/>
            <a:endParaRPr lang="en-US" alt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2"/>
          <p:cNvSpPr>
            <a:spLocks noGrp="1" noRot="1"/>
          </p:cNvSpPr>
          <p:nvPr>
            <p:ph type="body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dirty="0"/>
          </a:p>
        </p:txBody>
      </p:sp>
      <p:sp>
        <p:nvSpPr>
          <p:cNvPr id="593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t>7</a:t>
            </a:fld>
            <a:endParaRPr lang="zh-CN" altLang="en-US" sz="1200" dirty="0"/>
          </a:p>
        </p:txBody>
      </p:sp>
      <p:sp>
        <p:nvSpPr>
          <p:cNvPr id="59397" name="日期占位符 4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/>
            <a:endParaRPr lang="en-US" alt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2"/>
          <p:cNvSpPr>
            <a:spLocks noGrp="1" noRot="1"/>
          </p:cNvSpPr>
          <p:nvPr>
            <p:ph type="body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dirty="0"/>
          </a:p>
        </p:txBody>
      </p:sp>
      <p:sp>
        <p:nvSpPr>
          <p:cNvPr id="593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t>8</a:t>
            </a:fld>
            <a:endParaRPr lang="zh-CN" altLang="en-US" sz="1200" dirty="0"/>
          </a:p>
        </p:txBody>
      </p:sp>
      <p:sp>
        <p:nvSpPr>
          <p:cNvPr id="59397" name="日期占位符 4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/>
            <a:endParaRPr lang="en-US" alt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2"/>
          <p:cNvSpPr>
            <a:spLocks noGrp="1" noRot="1"/>
          </p:cNvSpPr>
          <p:nvPr>
            <p:ph type="body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dirty="0"/>
          </a:p>
        </p:txBody>
      </p:sp>
      <p:sp>
        <p:nvSpPr>
          <p:cNvPr id="593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t>9</a:t>
            </a:fld>
            <a:endParaRPr lang="zh-CN" altLang="en-US" sz="1200" dirty="0"/>
          </a:p>
        </p:txBody>
      </p:sp>
      <p:sp>
        <p:nvSpPr>
          <p:cNvPr id="59397" name="日期占位符 4"/>
          <p:cNvSpPr txBox="1">
            <a:spLocks noGrp="1"/>
          </p:cNvSpPr>
          <p:nvPr>
            <p:ph type="dt" sz="half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hangingPunct="1"/>
            <a:endParaRPr lang="en-US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2049"/>
          <p:cNvSpPr>
            <a:spLocks noGrp="1"/>
          </p:cNvSpPr>
          <p:nvPr>
            <p:ph type="ctrTitle"/>
          </p:nvPr>
        </p:nvSpPr>
        <p:spPr>
          <a:xfrm>
            <a:off x="838200" y="3714750"/>
            <a:ext cx="7772400" cy="10858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lvl="0" algn="r">
              <a:buClrTx/>
              <a:buSzTx/>
              <a:buFontTx/>
              <a:defRPr sz="4000" b="1"/>
            </a:lvl1pPr>
          </a:lstStyle>
          <a:p>
            <a:pPr lvl="0"/>
            <a:r>
              <a:rPr lang="zh-CN" altLang="en-US" noProof="1"/>
              <a:t>单击此处编辑母版标题样式</a:t>
            </a:r>
          </a:p>
        </p:txBody>
      </p:sp>
      <p:sp>
        <p:nvSpPr>
          <p:cNvPr id="2051" name="副标题 2050"/>
          <p:cNvSpPr>
            <a:spLocks noGrp="1"/>
          </p:cNvSpPr>
          <p:nvPr>
            <p:ph type="subTitle" idx="1"/>
          </p:nvPr>
        </p:nvSpPr>
        <p:spPr>
          <a:xfrm>
            <a:off x="2209800" y="4953000"/>
            <a:ext cx="6400800" cy="9144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r">
              <a:buClrTx/>
              <a:buSzTx/>
              <a:buFont typeface="Arial" panose="020B0604020202020204" pitchFamily="34" charset="0"/>
              <a:buNone/>
              <a:defRPr sz="3100"/>
            </a:lvl1pPr>
            <a:lvl2pPr marL="290830" lvl="1" indent="0" algn="ctr">
              <a:buClrTx/>
              <a:buSzTx/>
              <a:buFont typeface="Arial" panose="020B0604020202020204" pitchFamily="34" charset="0"/>
              <a:buNone/>
              <a:defRPr sz="2000"/>
            </a:lvl2pPr>
            <a:lvl3pPr marL="520700" lvl="2" indent="0" algn="ctr">
              <a:buClrTx/>
              <a:buSzTx/>
              <a:buFont typeface="Arial" panose="020B0604020202020204" pitchFamily="34" charset="0"/>
              <a:buNone/>
              <a:defRPr sz="2000"/>
            </a:lvl3pPr>
            <a:lvl4pPr marL="713105" lvl="3" indent="0" algn="ctr">
              <a:buClrTx/>
              <a:buSzTx/>
              <a:buFont typeface="Arial" panose="020B0604020202020204" pitchFamily="34" charset="0"/>
              <a:buNone/>
              <a:defRPr sz="2000"/>
            </a:lvl4pPr>
            <a:lvl5pPr marL="955675" lvl="4" indent="0" algn="ctr">
              <a:buClrTx/>
              <a:buSzTx/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zh-CN" altLang="en-US" noProof="1"/>
              <a:t>单击此处编辑母版副标题样式</a:t>
            </a:r>
          </a:p>
        </p:txBody>
      </p:sp>
    </p:spTree>
  </p:cSld>
  <p:clrMapOvr>
    <a:masterClrMapping/>
  </p:clrMapOvr>
  <p:transition>
    <p:fade/>
  </p:transition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p:transition>
    <p:fade/>
  </p:transition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6225"/>
            <a:ext cx="2057400" cy="5849938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6225"/>
            <a:ext cx="6052930" cy="5849938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p:transition>
    <p:fade/>
  </p:transition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288925" marR="0" lvl="0" indent="-288925" algn="l" defTabSz="91313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3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p:transition>
    <p:fade/>
  </p:transition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</p:spTree>
  </p:cSld>
  <p:clrMapOvr>
    <a:masterClrMapping/>
  </p:clrMapOvr>
  <p:transition>
    <p:fade/>
  </p:transition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2504" cy="46783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447800"/>
            <a:ext cx="4032504" cy="46783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p:transition>
    <p:fade/>
  </p:transition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p:transition>
    <p:fade/>
  </p:transition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transition>
    <p:fade/>
  </p:transition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</p:spTree>
  </p:cSld>
  <p:clrMapOvr>
    <a:masterClrMapping/>
  </p:clrMapOvr>
  <p:transition>
    <p:fade/>
  </p:transition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313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</p:spTree>
  </p:cSld>
  <p:clrMapOvr>
    <a:masterClrMapping/>
  </p:clrMapOvr>
  <p:transition>
    <p:fade/>
  </p:transition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025"/>
          <p:cNvSpPr>
            <a:spLocks noGrp="1"/>
          </p:cNvSpPr>
          <p:nvPr>
            <p:ph type="title"/>
          </p:nvPr>
        </p:nvSpPr>
        <p:spPr>
          <a:xfrm>
            <a:off x="457200" y="276225"/>
            <a:ext cx="8229600" cy="9429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075" name="文本占位符 1026"/>
          <p:cNvSpPr>
            <a:spLocks noGrp="1"/>
          </p:cNvSpPr>
          <p:nvPr>
            <p:ph type="body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fade/>
  </p:transition>
  <p:hf sldNum="0" hdr="0" dt="0"/>
  <p:txStyles>
    <p:titleStyle>
      <a:lvl1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defTabSz="9131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88925" indent="-288925" algn="l" defTabSz="913130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bg1"/>
          </a:solidFill>
          <a:latin typeface="+mn-lt"/>
          <a:ea typeface="+mn-ea"/>
          <a:cs typeface="+mn-cs"/>
        </a:defRPr>
      </a:lvl1pPr>
      <a:lvl2pPr marL="519430" lvl="1" indent="-228600" algn="l" defTabSz="913130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13105" lvl="2" indent="-192405" algn="l" defTabSz="913130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54405" lvl="3" indent="-241300" algn="l" defTabSz="913130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184275" lvl="4" indent="-228600" algn="l" defTabSz="913130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lvl="5" indent="-228600" algn="l" defTabSz="91313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6pPr>
      <a:lvl7pPr marL="2971800" lvl="6" indent="-228600" algn="l" defTabSz="91313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7pPr>
      <a:lvl8pPr marL="3429000" lvl="7" indent="-228600" algn="l" defTabSz="91313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8pPr>
      <a:lvl9pPr marL="3886200" lvl="8" indent="-228600" algn="l" defTabSz="91313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kdocs.cn/l/cuW2vHhWYEI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slideLayout" Target="../slideLayouts/slideLayout1.xml"/><Relationship Id="rId7" Type="http://schemas.openxmlformats.org/officeDocument/2006/relationships/package" Target="../embeddings/Microsoft_Word___1.docx"/><Relationship Id="rId2" Type="http://schemas.openxmlformats.org/officeDocument/2006/relationships/tags" Target="../tags/tag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矩形 6146">
            <a:hlinkClick r:id="rId3" action="ppaction://hlinkfile"/>
          </p:cNvPr>
          <p:cNvSpPr/>
          <p:nvPr/>
        </p:nvSpPr>
        <p:spPr>
          <a:xfrm>
            <a:off x="1043305" y="1628800"/>
            <a:ext cx="7435215" cy="4248472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R="0" lvl="0" algn="ctr" defTabSz="914400" rtl="0" eaLnBrk="0" hangingPunct="0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5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lt"/>
                <a:cs typeface="+mj-lt"/>
              </a:rPr>
              <a:t>江苏科润膜材料有限公司</a:t>
            </a:r>
          </a:p>
          <a:p>
            <a:pPr marR="0" lvl="0" algn="ctr" defTabSz="914400" rtl="0" eaLnBrk="0" hangingPunct="0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lt"/>
                <a:cs typeface="+mj-lt"/>
              </a:rPr>
              <a:t>安全生产教育</a:t>
            </a:r>
            <a:r>
              <a:rPr kumimoji="0" lang="zh-CN" altLang="en-US" sz="3000" b="1" i="0" u="none" strike="noStrike" kern="120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lt"/>
                <a:cs typeface="+mj-lt"/>
              </a:rPr>
              <a:t>培训</a:t>
            </a:r>
            <a:endParaRPr kumimoji="0" lang="en-US" altLang="zh-CN" sz="3000" b="1" i="0" u="none" strike="noStrike" kern="1200" cap="none" spc="0" normalizeH="0" baseline="0" noProof="1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lt"/>
              <a:cs typeface="+mj-lt"/>
            </a:endParaRPr>
          </a:p>
          <a:p>
            <a:pPr marR="0" lvl="0" algn="ctr" defTabSz="914400" rtl="0" eaLnBrk="0" hangingPunct="0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 altLang="zh-CN" sz="3000" b="1" noProof="1">
              <a:solidFill>
                <a:srgbClr val="FF0000"/>
              </a:solidFill>
              <a:latin typeface="+mj-lt"/>
              <a:ea typeface="+mj-lt"/>
              <a:cs typeface="+mj-lt"/>
            </a:endParaRPr>
          </a:p>
          <a:p>
            <a:pPr marR="0" lvl="0" algn="ctr" defTabSz="914400" rtl="0" eaLnBrk="0" hangingPunct="0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8000" b="1" i="0" u="none" strike="noStrike" kern="1200" cap="none" spc="0" normalizeH="0" baseline="0" noProof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lt"/>
                <a:cs typeface="+mj-lt"/>
              </a:rPr>
              <a:t> </a:t>
            </a:r>
            <a:endParaRPr kumimoji="0" lang="zh-CN" altLang="en-US" sz="8000" b="1" i="0" u="none" strike="noStrike" kern="1200" cap="none" spc="0" normalizeH="0" baseline="0" noProof="1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lt"/>
              <a:cs typeface="+mj-lt"/>
            </a:endParaRPr>
          </a:p>
          <a:p>
            <a:pPr marR="0" lvl="0" algn="ctr" defTabSz="914400" rtl="0" eaLnBrk="0" hangingPunct="0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lt"/>
                <a:cs typeface="+mj-lt"/>
              </a:rPr>
              <a:t>2023.08.24</a:t>
            </a:r>
            <a:r>
              <a:rPr kumimoji="0" lang="zh-CN" altLang="en-US" sz="8000" b="1" i="0" u="none" strike="noStrike" kern="1200" cap="none" spc="0" normalizeH="0" baseline="0" noProof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lt"/>
                <a:cs typeface="+mj-lt"/>
              </a:rPr>
              <a:t> </a:t>
            </a:r>
          </a:p>
        </p:txBody>
      </p:sp>
      <p:pic>
        <p:nvPicPr>
          <p:cNvPr id="4" name="图片 3" descr="logob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8305" y="188595"/>
            <a:ext cx="889635" cy="7150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76082" y="409877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主讲：刘文娣</a:t>
            </a:r>
            <a:endParaRPr lang="zh-CN" alt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ogob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8305" y="188595"/>
            <a:ext cx="889635" cy="71501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99160" y="908685"/>
            <a:ext cx="74168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五、危化品卸车安全操作规程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400" b="1">
              <a:solidFill>
                <a:srgbClr val="FF0000"/>
              </a:solidFill>
            </a:endParaRPr>
          </a:p>
        </p:txBody>
      </p:sp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203575" y="2204720"/>
          <a:ext cx="1524635" cy="1046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showAsIcon="1" r:id="rId7" imgW="971550" imgH="666750" progId="Word.Document.12">
                  <p:embed/>
                </p:oleObj>
              </mc:Choice>
              <mc:Fallback>
                <p:oleObj showAsIcon="1" r:id="rId7" imgW="971550" imgH="666750" progId="Word.Document.12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03575" y="2204720"/>
                        <a:ext cx="1524635" cy="1046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ogob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8305" y="188595"/>
            <a:ext cx="889635" cy="7150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99160" y="908685"/>
            <a:ext cx="54457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一、灭火器的有效期（报废年限）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215" y="1556385"/>
            <a:ext cx="8588375" cy="41744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ogob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8305" y="188595"/>
            <a:ext cx="889635" cy="7150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22805" y="3429000"/>
            <a:ext cx="4610100" cy="2590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405" y="1124585"/>
            <a:ext cx="7400290" cy="204279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ogob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8305" y="188595"/>
            <a:ext cx="889635" cy="71501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99160" y="908685"/>
            <a:ext cx="54457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二、灭火器的维修年限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71550" y="1628775"/>
            <a:ext cx="713676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</a:rPr>
              <a:t>1</a:t>
            </a:r>
            <a:r>
              <a:rPr lang="zh-CN" altLang="en-US" sz="2400" b="1">
                <a:solidFill>
                  <a:srgbClr val="FF0000"/>
                </a:solidFill>
              </a:rPr>
              <a:t>、水基型灭火器</a:t>
            </a:r>
            <a:r>
              <a:rPr lang="en-US" altLang="zh-CN" sz="2400" b="1">
                <a:solidFill>
                  <a:schemeClr val="bg1"/>
                </a:solidFill>
                <a:highlight>
                  <a:srgbClr val="FFFF00"/>
                </a:highlight>
              </a:rPr>
              <a:t>3+1</a:t>
            </a:r>
            <a:r>
              <a:rPr lang="zh-CN" altLang="en-US" sz="2400" b="1">
                <a:solidFill>
                  <a:srgbClr val="FF0000"/>
                </a:solidFill>
              </a:rPr>
              <a:t>：</a:t>
            </a:r>
          </a:p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出厂</a:t>
            </a:r>
            <a:r>
              <a:rPr lang="en-US" altLang="zh-CN" sz="2400" b="1">
                <a:solidFill>
                  <a:srgbClr val="0033CC"/>
                </a:solidFill>
                <a:highlight>
                  <a:srgbClr val="FFFF00"/>
                </a:highlight>
              </a:rPr>
              <a:t>3</a:t>
            </a:r>
            <a:r>
              <a:rPr lang="zh-CN" altLang="en-US" sz="2400" b="1">
                <a:solidFill>
                  <a:srgbClr val="FF0000"/>
                </a:solidFill>
              </a:rPr>
              <a:t>年后检修一次，以后每隔</a:t>
            </a:r>
            <a:r>
              <a:rPr lang="en-US" altLang="zh-CN" sz="2400">
                <a:solidFill>
                  <a:schemeClr val="bg1"/>
                </a:solidFill>
                <a:highlight>
                  <a:srgbClr val="FFFF00"/>
                </a:highlight>
              </a:rPr>
              <a:t>1</a:t>
            </a:r>
            <a:r>
              <a:rPr lang="zh-CN" altLang="en-US" sz="2400" b="1">
                <a:solidFill>
                  <a:srgbClr val="FF0000"/>
                </a:solidFill>
              </a:rPr>
              <a:t>年进行一次复检；</a:t>
            </a:r>
          </a:p>
          <a:p>
            <a:pPr>
              <a:lnSpc>
                <a:spcPct val="150000"/>
              </a:lnSpc>
            </a:pPr>
            <a:endParaRPr lang="zh-CN" altLang="en-US" sz="2400" b="1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</a:rPr>
              <a:t>2</a:t>
            </a:r>
            <a:r>
              <a:rPr lang="zh-CN" altLang="en-US" sz="2400" b="1">
                <a:solidFill>
                  <a:srgbClr val="FF0000"/>
                </a:solidFill>
              </a:rPr>
              <a:t>、干粉、洁净气体、二氧化碳灭火器</a:t>
            </a:r>
            <a:r>
              <a:rPr lang="en-US" altLang="zh-CN" sz="2400" b="1">
                <a:solidFill>
                  <a:schemeClr val="bg1"/>
                </a:solidFill>
                <a:highlight>
                  <a:srgbClr val="FFFF00"/>
                </a:highlight>
              </a:rPr>
              <a:t>5+2</a:t>
            </a:r>
            <a:r>
              <a:rPr lang="zh-CN" altLang="en-US" sz="2400" b="1">
                <a:solidFill>
                  <a:srgbClr val="FF0000"/>
                </a:solidFill>
              </a:rPr>
              <a:t>：</a:t>
            </a:r>
          </a:p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sym typeface="+mn-ea"/>
              </a:rPr>
              <a:t>出厂</a:t>
            </a:r>
            <a:r>
              <a:rPr lang="en-US" altLang="zh-CN" sz="2400" b="1">
                <a:solidFill>
                  <a:srgbClr val="0033CC"/>
                </a:solidFill>
                <a:highlight>
                  <a:srgbClr val="FFFF00"/>
                </a:highlight>
                <a:sym typeface="+mn-ea"/>
              </a:rPr>
              <a:t>5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年后检修一次，以后每隔</a:t>
            </a:r>
            <a:r>
              <a:rPr lang="en-US" altLang="zh-CN" sz="2400" b="1">
                <a:solidFill>
                  <a:srgbClr val="0033CC"/>
                </a:solidFill>
                <a:highlight>
                  <a:srgbClr val="FFFF00"/>
                </a:highlight>
                <a:sym typeface="+mn-ea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年进行一次复检；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ogob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8305" y="188595"/>
            <a:ext cx="889635" cy="7150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00760" y="1628775"/>
            <a:ext cx="7027545" cy="398208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99160" y="908685"/>
            <a:ext cx="54457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三、灭火器的维修合格证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ogob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8305" y="188595"/>
            <a:ext cx="889635" cy="7150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49400" y="913765"/>
            <a:ext cx="5956935" cy="487235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ogob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8305" y="188595"/>
            <a:ext cx="889635" cy="71501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99160" y="908685"/>
            <a:ext cx="54457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四、灭火器的自检项目</a:t>
            </a:r>
          </a:p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自检周期：</a:t>
            </a:r>
            <a:r>
              <a:rPr lang="en-US" altLang="zh-CN" sz="2400" b="1">
                <a:solidFill>
                  <a:srgbClr val="FF0000"/>
                </a:solidFill>
              </a:rPr>
              <a:t>1</a:t>
            </a:r>
            <a:r>
              <a:rPr lang="zh-CN" altLang="en-US" sz="2400" b="1">
                <a:solidFill>
                  <a:srgbClr val="FF0000"/>
                </a:solidFill>
              </a:rPr>
              <a:t>次</a:t>
            </a:r>
            <a:r>
              <a:rPr lang="en-US" altLang="zh-CN" sz="2400" b="1">
                <a:solidFill>
                  <a:srgbClr val="FF0000"/>
                </a:solidFill>
              </a:rPr>
              <a:t>/</a:t>
            </a:r>
            <a:r>
              <a:rPr lang="zh-CN" altLang="en-US" sz="2400" b="1">
                <a:solidFill>
                  <a:srgbClr val="FF0000"/>
                </a:solidFill>
              </a:rPr>
              <a:t>月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9160" y="2204720"/>
            <a:ext cx="7505700" cy="31718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ogob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8305" y="188595"/>
            <a:ext cx="889635" cy="7150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11960" y="191135"/>
            <a:ext cx="5634355" cy="63785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ogob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8305" y="188595"/>
            <a:ext cx="889635" cy="71501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99160" y="908685"/>
            <a:ext cx="741680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五、消火栓的自检项目（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自检周期：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次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/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月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）</a:t>
            </a:r>
          </a:p>
          <a:p>
            <a:pPr>
              <a:lnSpc>
                <a:spcPct val="150000"/>
              </a:lnSpc>
            </a:pPr>
            <a:endParaRPr lang="zh-CN" altLang="en-US" sz="2400" b="1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</a:rPr>
              <a:t>1</a:t>
            </a:r>
            <a:r>
              <a:rPr lang="zh-CN" altLang="en-US" sz="2400" b="1">
                <a:solidFill>
                  <a:srgbClr val="FF0000"/>
                </a:solidFill>
              </a:rPr>
              <a:t>、检查水泵的出水管上的检修阀有无关闭，有无漏水现象；</a:t>
            </a:r>
          </a:p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</a:rPr>
              <a:t>2</a:t>
            </a:r>
            <a:r>
              <a:rPr lang="zh-CN" altLang="en-US" sz="2400" b="1">
                <a:solidFill>
                  <a:srgbClr val="FF0000"/>
                </a:solidFill>
              </a:rPr>
              <a:t>、检查消防水带（胶管）是否正常，有无破损，接头处是否完整；</a:t>
            </a:r>
          </a:p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</a:rPr>
              <a:t>3</a:t>
            </a:r>
            <a:r>
              <a:rPr lang="zh-CN" altLang="en-US" sz="2400" b="1">
                <a:solidFill>
                  <a:srgbClr val="FF0000"/>
                </a:solidFill>
              </a:rPr>
              <a:t>、检查消火栓的配件是否齐全（胶管、消防水带、枪头等）；</a:t>
            </a:r>
          </a:p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</a:rPr>
              <a:t>4</a:t>
            </a:r>
            <a:r>
              <a:rPr lang="zh-CN" altLang="en-US" sz="2400" b="1">
                <a:solidFill>
                  <a:srgbClr val="FF0000"/>
                </a:solidFill>
              </a:rPr>
              <a:t>、检查消防通道是否通畅；</a:t>
            </a:r>
          </a:p>
        </p:txBody>
      </p:sp>
    </p:spTree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5e9d6e0c-373b-4dcd-a98d-847cf314bd57"/>
  <p:tag name="COMMONDATA" val="eyJoZGlkIjoiOTg3Y2M3Mzg4M2IxZTVlNzQ2OWU5ZTE0OWY0ZTBhND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2_淡蓝色背景ppt模板">
  <a:themeElements>
    <a:clrScheme name="">
      <a:dk1>
        <a:srgbClr val="FFFFFF"/>
      </a:dk1>
      <a:lt1>
        <a:srgbClr val="000000"/>
      </a:lt1>
      <a:dk2>
        <a:srgbClr val="E5F1F7"/>
      </a:dk2>
      <a:lt2>
        <a:srgbClr val="125CA7"/>
      </a:lt2>
      <a:accent1>
        <a:srgbClr val="BFE7F7"/>
      </a:accent1>
      <a:accent2>
        <a:srgbClr val="54B0E2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54B0E2"/>
      </a:hlink>
      <a:folHlink>
        <a:srgbClr val="F47E3F"/>
      </a:folHlink>
    </a:clrScheme>
    <a:fontScheme name="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淡蓝色背景ppt模板 1">
        <a:dk1>
          <a:srgbClr val="125CA7"/>
        </a:dk1>
        <a:lt1>
          <a:srgbClr val="FFFFFF"/>
        </a:lt1>
        <a:dk2>
          <a:srgbClr val="000000"/>
        </a:dk2>
        <a:lt2>
          <a:srgbClr val="E5F1F7"/>
        </a:lt2>
        <a:accent1>
          <a:srgbClr val="BFE7F7"/>
        </a:accent1>
        <a:accent2>
          <a:srgbClr val="54B0E2"/>
        </a:accent2>
        <a:accent3>
          <a:srgbClr val="AAAAAA"/>
        </a:accent3>
        <a:accent4>
          <a:srgbClr val="DADADA"/>
        </a:accent4>
        <a:accent5>
          <a:srgbClr val="DCF1FA"/>
        </a:accent5>
        <a:accent6>
          <a:srgbClr val="4B9FCD"/>
        </a:accent6>
        <a:hlink>
          <a:srgbClr val="54B0E2"/>
        </a:hlink>
        <a:folHlink>
          <a:srgbClr val="F47E3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196</Words>
  <Application>Microsoft Office PowerPoint</Application>
  <PresentationFormat>全屏显示(4:3)</PresentationFormat>
  <Paragraphs>33</Paragraphs>
  <Slides>10</Slides>
  <Notes>10</Notes>
  <HiddenSlides>0</HiddenSlides>
  <MMClips>0</MMClips>
  <ScaleCrop>false</ScaleCrop>
  <HeadingPairs>
    <vt:vector size="8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5" baseType="lpstr">
      <vt:lpstr>Arial</vt:lpstr>
      <vt:lpstr>宋体</vt:lpstr>
      <vt:lpstr>微软雅黑</vt:lpstr>
      <vt:lpstr>2_淡蓝色背景ppt模板</vt:lpstr>
      <vt:lpstr>Microsoft Word 文档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cdc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exl</dc:creator>
  <cp:lastModifiedBy>CZY</cp:lastModifiedBy>
  <cp:revision>407</cp:revision>
  <dcterms:created xsi:type="dcterms:W3CDTF">2007-05-25T08:15:00Z</dcterms:created>
  <dcterms:modified xsi:type="dcterms:W3CDTF">2024-09-02T10:02:48Z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CCE5B319732142A085DC94BB47674DCC_13</vt:lpwstr>
  </property>
</Properties>
</file>